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4"/>
  </p:notesMasterIdLst>
  <p:sldIdLst>
    <p:sldId id="256" r:id="rId2"/>
    <p:sldId id="314" r:id="rId3"/>
    <p:sldId id="258" r:id="rId4"/>
    <p:sldId id="308" r:id="rId5"/>
    <p:sldId id="351" r:id="rId6"/>
    <p:sldId id="352" r:id="rId7"/>
    <p:sldId id="262" r:id="rId8"/>
    <p:sldId id="263" r:id="rId9"/>
    <p:sldId id="264" r:id="rId10"/>
    <p:sldId id="269" r:id="rId11"/>
    <p:sldId id="355" r:id="rId12"/>
    <p:sldId id="356" r:id="rId13"/>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23" orient="horz" pos="4728" userDrawn="1">
          <p15:clr>
            <a:srgbClr val="A4A3A4"/>
          </p15:clr>
        </p15:guide>
        <p15:guide id="25" orient="horz" pos="1248" userDrawn="1">
          <p15:clr>
            <a:srgbClr val="A4A3A4"/>
          </p15:clr>
        </p15:guide>
        <p15:guide id="29" pos="2976" userDrawn="1">
          <p15:clr>
            <a:srgbClr val="A4A3A4"/>
          </p15:clr>
        </p15:guide>
        <p15:guide id="32" pos="4488" userDrawn="1">
          <p15:clr>
            <a:srgbClr val="5ACBF0"/>
          </p15:clr>
        </p15:guide>
        <p15:guide id="33" orient="horz" pos="2664" userDrawn="1">
          <p15:clr>
            <a:srgbClr val="A4A3A4"/>
          </p15:clr>
        </p15:guide>
        <p15:guide id="35" pos="4152" userDrawn="1">
          <p15:clr>
            <a:srgbClr val="A4A3A4"/>
          </p15:clr>
        </p15:guide>
        <p15:guide id="36" orient="horz" pos="2520" userDrawn="1">
          <p15:clr>
            <a:srgbClr val="A4A3A4"/>
          </p15:clr>
        </p15:guide>
        <p15:guide id="37" orient="horz" pos="3744" userDrawn="1">
          <p15:clr>
            <a:srgbClr val="5ACBF0"/>
          </p15:clr>
        </p15:guide>
        <p15:guide id="38" pos="3696" userDrawn="1">
          <p15:clr>
            <a:srgbClr val="A4A3A4"/>
          </p15:clr>
        </p15:guide>
        <p15:guide id="39" pos="4344" userDrawn="1">
          <p15:clr>
            <a:srgbClr val="5ACBF0"/>
          </p15:clr>
        </p15:guide>
        <p15:guide id="40" orient="horz" pos="4176" userDrawn="1">
          <p15:clr>
            <a:srgbClr val="A4A3A4"/>
          </p15:clr>
        </p15:guide>
        <p15:guide id="41" pos="3432" userDrawn="1">
          <p15:clr>
            <a:srgbClr val="F26B43"/>
          </p15:clr>
        </p15:guide>
        <p15:guide id="42" orient="horz" pos="1008" userDrawn="1">
          <p15:clr>
            <a:srgbClr val="F26B43"/>
          </p15:clr>
        </p15:guide>
        <p15:guide id="43" orient="horz" pos="1656" userDrawn="1">
          <p15:clr>
            <a:srgbClr val="F26B43"/>
          </p15:clr>
        </p15:guide>
        <p15:guide id="44" orient="horz" pos="744" userDrawn="1">
          <p15:clr>
            <a:srgbClr val="9FCC3B"/>
          </p15:clr>
        </p15:guide>
        <p15:guide id="45" orient="horz" pos="1344" userDrawn="1">
          <p15:clr>
            <a:srgbClr val="C35E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 id="2" name="Kim.VanWieren@dimensional.com" initials="K" lastIdx="2" clrIdx="2">
    <p:extLst>
      <p:ext uri="{19B8F6BF-5375-455C-9EA6-DF929625EA0E}">
        <p15:presenceInfo xmlns:p15="http://schemas.microsoft.com/office/powerpoint/2012/main" userId="S::Kim.VanWieren@dimensional.com::d2301082-860f-4797-b047-30b05285e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35627D"/>
    <a:srgbClr val="595959"/>
    <a:srgbClr val="5C8235"/>
    <a:srgbClr val="C9DAE2"/>
    <a:srgbClr val="93A37C"/>
    <a:srgbClr val="7F7F7F"/>
    <a:srgbClr val="C00000"/>
    <a:srgbClr val="FFFFFF"/>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4" autoAdjust="0"/>
    <p:restoredTop sz="99762" autoAdjust="0"/>
  </p:normalViewPr>
  <p:slideViewPr>
    <p:cSldViewPr snapToGrid="0">
      <p:cViewPr varScale="1">
        <p:scale>
          <a:sx n="101" d="100"/>
          <a:sy n="101" d="100"/>
        </p:scale>
        <p:origin x="1692" y="108"/>
      </p:cViewPr>
      <p:guideLst>
        <p:guide orient="horz" pos="4728"/>
        <p:guide orient="horz" pos="1248"/>
        <p:guide pos="2976"/>
        <p:guide pos="4488"/>
        <p:guide orient="horz" pos="2664"/>
        <p:guide pos="4152"/>
        <p:guide orient="horz" pos="2520"/>
        <p:guide orient="horz" pos="3744"/>
        <p:guide pos="3696"/>
        <p:guide pos="4344"/>
        <p:guide orient="horz" pos="4176"/>
        <p:guide pos="3432"/>
        <p:guide orient="horz" pos="1008"/>
        <p:guide orient="horz" pos="1656"/>
        <p:guide orient="horz" pos="744"/>
        <p:guide orient="horz" pos="134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26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3.1530045158837838E-2"/>
          <c:w val="0.93980006214905787"/>
          <c:h val="0.873154465059806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Sheet1!$A$2:$A$67</c:f>
              <c:numCache>
                <c:formatCode>m/d/yyyy</c:formatCode>
                <c:ptCount val="66"/>
                <c:pt idx="0">
                  <c:v>45291</c:v>
                </c:pt>
                <c:pt idx="1">
                  <c:v>45292</c:v>
                </c:pt>
                <c:pt idx="2">
                  <c:v>45293</c:v>
                </c:pt>
                <c:pt idx="3">
                  <c:v>45294</c:v>
                </c:pt>
                <c:pt idx="4">
                  <c:v>45295</c:v>
                </c:pt>
                <c:pt idx="5">
                  <c:v>45296</c:v>
                </c:pt>
                <c:pt idx="6">
                  <c:v>45299</c:v>
                </c:pt>
                <c:pt idx="7">
                  <c:v>45300</c:v>
                </c:pt>
                <c:pt idx="8">
                  <c:v>45301</c:v>
                </c:pt>
                <c:pt idx="9">
                  <c:v>45302</c:v>
                </c:pt>
                <c:pt idx="10">
                  <c:v>45303</c:v>
                </c:pt>
                <c:pt idx="11">
                  <c:v>45306</c:v>
                </c:pt>
                <c:pt idx="12">
                  <c:v>45307</c:v>
                </c:pt>
                <c:pt idx="13">
                  <c:v>45308</c:v>
                </c:pt>
                <c:pt idx="14">
                  <c:v>45309</c:v>
                </c:pt>
                <c:pt idx="15">
                  <c:v>45310</c:v>
                </c:pt>
                <c:pt idx="16">
                  <c:v>45313</c:v>
                </c:pt>
                <c:pt idx="17">
                  <c:v>45314</c:v>
                </c:pt>
                <c:pt idx="18">
                  <c:v>45315</c:v>
                </c:pt>
                <c:pt idx="19">
                  <c:v>45316</c:v>
                </c:pt>
                <c:pt idx="20">
                  <c:v>45317</c:v>
                </c:pt>
                <c:pt idx="21">
                  <c:v>45320</c:v>
                </c:pt>
                <c:pt idx="22">
                  <c:v>45321</c:v>
                </c:pt>
                <c:pt idx="23">
                  <c:v>45322</c:v>
                </c:pt>
                <c:pt idx="24">
                  <c:v>45323</c:v>
                </c:pt>
                <c:pt idx="25">
                  <c:v>45324</c:v>
                </c:pt>
                <c:pt idx="26">
                  <c:v>45327</c:v>
                </c:pt>
                <c:pt idx="27">
                  <c:v>45328</c:v>
                </c:pt>
                <c:pt idx="28">
                  <c:v>45329</c:v>
                </c:pt>
                <c:pt idx="29">
                  <c:v>45330</c:v>
                </c:pt>
                <c:pt idx="30">
                  <c:v>45331</c:v>
                </c:pt>
                <c:pt idx="31">
                  <c:v>45334</c:v>
                </c:pt>
                <c:pt idx="32">
                  <c:v>45335</c:v>
                </c:pt>
                <c:pt idx="33">
                  <c:v>45336</c:v>
                </c:pt>
                <c:pt idx="34">
                  <c:v>45337</c:v>
                </c:pt>
                <c:pt idx="35">
                  <c:v>45338</c:v>
                </c:pt>
                <c:pt idx="36">
                  <c:v>45341</c:v>
                </c:pt>
                <c:pt idx="37">
                  <c:v>45342</c:v>
                </c:pt>
                <c:pt idx="38">
                  <c:v>45343</c:v>
                </c:pt>
                <c:pt idx="39">
                  <c:v>45344</c:v>
                </c:pt>
                <c:pt idx="40">
                  <c:v>45345</c:v>
                </c:pt>
                <c:pt idx="41">
                  <c:v>45348</c:v>
                </c:pt>
                <c:pt idx="42">
                  <c:v>45349</c:v>
                </c:pt>
                <c:pt idx="43">
                  <c:v>45350</c:v>
                </c:pt>
                <c:pt idx="44">
                  <c:v>45351</c:v>
                </c:pt>
                <c:pt idx="45">
                  <c:v>45352</c:v>
                </c:pt>
                <c:pt idx="46">
                  <c:v>45355</c:v>
                </c:pt>
                <c:pt idx="47">
                  <c:v>45356</c:v>
                </c:pt>
                <c:pt idx="48">
                  <c:v>45357</c:v>
                </c:pt>
                <c:pt idx="49">
                  <c:v>45358</c:v>
                </c:pt>
                <c:pt idx="50">
                  <c:v>45359</c:v>
                </c:pt>
                <c:pt idx="51">
                  <c:v>45362</c:v>
                </c:pt>
                <c:pt idx="52">
                  <c:v>45363</c:v>
                </c:pt>
                <c:pt idx="53">
                  <c:v>45364</c:v>
                </c:pt>
                <c:pt idx="54">
                  <c:v>45365</c:v>
                </c:pt>
                <c:pt idx="55">
                  <c:v>45366</c:v>
                </c:pt>
                <c:pt idx="56">
                  <c:v>45369</c:v>
                </c:pt>
                <c:pt idx="57">
                  <c:v>45370</c:v>
                </c:pt>
                <c:pt idx="58">
                  <c:v>45371</c:v>
                </c:pt>
                <c:pt idx="59">
                  <c:v>45372</c:v>
                </c:pt>
                <c:pt idx="60">
                  <c:v>45373</c:v>
                </c:pt>
                <c:pt idx="61">
                  <c:v>45376</c:v>
                </c:pt>
                <c:pt idx="62">
                  <c:v>45377</c:v>
                </c:pt>
                <c:pt idx="63">
                  <c:v>45378</c:v>
                </c:pt>
                <c:pt idx="64">
                  <c:v>45379</c:v>
                </c:pt>
                <c:pt idx="65">
                  <c:v>45382</c:v>
                </c:pt>
              </c:numCache>
            </c:numRef>
          </c:cat>
          <c:val>
            <c:numRef>
              <c:f>Sheet1!$C$2:$C$67</c:f>
              <c:numCache>
                <c:formatCode>#,##0.00</c:formatCode>
                <c:ptCount val="66"/>
                <c:pt idx="0">
                  <c:v>332.98475269442002</c:v>
                </c:pt>
                <c:pt idx="1">
                  <c:v>333.02331182930499</c:v>
                </c:pt>
                <c:pt idx="2">
                  <c:v>330.516031399388</c:v>
                </c:pt>
                <c:pt idx="3">
                  <c:v>327.27355764830298</c:v>
                </c:pt>
                <c:pt idx="4">
                  <c:v>327.19082747475898</c:v>
                </c:pt>
                <c:pt idx="5">
                  <c:v>327.72108755519503</c:v>
                </c:pt>
                <c:pt idx="6">
                  <c:v>330.65231436460101</c:v>
                </c:pt>
                <c:pt idx="7">
                  <c:v>329.92692832539097</c:v>
                </c:pt>
                <c:pt idx="8">
                  <c:v>331.15834488727199</c:v>
                </c:pt>
                <c:pt idx="9">
                  <c:v>330.97073123334002</c:v>
                </c:pt>
                <c:pt idx="10">
                  <c:v>332.068940606784</c:v>
                </c:pt>
                <c:pt idx="11">
                  <c:v>331.73335346216498</c:v>
                </c:pt>
                <c:pt idx="12">
                  <c:v>329.41251988507599</c:v>
                </c:pt>
                <c:pt idx="13">
                  <c:v>326.27922455139901</c:v>
                </c:pt>
                <c:pt idx="14">
                  <c:v>328.53614721578299</c:v>
                </c:pt>
                <c:pt idx="15">
                  <c:v>331.898553864093</c:v>
                </c:pt>
                <c:pt idx="16">
                  <c:v>332.96817866734398</c:v>
                </c:pt>
                <c:pt idx="17">
                  <c:v>333.340102857636</c:v>
                </c:pt>
                <c:pt idx="18">
                  <c:v>334.96066623496398</c:v>
                </c:pt>
                <c:pt idx="19">
                  <c:v>335.99825925297898</c:v>
                </c:pt>
                <c:pt idx="20">
                  <c:v>336.25679418875598</c:v>
                </c:pt>
                <c:pt idx="21">
                  <c:v>338.32663512513199</c:v>
                </c:pt>
                <c:pt idx="22">
                  <c:v>338.05338108469601</c:v>
                </c:pt>
                <c:pt idx="23">
                  <c:v>334.93679959043698</c:v>
                </c:pt>
                <c:pt idx="24">
                  <c:v>337.181372825474</c:v>
                </c:pt>
                <c:pt idx="25">
                  <c:v>339.35786550442498</c:v>
                </c:pt>
                <c:pt idx="26">
                  <c:v>337.86735719701898</c:v>
                </c:pt>
                <c:pt idx="27">
                  <c:v>339.47175581874097</c:v>
                </c:pt>
                <c:pt idx="28">
                  <c:v>341.50055468954099</c:v>
                </c:pt>
                <c:pt idx="29">
                  <c:v>341.451840762367</c:v>
                </c:pt>
                <c:pt idx="30">
                  <c:v>342.851631324739</c:v>
                </c:pt>
                <c:pt idx="31">
                  <c:v>342.83769810872298</c:v>
                </c:pt>
                <c:pt idx="32">
                  <c:v>339.04985052146901</c:v>
                </c:pt>
                <c:pt idx="33">
                  <c:v>341.54726442689702</c:v>
                </c:pt>
                <c:pt idx="34">
                  <c:v>344.17419204447702</c:v>
                </c:pt>
                <c:pt idx="35">
                  <c:v>344.05557268452901</c:v>
                </c:pt>
                <c:pt idx="36">
                  <c:v>344.22687145151798</c:v>
                </c:pt>
                <c:pt idx="37">
                  <c:v>343.14721540081001</c:v>
                </c:pt>
                <c:pt idx="38">
                  <c:v>343.02067193843101</c:v>
                </c:pt>
                <c:pt idx="39">
                  <c:v>348.79504601557801</c:v>
                </c:pt>
                <c:pt idx="40">
                  <c:v>349.15647483671398</c:v>
                </c:pt>
                <c:pt idx="41">
                  <c:v>348.24799657423802</c:v>
                </c:pt>
                <c:pt idx="42">
                  <c:v>348.95508411230401</c:v>
                </c:pt>
                <c:pt idx="43">
                  <c:v>347.81517033574403</c:v>
                </c:pt>
                <c:pt idx="44">
                  <c:v>349.31005249523002</c:v>
                </c:pt>
                <c:pt idx="45">
                  <c:v>351.98543579251799</c:v>
                </c:pt>
                <c:pt idx="46">
                  <c:v>352.02222668300999</c:v>
                </c:pt>
                <c:pt idx="47">
                  <c:v>349.37194891887498</c:v>
                </c:pt>
                <c:pt idx="48">
                  <c:v>351.47130958756298</c:v>
                </c:pt>
                <c:pt idx="49">
                  <c:v>354.90086076336001</c:v>
                </c:pt>
                <c:pt idx="50">
                  <c:v>354.103703247103</c:v>
                </c:pt>
                <c:pt idx="51">
                  <c:v>352.94594567959501</c:v>
                </c:pt>
                <c:pt idx="52">
                  <c:v>356.15097821137101</c:v>
                </c:pt>
                <c:pt idx="53">
                  <c:v>355.98209287772198</c:v>
                </c:pt>
                <c:pt idx="54">
                  <c:v>354.86428265661601</c:v>
                </c:pt>
                <c:pt idx="55">
                  <c:v>352.56546682997998</c:v>
                </c:pt>
                <c:pt idx="56">
                  <c:v>354.35801363489998</c:v>
                </c:pt>
                <c:pt idx="57">
                  <c:v>355.208018722394</c:v>
                </c:pt>
                <c:pt idx="58">
                  <c:v>357.424045185056</c:v>
                </c:pt>
                <c:pt idx="59">
                  <c:v>359.87269026586802</c:v>
                </c:pt>
                <c:pt idx="60">
                  <c:v>358.98115065982</c:v>
                </c:pt>
                <c:pt idx="61">
                  <c:v>358.13885688828299</c:v>
                </c:pt>
                <c:pt idx="62">
                  <c:v>357.72796346149698</c:v>
                </c:pt>
                <c:pt idx="63">
                  <c:v>359.79125046098301</c:v>
                </c:pt>
                <c:pt idx="64">
                  <c:v>360.08709104738</c:v>
                </c:pt>
                <c:pt idx="65">
                  <c:v>360.27729315386398</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Sheet1!$A$2:$A$67</c:f>
              <c:numCache>
                <c:formatCode>m/d/yyyy</c:formatCode>
                <c:ptCount val="66"/>
                <c:pt idx="0">
                  <c:v>45291</c:v>
                </c:pt>
                <c:pt idx="1">
                  <c:v>45292</c:v>
                </c:pt>
                <c:pt idx="2">
                  <c:v>45293</c:v>
                </c:pt>
                <c:pt idx="3">
                  <c:v>45294</c:v>
                </c:pt>
                <c:pt idx="4">
                  <c:v>45295</c:v>
                </c:pt>
                <c:pt idx="5">
                  <c:v>45296</c:v>
                </c:pt>
                <c:pt idx="6">
                  <c:v>45299</c:v>
                </c:pt>
                <c:pt idx="7">
                  <c:v>45300</c:v>
                </c:pt>
                <c:pt idx="8">
                  <c:v>45301</c:v>
                </c:pt>
                <c:pt idx="9">
                  <c:v>45302</c:v>
                </c:pt>
                <c:pt idx="10">
                  <c:v>45303</c:v>
                </c:pt>
                <c:pt idx="11">
                  <c:v>45306</c:v>
                </c:pt>
                <c:pt idx="12">
                  <c:v>45307</c:v>
                </c:pt>
                <c:pt idx="13">
                  <c:v>45308</c:v>
                </c:pt>
                <c:pt idx="14">
                  <c:v>45309</c:v>
                </c:pt>
                <c:pt idx="15">
                  <c:v>45310</c:v>
                </c:pt>
                <c:pt idx="16">
                  <c:v>45313</c:v>
                </c:pt>
                <c:pt idx="17">
                  <c:v>45314</c:v>
                </c:pt>
                <c:pt idx="18">
                  <c:v>45315</c:v>
                </c:pt>
                <c:pt idx="19">
                  <c:v>45316</c:v>
                </c:pt>
                <c:pt idx="20">
                  <c:v>45317</c:v>
                </c:pt>
                <c:pt idx="21">
                  <c:v>45320</c:v>
                </c:pt>
                <c:pt idx="22">
                  <c:v>45321</c:v>
                </c:pt>
                <c:pt idx="23">
                  <c:v>45322</c:v>
                </c:pt>
                <c:pt idx="24">
                  <c:v>45323</c:v>
                </c:pt>
                <c:pt idx="25">
                  <c:v>45324</c:v>
                </c:pt>
                <c:pt idx="26">
                  <c:v>45327</c:v>
                </c:pt>
                <c:pt idx="27">
                  <c:v>45328</c:v>
                </c:pt>
                <c:pt idx="28">
                  <c:v>45329</c:v>
                </c:pt>
                <c:pt idx="29">
                  <c:v>45330</c:v>
                </c:pt>
                <c:pt idx="30">
                  <c:v>45331</c:v>
                </c:pt>
                <c:pt idx="31">
                  <c:v>45334</c:v>
                </c:pt>
                <c:pt idx="32">
                  <c:v>45335</c:v>
                </c:pt>
                <c:pt idx="33">
                  <c:v>45336</c:v>
                </c:pt>
                <c:pt idx="34">
                  <c:v>45337</c:v>
                </c:pt>
                <c:pt idx="35">
                  <c:v>45338</c:v>
                </c:pt>
                <c:pt idx="36">
                  <c:v>45341</c:v>
                </c:pt>
                <c:pt idx="37">
                  <c:v>45342</c:v>
                </c:pt>
                <c:pt idx="38">
                  <c:v>45343</c:v>
                </c:pt>
                <c:pt idx="39">
                  <c:v>45344</c:v>
                </c:pt>
                <c:pt idx="40">
                  <c:v>45345</c:v>
                </c:pt>
                <c:pt idx="41">
                  <c:v>45348</c:v>
                </c:pt>
                <c:pt idx="42">
                  <c:v>45349</c:v>
                </c:pt>
                <c:pt idx="43">
                  <c:v>45350</c:v>
                </c:pt>
                <c:pt idx="44">
                  <c:v>45351</c:v>
                </c:pt>
                <c:pt idx="45">
                  <c:v>45352</c:v>
                </c:pt>
                <c:pt idx="46">
                  <c:v>45355</c:v>
                </c:pt>
                <c:pt idx="47">
                  <c:v>45356</c:v>
                </c:pt>
                <c:pt idx="48">
                  <c:v>45357</c:v>
                </c:pt>
                <c:pt idx="49">
                  <c:v>45358</c:v>
                </c:pt>
                <c:pt idx="50">
                  <c:v>45359</c:v>
                </c:pt>
                <c:pt idx="51">
                  <c:v>45362</c:v>
                </c:pt>
                <c:pt idx="52">
                  <c:v>45363</c:v>
                </c:pt>
                <c:pt idx="53">
                  <c:v>45364</c:v>
                </c:pt>
                <c:pt idx="54">
                  <c:v>45365</c:v>
                </c:pt>
                <c:pt idx="55">
                  <c:v>45366</c:v>
                </c:pt>
                <c:pt idx="56">
                  <c:v>45369</c:v>
                </c:pt>
                <c:pt idx="57">
                  <c:v>45370</c:v>
                </c:pt>
                <c:pt idx="58">
                  <c:v>45371</c:v>
                </c:pt>
                <c:pt idx="59">
                  <c:v>45372</c:v>
                </c:pt>
                <c:pt idx="60">
                  <c:v>45373</c:v>
                </c:pt>
                <c:pt idx="61">
                  <c:v>45376</c:v>
                </c:pt>
                <c:pt idx="62">
                  <c:v>45377</c:v>
                </c:pt>
                <c:pt idx="63">
                  <c:v>45378</c:v>
                </c:pt>
                <c:pt idx="64">
                  <c:v>45379</c:v>
                </c:pt>
                <c:pt idx="65">
                  <c:v>45382</c:v>
                </c:pt>
              </c:numCache>
            </c:numRef>
          </c:cat>
          <c:val>
            <c:numRef>
              <c:f>Sheet1!$B$2:$B$67</c:f>
              <c:numCache>
                <c:formatCode>#,##0.000</c:formatCode>
                <c:ptCount val="66"/>
                <c:pt idx="0">
                  <c:v>332.98475269442002</c:v>
                </c:pt>
                <c:pt idx="1">
                  <c:v>333.02331182930499</c:v>
                </c:pt>
                <c:pt idx="2">
                  <c:v>330.516031399388</c:v>
                </c:pt>
                <c:pt idx="3">
                  <c:v>327.27355764830298</c:v>
                </c:pt>
                <c:pt idx="4">
                  <c:v>327.19082747475898</c:v>
                </c:pt>
                <c:pt idx="5">
                  <c:v>327.72108755519503</c:v>
                </c:pt>
                <c:pt idx="6">
                  <c:v>330.65231436460101</c:v>
                </c:pt>
                <c:pt idx="7">
                  <c:v>329.92692832539097</c:v>
                </c:pt>
                <c:pt idx="8">
                  <c:v>331.15834488727199</c:v>
                </c:pt>
                <c:pt idx="9">
                  <c:v>330.97073123334002</c:v>
                </c:pt>
                <c:pt idx="10">
                  <c:v>332.068940606784</c:v>
                </c:pt>
                <c:pt idx="11">
                  <c:v>331.73335346216498</c:v>
                </c:pt>
                <c:pt idx="12">
                  <c:v>329.41251988507599</c:v>
                </c:pt>
                <c:pt idx="13">
                  <c:v>326.27922455139901</c:v>
                </c:pt>
                <c:pt idx="14">
                  <c:v>328.53614721578299</c:v>
                </c:pt>
                <c:pt idx="15">
                  <c:v>331.898553864093</c:v>
                </c:pt>
                <c:pt idx="16">
                  <c:v>332.96817866734398</c:v>
                </c:pt>
                <c:pt idx="17">
                  <c:v>333.340102857636</c:v>
                </c:pt>
                <c:pt idx="18">
                  <c:v>334.96066623496398</c:v>
                </c:pt>
                <c:pt idx="19">
                  <c:v>335.99825925297898</c:v>
                </c:pt>
                <c:pt idx="20">
                  <c:v>336.25679418875598</c:v>
                </c:pt>
                <c:pt idx="21">
                  <c:v>338.32663512513199</c:v>
                </c:pt>
                <c:pt idx="22">
                  <c:v>338.05338108469601</c:v>
                </c:pt>
                <c:pt idx="23">
                  <c:v>334.93679959043698</c:v>
                </c:pt>
                <c:pt idx="24">
                  <c:v>337.181372825474</c:v>
                </c:pt>
                <c:pt idx="25">
                  <c:v>339.35786550442498</c:v>
                </c:pt>
                <c:pt idx="26">
                  <c:v>337.86735719701898</c:v>
                </c:pt>
                <c:pt idx="27">
                  <c:v>339.47175581874097</c:v>
                </c:pt>
                <c:pt idx="28">
                  <c:v>341.50055468954099</c:v>
                </c:pt>
                <c:pt idx="29">
                  <c:v>341.451840762367</c:v>
                </c:pt>
                <c:pt idx="30">
                  <c:v>342.851631324739</c:v>
                </c:pt>
                <c:pt idx="31">
                  <c:v>342.83769810872298</c:v>
                </c:pt>
                <c:pt idx="32">
                  <c:v>339.04985052146901</c:v>
                </c:pt>
                <c:pt idx="33">
                  <c:v>341.54726442689702</c:v>
                </c:pt>
                <c:pt idx="34">
                  <c:v>344.17419204447702</c:v>
                </c:pt>
                <c:pt idx="35">
                  <c:v>344.05557268452901</c:v>
                </c:pt>
                <c:pt idx="36">
                  <c:v>344.22687145151798</c:v>
                </c:pt>
                <c:pt idx="37">
                  <c:v>343.14721540081001</c:v>
                </c:pt>
                <c:pt idx="38">
                  <c:v>343.02067193843101</c:v>
                </c:pt>
                <c:pt idx="39">
                  <c:v>348.79504601557801</c:v>
                </c:pt>
                <c:pt idx="40">
                  <c:v>349.15647483671398</c:v>
                </c:pt>
                <c:pt idx="41">
                  <c:v>348.24799657423802</c:v>
                </c:pt>
                <c:pt idx="42">
                  <c:v>348.95508411230401</c:v>
                </c:pt>
                <c:pt idx="43">
                  <c:v>347.81517033574403</c:v>
                </c:pt>
                <c:pt idx="44">
                  <c:v>349.31005249523002</c:v>
                </c:pt>
                <c:pt idx="45">
                  <c:v>351.98543579251799</c:v>
                </c:pt>
                <c:pt idx="46">
                  <c:v>352.02222668300999</c:v>
                </c:pt>
                <c:pt idx="47">
                  <c:v>349.37194891887498</c:v>
                </c:pt>
                <c:pt idx="48">
                  <c:v>351.47130958756298</c:v>
                </c:pt>
                <c:pt idx="49">
                  <c:v>354.90086076336001</c:v>
                </c:pt>
                <c:pt idx="50">
                  <c:v>354.103703247103</c:v>
                </c:pt>
                <c:pt idx="51">
                  <c:v>352.94594567959501</c:v>
                </c:pt>
                <c:pt idx="52">
                  <c:v>356.15097821137101</c:v>
                </c:pt>
                <c:pt idx="53">
                  <c:v>355.98209287772198</c:v>
                </c:pt>
                <c:pt idx="54">
                  <c:v>354.86428265661601</c:v>
                </c:pt>
                <c:pt idx="55">
                  <c:v>352.56546682997998</c:v>
                </c:pt>
                <c:pt idx="56">
                  <c:v>354.35801363489998</c:v>
                </c:pt>
                <c:pt idx="57">
                  <c:v>355.208018722394</c:v>
                </c:pt>
                <c:pt idx="58">
                  <c:v>357.424045185056</c:v>
                </c:pt>
                <c:pt idx="59">
                  <c:v>359.87269026586802</c:v>
                </c:pt>
                <c:pt idx="60">
                  <c:v>358.98115065982</c:v>
                </c:pt>
                <c:pt idx="61">
                  <c:v>358.13885688828299</c:v>
                </c:pt>
                <c:pt idx="62">
                  <c:v>357.72796346149698</c:v>
                </c:pt>
                <c:pt idx="63">
                  <c:v>359.79125046098301</c:v>
                </c:pt>
                <c:pt idx="64">
                  <c:v>360.08709104738</c:v>
                </c:pt>
                <c:pt idx="65">
                  <c:v>360.27729315386398</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marker>
            <c:symbol val="none"/>
          </c:marker>
          <c:cat>
            <c:numRef>
              <c:f>Sheet1!$A$2:$A$67</c:f>
              <c:numCache>
                <c:formatCode>m/d/yyyy</c:formatCode>
                <c:ptCount val="66"/>
                <c:pt idx="0">
                  <c:v>45291</c:v>
                </c:pt>
                <c:pt idx="1">
                  <c:v>45292</c:v>
                </c:pt>
                <c:pt idx="2">
                  <c:v>45293</c:v>
                </c:pt>
                <c:pt idx="3">
                  <c:v>45294</c:v>
                </c:pt>
                <c:pt idx="4">
                  <c:v>45295</c:v>
                </c:pt>
                <c:pt idx="5">
                  <c:v>45296</c:v>
                </c:pt>
                <c:pt idx="6">
                  <c:v>45299</c:v>
                </c:pt>
                <c:pt idx="7">
                  <c:v>45300</c:v>
                </c:pt>
                <c:pt idx="8">
                  <c:v>45301</c:v>
                </c:pt>
                <c:pt idx="9">
                  <c:v>45302</c:v>
                </c:pt>
                <c:pt idx="10">
                  <c:v>45303</c:v>
                </c:pt>
                <c:pt idx="11">
                  <c:v>45306</c:v>
                </c:pt>
                <c:pt idx="12">
                  <c:v>45307</c:v>
                </c:pt>
                <c:pt idx="13">
                  <c:v>45308</c:v>
                </c:pt>
                <c:pt idx="14">
                  <c:v>45309</c:v>
                </c:pt>
                <c:pt idx="15">
                  <c:v>45310</c:v>
                </c:pt>
                <c:pt idx="16">
                  <c:v>45313</c:v>
                </c:pt>
                <c:pt idx="17">
                  <c:v>45314</c:v>
                </c:pt>
                <c:pt idx="18">
                  <c:v>45315</c:v>
                </c:pt>
                <c:pt idx="19">
                  <c:v>45316</c:v>
                </c:pt>
                <c:pt idx="20">
                  <c:v>45317</c:v>
                </c:pt>
                <c:pt idx="21">
                  <c:v>45320</c:v>
                </c:pt>
                <c:pt idx="22">
                  <c:v>45321</c:v>
                </c:pt>
                <c:pt idx="23">
                  <c:v>45322</c:v>
                </c:pt>
                <c:pt idx="24">
                  <c:v>45323</c:v>
                </c:pt>
                <c:pt idx="25">
                  <c:v>45324</c:v>
                </c:pt>
                <c:pt idx="26">
                  <c:v>45327</c:v>
                </c:pt>
                <c:pt idx="27">
                  <c:v>45328</c:v>
                </c:pt>
                <c:pt idx="28">
                  <c:v>45329</c:v>
                </c:pt>
                <c:pt idx="29">
                  <c:v>45330</c:v>
                </c:pt>
                <c:pt idx="30">
                  <c:v>45331</c:v>
                </c:pt>
                <c:pt idx="31">
                  <c:v>45334</c:v>
                </c:pt>
                <c:pt idx="32">
                  <c:v>45335</c:v>
                </c:pt>
                <c:pt idx="33">
                  <c:v>45336</c:v>
                </c:pt>
                <c:pt idx="34">
                  <c:v>45337</c:v>
                </c:pt>
                <c:pt idx="35">
                  <c:v>45338</c:v>
                </c:pt>
                <c:pt idx="36">
                  <c:v>45341</c:v>
                </c:pt>
                <c:pt idx="37">
                  <c:v>45342</c:v>
                </c:pt>
                <c:pt idx="38">
                  <c:v>45343</c:v>
                </c:pt>
                <c:pt idx="39">
                  <c:v>45344</c:v>
                </c:pt>
                <c:pt idx="40">
                  <c:v>45345</c:v>
                </c:pt>
                <c:pt idx="41">
                  <c:v>45348</c:v>
                </c:pt>
                <c:pt idx="42">
                  <c:v>45349</c:v>
                </c:pt>
                <c:pt idx="43">
                  <c:v>45350</c:v>
                </c:pt>
                <c:pt idx="44">
                  <c:v>45351</c:v>
                </c:pt>
                <c:pt idx="45">
                  <c:v>45352</c:v>
                </c:pt>
                <c:pt idx="46">
                  <c:v>45355</c:v>
                </c:pt>
                <c:pt idx="47">
                  <c:v>45356</c:v>
                </c:pt>
                <c:pt idx="48">
                  <c:v>45357</c:v>
                </c:pt>
                <c:pt idx="49">
                  <c:v>45358</c:v>
                </c:pt>
                <c:pt idx="50">
                  <c:v>45359</c:v>
                </c:pt>
                <c:pt idx="51">
                  <c:v>45362</c:v>
                </c:pt>
                <c:pt idx="52">
                  <c:v>45363</c:v>
                </c:pt>
                <c:pt idx="53">
                  <c:v>45364</c:v>
                </c:pt>
                <c:pt idx="54">
                  <c:v>45365</c:v>
                </c:pt>
                <c:pt idx="55">
                  <c:v>45366</c:v>
                </c:pt>
                <c:pt idx="56">
                  <c:v>45369</c:v>
                </c:pt>
                <c:pt idx="57">
                  <c:v>45370</c:v>
                </c:pt>
                <c:pt idx="58">
                  <c:v>45371</c:v>
                </c:pt>
                <c:pt idx="59">
                  <c:v>45372</c:v>
                </c:pt>
                <c:pt idx="60">
                  <c:v>45373</c:v>
                </c:pt>
                <c:pt idx="61">
                  <c:v>45376</c:v>
                </c:pt>
                <c:pt idx="62">
                  <c:v>45377</c:v>
                </c:pt>
                <c:pt idx="63">
                  <c:v>45378</c:v>
                </c:pt>
                <c:pt idx="64">
                  <c:v>45379</c:v>
                </c:pt>
                <c:pt idx="65">
                  <c:v>45382</c:v>
                </c:pt>
              </c:numCache>
            </c:numRef>
          </c:cat>
          <c:val>
            <c:numRef>
              <c:f>Sheet1!$D$2:$D$67</c:f>
              <c:numCache>
                <c:formatCode>General</c:formatCode>
                <c:ptCount val="66"/>
                <c:pt idx="3" formatCode="#,##0.000">
                  <c:v>300</c:v>
                </c:pt>
                <c:pt idx="7" formatCode="#,##0.000">
                  <c:v>300</c:v>
                </c:pt>
                <c:pt idx="9" formatCode="#,##0.000">
                  <c:v>300</c:v>
                </c:pt>
                <c:pt idx="15" formatCode="#,##0.000">
                  <c:v>300</c:v>
                </c:pt>
                <c:pt idx="19" formatCode="#,##0.000">
                  <c:v>300</c:v>
                </c:pt>
                <c:pt idx="25" formatCode="#,##0.000">
                  <c:v>300</c:v>
                </c:pt>
                <c:pt idx="28" formatCode="#,##0.000">
                  <c:v>300</c:v>
                </c:pt>
                <c:pt idx="33" formatCode="#,##0.000">
                  <c:v>300</c:v>
                </c:pt>
                <c:pt idx="35" formatCode="#,##0.000">
                  <c:v>300</c:v>
                </c:pt>
                <c:pt idx="39" formatCode="#,##0.000">
                  <c:v>300</c:v>
                </c:pt>
                <c:pt idx="44" formatCode="#,##0.000">
                  <c:v>300</c:v>
                </c:pt>
                <c:pt idx="46" formatCode="#,##0.000">
                  <c:v>300</c:v>
                </c:pt>
                <c:pt idx="50" formatCode="#,##0.000">
                  <c:v>300</c:v>
                </c:pt>
                <c:pt idx="52" formatCode="#,##0.000">
                  <c:v>300</c:v>
                </c:pt>
                <c:pt idx="57" formatCode="#,##0.000">
                  <c:v>300</c:v>
                </c:pt>
                <c:pt idx="60" formatCode="#,##0.000">
                  <c:v>300</c:v>
                </c:pt>
                <c:pt idx="62" formatCode="#,##0.000">
                  <c:v>300</c:v>
                </c:pt>
                <c:pt idx="65" formatCode="#,##0.000">
                  <c:v>300</c:v>
                </c:pt>
              </c:numCache>
            </c:numRef>
          </c:val>
          <c:smooth val="0"/>
          <c:extLst>
            <c:ext xmlns:c16="http://schemas.microsoft.com/office/drawing/2014/chart" uri="{C3380CC4-5D6E-409C-BE32-E72D297353CC}">
              <c16:uniqueId val="{00000001-27D3-4B65-BDEB-A7830DFFFC35}"/>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max val="400"/>
          <c:min val="30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93997358137992"/>
          <c:y val="0.1673665707261863"/>
          <c:w val="0.83027138274421064"/>
          <c:h val="0.66394640922975823"/>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0"/>
              <c:layout>
                <c:manualLayout>
                  <c:x val="0"/>
                  <c:y val="3.803137436259416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EE-4B7D-99A4-751FBA3CBF6A}"/>
                </c:ext>
              </c:extLst>
            </c:dLbl>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Growth</c:v>
                </c:pt>
                <c:pt idx="1">
                  <c:v>Large Cap</c:v>
                </c:pt>
                <c:pt idx="2">
                  <c:v>Value</c:v>
                </c:pt>
                <c:pt idx="3">
                  <c:v>Small Cap</c:v>
                </c:pt>
              </c:strCache>
            </c:strRef>
          </c:cat>
          <c:val>
            <c:numRef>
              <c:f>Sheet1!$B$3:$B$6</c:f>
              <c:numCache>
                <c:formatCode>0.00</c:formatCode>
                <c:ptCount val="4"/>
                <c:pt idx="0">
                  <c:v>5.54</c:v>
                </c:pt>
                <c:pt idx="1">
                  <c:v>4.49</c:v>
                </c:pt>
                <c:pt idx="2">
                  <c:v>3.37</c:v>
                </c:pt>
                <c:pt idx="3">
                  <c:v>3.81</c:v>
                </c:pt>
              </c:numCache>
            </c:numRef>
          </c:val>
          <c:extLst>
            <c:ext xmlns:c16="http://schemas.microsoft.com/office/drawing/2014/chart" uri="{C3380CC4-5D6E-409C-BE32-E72D297353CC}">
              <c16:uniqueId val="{00000003-54EE-4B7D-99A4-751FBA3CBF6A}"/>
            </c:ext>
          </c:extLst>
        </c:ser>
        <c:ser>
          <c:idx val="3"/>
          <c:order val="1"/>
          <c:tx>
            <c:strRef>
              <c:f>Sheet1!$C$2</c:f>
              <c:strCache>
                <c:ptCount val="1"/>
                <c:pt idx="0">
                  <c:v>US currency</c:v>
                </c:pt>
              </c:strCache>
            </c:strRef>
          </c:tx>
          <c:spPr>
            <a:solidFill>
              <a:schemeClr val="bg1">
                <a:lumMod val="65000"/>
              </a:schemeClr>
            </a:solidFill>
          </c:spPr>
          <c:invertIfNegative val="0"/>
          <c:dLbls>
            <c:dLbl>
              <c:idx val="0"/>
              <c:layout>
                <c:manualLayout>
                  <c:x val="4.6025470495372138E-7"/>
                  <c:y val="7.606274872518832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4EE-4B7D-99A4-751FBA3CBF6A}"/>
                </c:ext>
              </c:extLst>
            </c:dLbl>
            <c:dLbl>
              <c:idx val="1"/>
              <c:layout>
                <c:manualLayout>
                  <c:x val="1.6994275383924284E-6"/>
                  <c:y val="3.4228236926334748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4EE-4B7D-99A4-751FBA3CBF6A}"/>
                </c:ext>
              </c:extLst>
            </c:dLbl>
            <c:dLbl>
              <c:idx val="3"/>
              <c:tx>
                <c:rich>
                  <a:bodyPr/>
                  <a:lstStyle/>
                  <a:p>
                    <a:fld id="{3763346E-20B6-44FE-A7DE-90D6F55ACC8C}"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4EE-4B7D-99A4-751FBA3CBF6A}"/>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3.35</c:v>
                </c:pt>
                <c:pt idx="1">
                  <c:v>2.37</c:v>
                </c:pt>
                <c:pt idx="2">
                  <c:v>1.31</c:v>
                </c:pt>
                <c:pt idx="3">
                  <c:v>1.05</c:v>
                </c:pt>
              </c:numCache>
            </c:numRef>
          </c:val>
          <c:extLst>
            <c:ext xmlns:c16="http://schemas.microsoft.com/office/drawing/2014/chart" uri="{C3380CC4-5D6E-409C-BE32-E72D297353CC}">
              <c16:uniqueId val="{00000008-54EE-4B7D-99A4-751FBA3CBF6A}"/>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 sourceLinked="1"/>
        <c:majorTickMark val="none"/>
        <c:minorTickMark val="none"/>
        <c:tickLblPos val="none"/>
        <c:spPr>
          <a:ln>
            <a:noFill/>
          </a:ln>
        </c:spPr>
        <c:crossAx val="45320832"/>
        <c:crosses val="max"/>
        <c:crossBetween val="between"/>
      </c:valAx>
    </c:plotArea>
    <c:legend>
      <c:legendPos val="t"/>
      <c:layout>
        <c:manualLayout>
          <c:xMode val="edge"/>
          <c:yMode val="edge"/>
          <c:x val="0.61308227973360463"/>
          <c:y val="5.7959814528593508E-2"/>
          <c:w val="0.38691773127934231"/>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4.2</c:v>
                </c:pt>
                <c:pt idx="1">
                  <c:v>3.89</c:v>
                </c:pt>
                <c:pt idx="2">
                  <c:v>4.95</c:v>
                </c:pt>
                <c:pt idx="3">
                  <c:v>5.45</c:v>
                </c:pt>
              </c:numCache>
            </c:numRef>
          </c:val>
          <c:extLst>
            <c:ext xmlns:c16="http://schemas.microsoft.com/office/drawing/2014/chart" uri="{C3380CC4-5D6E-409C-BE32-E72D297353CC}">
              <c16:uniqueId val="{00000001-0B7C-483B-8CAD-12B724BB1FDB}"/>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chemeClr val="accent2">
                <a:lumMod val="75000"/>
              </a:scheme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0-5981-4208-9426-90633C02D95D}"/>
              </c:ext>
            </c:extLst>
          </c:dPt>
          <c:dLbls>
            <c:dLbl>
              <c:idx val="1"/>
              <c:layout>
                <c:manualLayout>
                  <c:x val="3.4694469519536142E-18"/>
                  <c:y val="0.11253042462468754"/>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469970528"/>
                      <c:h val="3.8329421380599846E-2"/>
                    </c:manualLayout>
                  </c15:layout>
                </c:ex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3.5</c:v>
                </c:pt>
              </c:numCache>
            </c:numRef>
          </c:val>
          <c:extLst>
            <c:ext xmlns:c16="http://schemas.microsoft.com/office/drawing/2014/chart" uri="{C3380CC4-5D6E-409C-BE32-E72D297353CC}">
              <c16:uniqueId val="{00000003-5981-4208-9426-90633C02D95D}"/>
            </c:ext>
          </c:extLst>
        </c:ser>
        <c:dLbls>
          <c:showLegendKey val="0"/>
          <c:showVal val="0"/>
          <c:showCatName val="0"/>
          <c:showSerName val="0"/>
          <c:showPercent val="0"/>
          <c:showBubbleSize val="0"/>
        </c:dLbls>
        <c:gapWidth val="24"/>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3/31/2024</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7.7197781323606217E-3"/>
                  <c:y val="-1.077336293059892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5.46</c:v>
                </c:pt>
                <c:pt idx="1">
                  <c:v>5.38</c:v>
                </c:pt>
                <c:pt idx="2">
                  <c:v>5.03</c:v>
                </c:pt>
                <c:pt idx="3">
                  <c:v>4.59</c:v>
                </c:pt>
                <c:pt idx="4">
                  <c:v>4.4000000000000004</c:v>
                </c:pt>
                <c:pt idx="5">
                  <c:v>4.21</c:v>
                </c:pt>
                <c:pt idx="6">
                  <c:v>4.2</c:v>
                </c:pt>
                <c:pt idx="7">
                  <c:v>4.34</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12/31/2023</c:v>
                </c:pt>
              </c:strCache>
            </c:strRef>
          </c:tx>
          <c:spPr>
            <a:ln>
              <a:solidFill>
                <a:srgbClr val="437189"/>
              </a:solidFill>
            </a:ln>
          </c:spPr>
          <c:marker>
            <c:symbol val="none"/>
          </c:marker>
          <c:dLbls>
            <c:dLbl>
              <c:idx val="7"/>
              <c:layout>
                <c:manualLayout>
                  <c:x val="-1.5439556264721526E-2"/>
                  <c:y val="1.2872031875503585E-2"/>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0084947952283261"/>
                      <c:h val="6.1358231145929983E-2"/>
                    </c:manualLayout>
                  </c15:layout>
                </c:ext>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5.41</c:v>
                </c:pt>
                <c:pt idx="1">
                  <c:v>5.26</c:v>
                </c:pt>
                <c:pt idx="2">
                  <c:v>4.79</c:v>
                </c:pt>
                <c:pt idx="3">
                  <c:v>4.2300000000000004</c:v>
                </c:pt>
                <c:pt idx="4">
                  <c:v>4.01</c:v>
                </c:pt>
                <c:pt idx="5">
                  <c:v>3.84</c:v>
                </c:pt>
                <c:pt idx="6">
                  <c:v>3.88</c:v>
                </c:pt>
                <c:pt idx="7">
                  <c:v>4.03</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3/31/2023</c:v>
                </c:pt>
              </c:strCache>
            </c:strRef>
          </c:tx>
          <c:spPr>
            <a:ln>
              <a:solidFill>
                <a:srgbClr val="93A37C"/>
              </a:solidFill>
            </a:ln>
          </c:spPr>
          <c:marker>
            <c:symbol val="none"/>
          </c:marker>
          <c:dLbls>
            <c:dLbl>
              <c:idx val="7"/>
              <c:layout>
                <c:manualLayout>
                  <c:x val="0"/>
                  <c:y val="2.485137118908136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4.8499999999999996</c:v>
                </c:pt>
                <c:pt idx="1">
                  <c:v>4.9400000000000004</c:v>
                </c:pt>
                <c:pt idx="2">
                  <c:v>4.6399999999999997</c:v>
                </c:pt>
                <c:pt idx="3">
                  <c:v>4.0599999999999996</c:v>
                </c:pt>
                <c:pt idx="4">
                  <c:v>3.81</c:v>
                </c:pt>
                <c:pt idx="5">
                  <c:v>3.6</c:v>
                </c:pt>
                <c:pt idx="6">
                  <c:v>3.48</c:v>
                </c:pt>
                <c:pt idx="7">
                  <c:v>2.67</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Sheet1!$A$2:$A$262</c:f>
              <c:numCache>
                <c:formatCode>m/d/yyyy</c:formatCode>
                <c:ptCount val="261"/>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pt idx="66">
                  <c:v>45110</c:v>
                </c:pt>
                <c:pt idx="67">
                  <c:v>45111</c:v>
                </c:pt>
                <c:pt idx="68">
                  <c:v>45112</c:v>
                </c:pt>
                <c:pt idx="69">
                  <c:v>45113</c:v>
                </c:pt>
                <c:pt idx="70">
                  <c:v>45114</c:v>
                </c:pt>
                <c:pt idx="71">
                  <c:v>45117</c:v>
                </c:pt>
                <c:pt idx="72">
                  <c:v>45118</c:v>
                </c:pt>
                <c:pt idx="73">
                  <c:v>45119</c:v>
                </c:pt>
                <c:pt idx="74">
                  <c:v>45120</c:v>
                </c:pt>
                <c:pt idx="75">
                  <c:v>45121</c:v>
                </c:pt>
                <c:pt idx="76">
                  <c:v>45124</c:v>
                </c:pt>
                <c:pt idx="77">
                  <c:v>45125</c:v>
                </c:pt>
                <c:pt idx="78">
                  <c:v>45126</c:v>
                </c:pt>
                <c:pt idx="79">
                  <c:v>45127</c:v>
                </c:pt>
                <c:pt idx="80">
                  <c:v>45128</c:v>
                </c:pt>
                <c:pt idx="81">
                  <c:v>45131</c:v>
                </c:pt>
                <c:pt idx="82">
                  <c:v>45132</c:v>
                </c:pt>
                <c:pt idx="83">
                  <c:v>45133</c:v>
                </c:pt>
                <c:pt idx="84">
                  <c:v>45134</c:v>
                </c:pt>
                <c:pt idx="85">
                  <c:v>45135</c:v>
                </c:pt>
                <c:pt idx="86">
                  <c:v>45138</c:v>
                </c:pt>
                <c:pt idx="87">
                  <c:v>45139</c:v>
                </c:pt>
                <c:pt idx="88">
                  <c:v>45140</c:v>
                </c:pt>
                <c:pt idx="89">
                  <c:v>45141</c:v>
                </c:pt>
                <c:pt idx="90">
                  <c:v>45142</c:v>
                </c:pt>
                <c:pt idx="91">
                  <c:v>45145</c:v>
                </c:pt>
                <c:pt idx="92">
                  <c:v>45146</c:v>
                </c:pt>
                <c:pt idx="93">
                  <c:v>45147</c:v>
                </c:pt>
                <c:pt idx="94">
                  <c:v>45148</c:v>
                </c:pt>
                <c:pt idx="95">
                  <c:v>45149</c:v>
                </c:pt>
                <c:pt idx="96">
                  <c:v>45152</c:v>
                </c:pt>
                <c:pt idx="97">
                  <c:v>45153</c:v>
                </c:pt>
                <c:pt idx="98">
                  <c:v>45154</c:v>
                </c:pt>
                <c:pt idx="99">
                  <c:v>45155</c:v>
                </c:pt>
                <c:pt idx="100">
                  <c:v>45156</c:v>
                </c:pt>
                <c:pt idx="101">
                  <c:v>45159</c:v>
                </c:pt>
                <c:pt idx="102">
                  <c:v>45160</c:v>
                </c:pt>
                <c:pt idx="103">
                  <c:v>45161</c:v>
                </c:pt>
                <c:pt idx="104">
                  <c:v>45162</c:v>
                </c:pt>
                <c:pt idx="105">
                  <c:v>45163</c:v>
                </c:pt>
                <c:pt idx="106">
                  <c:v>45166</c:v>
                </c:pt>
                <c:pt idx="107">
                  <c:v>45167</c:v>
                </c:pt>
                <c:pt idx="108">
                  <c:v>45168</c:v>
                </c:pt>
                <c:pt idx="109">
                  <c:v>45169</c:v>
                </c:pt>
                <c:pt idx="110">
                  <c:v>45170</c:v>
                </c:pt>
                <c:pt idx="111">
                  <c:v>45173</c:v>
                </c:pt>
                <c:pt idx="112">
                  <c:v>45174</c:v>
                </c:pt>
                <c:pt idx="113">
                  <c:v>45175</c:v>
                </c:pt>
                <c:pt idx="114">
                  <c:v>45176</c:v>
                </c:pt>
                <c:pt idx="115">
                  <c:v>45177</c:v>
                </c:pt>
                <c:pt idx="116">
                  <c:v>45180</c:v>
                </c:pt>
                <c:pt idx="117">
                  <c:v>45181</c:v>
                </c:pt>
                <c:pt idx="118">
                  <c:v>45182</c:v>
                </c:pt>
                <c:pt idx="119">
                  <c:v>45183</c:v>
                </c:pt>
                <c:pt idx="120">
                  <c:v>45184</c:v>
                </c:pt>
                <c:pt idx="121">
                  <c:v>45187</c:v>
                </c:pt>
                <c:pt idx="122">
                  <c:v>45188</c:v>
                </c:pt>
                <c:pt idx="123">
                  <c:v>45189</c:v>
                </c:pt>
                <c:pt idx="124">
                  <c:v>45190</c:v>
                </c:pt>
                <c:pt idx="125">
                  <c:v>45191</c:v>
                </c:pt>
                <c:pt idx="126">
                  <c:v>45194</c:v>
                </c:pt>
                <c:pt idx="127">
                  <c:v>45195</c:v>
                </c:pt>
                <c:pt idx="128">
                  <c:v>45196</c:v>
                </c:pt>
                <c:pt idx="129">
                  <c:v>45197</c:v>
                </c:pt>
                <c:pt idx="130">
                  <c:v>45198</c:v>
                </c:pt>
                <c:pt idx="131">
                  <c:v>45201</c:v>
                </c:pt>
                <c:pt idx="132">
                  <c:v>45202</c:v>
                </c:pt>
                <c:pt idx="133">
                  <c:v>45203</c:v>
                </c:pt>
                <c:pt idx="134">
                  <c:v>45204</c:v>
                </c:pt>
                <c:pt idx="135">
                  <c:v>45205</c:v>
                </c:pt>
                <c:pt idx="136">
                  <c:v>45208</c:v>
                </c:pt>
                <c:pt idx="137">
                  <c:v>45209</c:v>
                </c:pt>
                <c:pt idx="138">
                  <c:v>45210</c:v>
                </c:pt>
                <c:pt idx="139">
                  <c:v>45211</c:v>
                </c:pt>
                <c:pt idx="140">
                  <c:v>45212</c:v>
                </c:pt>
                <c:pt idx="141">
                  <c:v>45215</c:v>
                </c:pt>
                <c:pt idx="142">
                  <c:v>45216</c:v>
                </c:pt>
                <c:pt idx="143">
                  <c:v>45217</c:v>
                </c:pt>
                <c:pt idx="144">
                  <c:v>45218</c:v>
                </c:pt>
                <c:pt idx="145">
                  <c:v>45219</c:v>
                </c:pt>
                <c:pt idx="146">
                  <c:v>45222</c:v>
                </c:pt>
                <c:pt idx="147">
                  <c:v>45223</c:v>
                </c:pt>
                <c:pt idx="148">
                  <c:v>45224</c:v>
                </c:pt>
                <c:pt idx="149">
                  <c:v>45225</c:v>
                </c:pt>
                <c:pt idx="150">
                  <c:v>45226</c:v>
                </c:pt>
                <c:pt idx="151">
                  <c:v>45229</c:v>
                </c:pt>
                <c:pt idx="152">
                  <c:v>45230</c:v>
                </c:pt>
                <c:pt idx="153">
                  <c:v>45231</c:v>
                </c:pt>
                <c:pt idx="154">
                  <c:v>45232</c:v>
                </c:pt>
                <c:pt idx="155">
                  <c:v>45233</c:v>
                </c:pt>
                <c:pt idx="156">
                  <c:v>45236</c:v>
                </c:pt>
                <c:pt idx="157">
                  <c:v>45237</c:v>
                </c:pt>
                <c:pt idx="158">
                  <c:v>45238</c:v>
                </c:pt>
                <c:pt idx="159">
                  <c:v>45239</c:v>
                </c:pt>
                <c:pt idx="160">
                  <c:v>45240</c:v>
                </c:pt>
                <c:pt idx="161">
                  <c:v>45243</c:v>
                </c:pt>
                <c:pt idx="162">
                  <c:v>45244</c:v>
                </c:pt>
                <c:pt idx="163">
                  <c:v>45245</c:v>
                </c:pt>
                <c:pt idx="164">
                  <c:v>45246</c:v>
                </c:pt>
                <c:pt idx="165">
                  <c:v>45247</c:v>
                </c:pt>
                <c:pt idx="166">
                  <c:v>45250</c:v>
                </c:pt>
                <c:pt idx="167">
                  <c:v>45251</c:v>
                </c:pt>
                <c:pt idx="168">
                  <c:v>45252</c:v>
                </c:pt>
                <c:pt idx="169">
                  <c:v>45253</c:v>
                </c:pt>
                <c:pt idx="170">
                  <c:v>45254</c:v>
                </c:pt>
                <c:pt idx="171">
                  <c:v>45257</c:v>
                </c:pt>
                <c:pt idx="172">
                  <c:v>45258</c:v>
                </c:pt>
                <c:pt idx="173">
                  <c:v>45259</c:v>
                </c:pt>
                <c:pt idx="174">
                  <c:v>45260</c:v>
                </c:pt>
                <c:pt idx="175">
                  <c:v>45261</c:v>
                </c:pt>
                <c:pt idx="176">
                  <c:v>45264</c:v>
                </c:pt>
                <c:pt idx="177">
                  <c:v>45265</c:v>
                </c:pt>
                <c:pt idx="178">
                  <c:v>45266</c:v>
                </c:pt>
                <c:pt idx="179">
                  <c:v>45267</c:v>
                </c:pt>
                <c:pt idx="180">
                  <c:v>45268</c:v>
                </c:pt>
                <c:pt idx="181">
                  <c:v>45271</c:v>
                </c:pt>
                <c:pt idx="182">
                  <c:v>45272</c:v>
                </c:pt>
                <c:pt idx="183">
                  <c:v>45273</c:v>
                </c:pt>
                <c:pt idx="184">
                  <c:v>45274</c:v>
                </c:pt>
                <c:pt idx="185">
                  <c:v>45275</c:v>
                </c:pt>
                <c:pt idx="186">
                  <c:v>45278</c:v>
                </c:pt>
                <c:pt idx="187">
                  <c:v>45279</c:v>
                </c:pt>
                <c:pt idx="188">
                  <c:v>45280</c:v>
                </c:pt>
                <c:pt idx="189">
                  <c:v>45281</c:v>
                </c:pt>
                <c:pt idx="190">
                  <c:v>45282</c:v>
                </c:pt>
                <c:pt idx="191">
                  <c:v>45285</c:v>
                </c:pt>
                <c:pt idx="192">
                  <c:v>45286</c:v>
                </c:pt>
                <c:pt idx="193">
                  <c:v>45287</c:v>
                </c:pt>
                <c:pt idx="194">
                  <c:v>45288</c:v>
                </c:pt>
                <c:pt idx="195">
                  <c:v>45289</c:v>
                </c:pt>
                <c:pt idx="196">
                  <c:v>45292</c:v>
                </c:pt>
                <c:pt idx="197">
                  <c:v>45293</c:v>
                </c:pt>
                <c:pt idx="198">
                  <c:v>45294</c:v>
                </c:pt>
                <c:pt idx="199">
                  <c:v>45295</c:v>
                </c:pt>
                <c:pt idx="200">
                  <c:v>45296</c:v>
                </c:pt>
                <c:pt idx="201">
                  <c:v>45299</c:v>
                </c:pt>
                <c:pt idx="202">
                  <c:v>45300</c:v>
                </c:pt>
                <c:pt idx="203">
                  <c:v>45301</c:v>
                </c:pt>
                <c:pt idx="204">
                  <c:v>45302</c:v>
                </c:pt>
                <c:pt idx="205">
                  <c:v>45303</c:v>
                </c:pt>
                <c:pt idx="206">
                  <c:v>45306</c:v>
                </c:pt>
                <c:pt idx="207">
                  <c:v>45307</c:v>
                </c:pt>
                <c:pt idx="208">
                  <c:v>45308</c:v>
                </c:pt>
                <c:pt idx="209">
                  <c:v>45309</c:v>
                </c:pt>
                <c:pt idx="210">
                  <c:v>45310</c:v>
                </c:pt>
                <c:pt idx="211">
                  <c:v>45313</c:v>
                </c:pt>
                <c:pt idx="212">
                  <c:v>45314</c:v>
                </c:pt>
                <c:pt idx="213">
                  <c:v>45315</c:v>
                </c:pt>
                <c:pt idx="214">
                  <c:v>45316</c:v>
                </c:pt>
                <c:pt idx="215">
                  <c:v>45317</c:v>
                </c:pt>
                <c:pt idx="216">
                  <c:v>45320</c:v>
                </c:pt>
                <c:pt idx="217">
                  <c:v>45321</c:v>
                </c:pt>
                <c:pt idx="218">
                  <c:v>45322</c:v>
                </c:pt>
                <c:pt idx="219">
                  <c:v>45323</c:v>
                </c:pt>
                <c:pt idx="220">
                  <c:v>45324</c:v>
                </c:pt>
                <c:pt idx="221">
                  <c:v>45327</c:v>
                </c:pt>
                <c:pt idx="222">
                  <c:v>45328</c:v>
                </c:pt>
                <c:pt idx="223">
                  <c:v>45329</c:v>
                </c:pt>
                <c:pt idx="224">
                  <c:v>45330</c:v>
                </c:pt>
                <c:pt idx="225">
                  <c:v>45331</c:v>
                </c:pt>
                <c:pt idx="226">
                  <c:v>45334</c:v>
                </c:pt>
                <c:pt idx="227">
                  <c:v>45335</c:v>
                </c:pt>
                <c:pt idx="228">
                  <c:v>45336</c:v>
                </c:pt>
                <c:pt idx="229">
                  <c:v>45337</c:v>
                </c:pt>
                <c:pt idx="230">
                  <c:v>45338</c:v>
                </c:pt>
                <c:pt idx="231">
                  <c:v>45341</c:v>
                </c:pt>
                <c:pt idx="232">
                  <c:v>45342</c:v>
                </c:pt>
                <c:pt idx="233">
                  <c:v>45343</c:v>
                </c:pt>
                <c:pt idx="234">
                  <c:v>45344</c:v>
                </c:pt>
                <c:pt idx="235">
                  <c:v>45345</c:v>
                </c:pt>
                <c:pt idx="236">
                  <c:v>45348</c:v>
                </c:pt>
                <c:pt idx="237">
                  <c:v>45349</c:v>
                </c:pt>
                <c:pt idx="238">
                  <c:v>45350</c:v>
                </c:pt>
                <c:pt idx="239">
                  <c:v>45351</c:v>
                </c:pt>
                <c:pt idx="240">
                  <c:v>45352</c:v>
                </c:pt>
                <c:pt idx="241">
                  <c:v>45355</c:v>
                </c:pt>
                <c:pt idx="242">
                  <c:v>45356</c:v>
                </c:pt>
                <c:pt idx="243">
                  <c:v>45357</c:v>
                </c:pt>
                <c:pt idx="244">
                  <c:v>45358</c:v>
                </c:pt>
                <c:pt idx="245">
                  <c:v>45359</c:v>
                </c:pt>
                <c:pt idx="246">
                  <c:v>45362</c:v>
                </c:pt>
                <c:pt idx="247">
                  <c:v>45363</c:v>
                </c:pt>
                <c:pt idx="248">
                  <c:v>45364</c:v>
                </c:pt>
                <c:pt idx="249">
                  <c:v>45365</c:v>
                </c:pt>
                <c:pt idx="250">
                  <c:v>45366</c:v>
                </c:pt>
                <c:pt idx="251">
                  <c:v>45369</c:v>
                </c:pt>
                <c:pt idx="252">
                  <c:v>45370</c:v>
                </c:pt>
                <c:pt idx="253">
                  <c:v>45371</c:v>
                </c:pt>
                <c:pt idx="254">
                  <c:v>45372</c:v>
                </c:pt>
                <c:pt idx="255">
                  <c:v>45373</c:v>
                </c:pt>
                <c:pt idx="256">
                  <c:v>45376</c:v>
                </c:pt>
                <c:pt idx="257">
                  <c:v>45377</c:v>
                </c:pt>
                <c:pt idx="258">
                  <c:v>45378</c:v>
                </c:pt>
                <c:pt idx="259">
                  <c:v>45379</c:v>
                </c:pt>
                <c:pt idx="260">
                  <c:v>45382</c:v>
                </c:pt>
              </c:numCache>
            </c:numRef>
          </c:cat>
          <c:val>
            <c:numRef>
              <c:f>Sheet1!$D$2:$D$262</c:f>
              <c:numCache>
                <c:formatCode>General</c:formatCode>
                <c:ptCount val="261"/>
                <c:pt idx="196">
                  <c:v>450</c:v>
                </c:pt>
                <c:pt idx="197">
                  <c:v>450</c:v>
                </c:pt>
                <c:pt idx="198">
                  <c:v>450</c:v>
                </c:pt>
                <c:pt idx="199">
                  <c:v>450</c:v>
                </c:pt>
                <c:pt idx="200">
                  <c:v>450</c:v>
                </c:pt>
                <c:pt idx="201">
                  <c:v>450</c:v>
                </c:pt>
                <c:pt idx="202">
                  <c:v>450</c:v>
                </c:pt>
                <c:pt idx="203">
                  <c:v>450</c:v>
                </c:pt>
                <c:pt idx="204">
                  <c:v>450</c:v>
                </c:pt>
                <c:pt idx="205">
                  <c:v>450</c:v>
                </c:pt>
                <c:pt idx="206">
                  <c:v>450</c:v>
                </c:pt>
                <c:pt idx="207">
                  <c:v>450</c:v>
                </c:pt>
                <c:pt idx="208">
                  <c:v>450</c:v>
                </c:pt>
                <c:pt idx="209">
                  <c:v>450</c:v>
                </c:pt>
                <c:pt idx="210">
                  <c:v>450</c:v>
                </c:pt>
                <c:pt idx="211">
                  <c:v>450</c:v>
                </c:pt>
                <c:pt idx="212">
                  <c:v>450</c:v>
                </c:pt>
                <c:pt idx="213">
                  <c:v>450</c:v>
                </c:pt>
                <c:pt idx="214">
                  <c:v>450</c:v>
                </c:pt>
                <c:pt idx="215">
                  <c:v>450</c:v>
                </c:pt>
                <c:pt idx="216">
                  <c:v>450</c:v>
                </c:pt>
                <c:pt idx="217">
                  <c:v>450</c:v>
                </c:pt>
                <c:pt idx="218">
                  <c:v>450</c:v>
                </c:pt>
                <c:pt idx="219">
                  <c:v>450</c:v>
                </c:pt>
                <c:pt idx="220">
                  <c:v>450</c:v>
                </c:pt>
                <c:pt idx="221">
                  <c:v>450</c:v>
                </c:pt>
                <c:pt idx="222">
                  <c:v>450</c:v>
                </c:pt>
                <c:pt idx="223">
                  <c:v>450</c:v>
                </c:pt>
                <c:pt idx="224">
                  <c:v>450</c:v>
                </c:pt>
                <c:pt idx="225">
                  <c:v>450</c:v>
                </c:pt>
                <c:pt idx="226">
                  <c:v>450</c:v>
                </c:pt>
                <c:pt idx="227">
                  <c:v>450</c:v>
                </c:pt>
                <c:pt idx="228">
                  <c:v>450</c:v>
                </c:pt>
                <c:pt idx="229">
                  <c:v>450</c:v>
                </c:pt>
                <c:pt idx="230">
                  <c:v>450</c:v>
                </c:pt>
                <c:pt idx="231">
                  <c:v>450</c:v>
                </c:pt>
                <c:pt idx="232">
                  <c:v>450</c:v>
                </c:pt>
                <c:pt idx="233">
                  <c:v>450</c:v>
                </c:pt>
                <c:pt idx="234">
                  <c:v>450</c:v>
                </c:pt>
                <c:pt idx="235">
                  <c:v>450</c:v>
                </c:pt>
                <c:pt idx="236">
                  <c:v>450</c:v>
                </c:pt>
                <c:pt idx="237">
                  <c:v>450</c:v>
                </c:pt>
                <c:pt idx="238">
                  <c:v>450</c:v>
                </c:pt>
                <c:pt idx="239">
                  <c:v>450</c:v>
                </c:pt>
                <c:pt idx="240">
                  <c:v>450</c:v>
                </c:pt>
                <c:pt idx="241">
                  <c:v>450</c:v>
                </c:pt>
                <c:pt idx="242">
                  <c:v>450</c:v>
                </c:pt>
                <c:pt idx="243">
                  <c:v>450</c:v>
                </c:pt>
                <c:pt idx="244">
                  <c:v>450</c:v>
                </c:pt>
                <c:pt idx="245">
                  <c:v>450</c:v>
                </c:pt>
                <c:pt idx="246">
                  <c:v>450</c:v>
                </c:pt>
                <c:pt idx="247">
                  <c:v>450</c:v>
                </c:pt>
                <c:pt idx="248">
                  <c:v>450</c:v>
                </c:pt>
                <c:pt idx="249">
                  <c:v>450</c:v>
                </c:pt>
                <c:pt idx="250">
                  <c:v>450</c:v>
                </c:pt>
                <c:pt idx="251">
                  <c:v>450</c:v>
                </c:pt>
                <c:pt idx="252">
                  <c:v>450</c:v>
                </c:pt>
                <c:pt idx="253">
                  <c:v>450</c:v>
                </c:pt>
                <c:pt idx="254">
                  <c:v>450</c:v>
                </c:pt>
                <c:pt idx="255">
                  <c:v>450</c:v>
                </c:pt>
                <c:pt idx="256">
                  <c:v>450</c:v>
                </c:pt>
                <c:pt idx="257">
                  <c:v>450</c:v>
                </c:pt>
                <c:pt idx="258">
                  <c:v>450</c:v>
                </c:pt>
                <c:pt idx="259">
                  <c:v>450</c:v>
                </c:pt>
                <c:pt idx="260">
                  <c:v>450</c:v>
                </c:pt>
              </c:numCache>
            </c:numRef>
          </c:val>
          <c:extLst>
            <c:ext xmlns:c16="http://schemas.microsoft.com/office/drawing/2014/chart" uri="{C3380CC4-5D6E-409C-BE32-E72D297353CC}">
              <c16:uniqueId val="{00000000-44A1-4B7F-A94A-9F90A673EBBE}"/>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Sheet1!$A$2:$A$262</c:f>
              <c:numCache>
                <c:formatCode>m/d/yyyy</c:formatCode>
                <c:ptCount val="261"/>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pt idx="66">
                  <c:v>45110</c:v>
                </c:pt>
                <c:pt idx="67">
                  <c:v>45111</c:v>
                </c:pt>
                <c:pt idx="68">
                  <c:v>45112</c:v>
                </c:pt>
                <c:pt idx="69">
                  <c:v>45113</c:v>
                </c:pt>
                <c:pt idx="70">
                  <c:v>45114</c:v>
                </c:pt>
                <c:pt idx="71">
                  <c:v>45117</c:v>
                </c:pt>
                <c:pt idx="72">
                  <c:v>45118</c:v>
                </c:pt>
                <c:pt idx="73">
                  <c:v>45119</c:v>
                </c:pt>
                <c:pt idx="74">
                  <c:v>45120</c:v>
                </c:pt>
                <c:pt idx="75">
                  <c:v>45121</c:v>
                </c:pt>
                <c:pt idx="76">
                  <c:v>45124</c:v>
                </c:pt>
                <c:pt idx="77">
                  <c:v>45125</c:v>
                </c:pt>
                <c:pt idx="78">
                  <c:v>45126</c:v>
                </c:pt>
                <c:pt idx="79">
                  <c:v>45127</c:v>
                </c:pt>
                <c:pt idx="80">
                  <c:v>45128</c:v>
                </c:pt>
                <c:pt idx="81">
                  <c:v>45131</c:v>
                </c:pt>
                <c:pt idx="82">
                  <c:v>45132</c:v>
                </c:pt>
                <c:pt idx="83">
                  <c:v>45133</c:v>
                </c:pt>
                <c:pt idx="84">
                  <c:v>45134</c:v>
                </c:pt>
                <c:pt idx="85">
                  <c:v>45135</c:v>
                </c:pt>
                <c:pt idx="86">
                  <c:v>45138</c:v>
                </c:pt>
                <c:pt idx="87">
                  <c:v>45139</c:v>
                </c:pt>
                <c:pt idx="88">
                  <c:v>45140</c:v>
                </c:pt>
                <c:pt idx="89">
                  <c:v>45141</c:v>
                </c:pt>
                <c:pt idx="90">
                  <c:v>45142</c:v>
                </c:pt>
                <c:pt idx="91">
                  <c:v>45145</c:v>
                </c:pt>
                <c:pt idx="92">
                  <c:v>45146</c:v>
                </c:pt>
                <c:pt idx="93">
                  <c:v>45147</c:v>
                </c:pt>
                <c:pt idx="94">
                  <c:v>45148</c:v>
                </c:pt>
                <c:pt idx="95">
                  <c:v>45149</c:v>
                </c:pt>
                <c:pt idx="96">
                  <c:v>45152</c:v>
                </c:pt>
                <c:pt idx="97">
                  <c:v>45153</c:v>
                </c:pt>
                <c:pt idx="98">
                  <c:v>45154</c:v>
                </c:pt>
                <c:pt idx="99">
                  <c:v>45155</c:v>
                </c:pt>
                <c:pt idx="100">
                  <c:v>45156</c:v>
                </c:pt>
                <c:pt idx="101">
                  <c:v>45159</c:v>
                </c:pt>
                <c:pt idx="102">
                  <c:v>45160</c:v>
                </c:pt>
                <c:pt idx="103">
                  <c:v>45161</c:v>
                </c:pt>
                <c:pt idx="104">
                  <c:v>45162</c:v>
                </c:pt>
                <c:pt idx="105">
                  <c:v>45163</c:v>
                </c:pt>
                <c:pt idx="106">
                  <c:v>45166</c:v>
                </c:pt>
                <c:pt idx="107">
                  <c:v>45167</c:v>
                </c:pt>
                <c:pt idx="108">
                  <c:v>45168</c:v>
                </c:pt>
                <c:pt idx="109">
                  <c:v>45169</c:v>
                </c:pt>
                <c:pt idx="110">
                  <c:v>45170</c:v>
                </c:pt>
                <c:pt idx="111">
                  <c:v>45173</c:v>
                </c:pt>
                <c:pt idx="112">
                  <c:v>45174</c:v>
                </c:pt>
                <c:pt idx="113">
                  <c:v>45175</c:v>
                </c:pt>
                <c:pt idx="114">
                  <c:v>45176</c:v>
                </c:pt>
                <c:pt idx="115">
                  <c:v>45177</c:v>
                </c:pt>
                <c:pt idx="116">
                  <c:v>45180</c:v>
                </c:pt>
                <c:pt idx="117">
                  <c:v>45181</c:v>
                </c:pt>
                <c:pt idx="118">
                  <c:v>45182</c:v>
                </c:pt>
                <c:pt idx="119">
                  <c:v>45183</c:v>
                </c:pt>
                <c:pt idx="120">
                  <c:v>45184</c:v>
                </c:pt>
                <c:pt idx="121">
                  <c:v>45187</c:v>
                </c:pt>
                <c:pt idx="122">
                  <c:v>45188</c:v>
                </c:pt>
                <c:pt idx="123">
                  <c:v>45189</c:v>
                </c:pt>
                <c:pt idx="124">
                  <c:v>45190</c:v>
                </c:pt>
                <c:pt idx="125">
                  <c:v>45191</c:v>
                </c:pt>
                <c:pt idx="126">
                  <c:v>45194</c:v>
                </c:pt>
                <c:pt idx="127">
                  <c:v>45195</c:v>
                </c:pt>
                <c:pt idx="128">
                  <c:v>45196</c:v>
                </c:pt>
                <c:pt idx="129">
                  <c:v>45197</c:v>
                </c:pt>
                <c:pt idx="130">
                  <c:v>45198</c:v>
                </c:pt>
                <c:pt idx="131">
                  <c:v>45201</c:v>
                </c:pt>
                <c:pt idx="132">
                  <c:v>45202</c:v>
                </c:pt>
                <c:pt idx="133">
                  <c:v>45203</c:v>
                </c:pt>
                <c:pt idx="134">
                  <c:v>45204</c:v>
                </c:pt>
                <c:pt idx="135">
                  <c:v>45205</c:v>
                </c:pt>
                <c:pt idx="136">
                  <c:v>45208</c:v>
                </c:pt>
                <c:pt idx="137">
                  <c:v>45209</c:v>
                </c:pt>
                <c:pt idx="138">
                  <c:v>45210</c:v>
                </c:pt>
                <c:pt idx="139">
                  <c:v>45211</c:v>
                </c:pt>
                <c:pt idx="140">
                  <c:v>45212</c:v>
                </c:pt>
                <c:pt idx="141">
                  <c:v>45215</c:v>
                </c:pt>
                <c:pt idx="142">
                  <c:v>45216</c:v>
                </c:pt>
                <c:pt idx="143">
                  <c:v>45217</c:v>
                </c:pt>
                <c:pt idx="144">
                  <c:v>45218</c:v>
                </c:pt>
                <c:pt idx="145">
                  <c:v>45219</c:v>
                </c:pt>
                <c:pt idx="146">
                  <c:v>45222</c:v>
                </c:pt>
                <c:pt idx="147">
                  <c:v>45223</c:v>
                </c:pt>
                <c:pt idx="148">
                  <c:v>45224</c:v>
                </c:pt>
                <c:pt idx="149">
                  <c:v>45225</c:v>
                </c:pt>
                <c:pt idx="150">
                  <c:v>45226</c:v>
                </c:pt>
                <c:pt idx="151">
                  <c:v>45229</c:v>
                </c:pt>
                <c:pt idx="152">
                  <c:v>45230</c:v>
                </c:pt>
                <c:pt idx="153">
                  <c:v>45231</c:v>
                </c:pt>
                <c:pt idx="154">
                  <c:v>45232</c:v>
                </c:pt>
                <c:pt idx="155">
                  <c:v>45233</c:v>
                </c:pt>
                <c:pt idx="156">
                  <c:v>45236</c:v>
                </c:pt>
                <c:pt idx="157">
                  <c:v>45237</c:v>
                </c:pt>
                <c:pt idx="158">
                  <c:v>45238</c:v>
                </c:pt>
                <c:pt idx="159">
                  <c:v>45239</c:v>
                </c:pt>
                <c:pt idx="160">
                  <c:v>45240</c:v>
                </c:pt>
                <c:pt idx="161">
                  <c:v>45243</c:v>
                </c:pt>
                <c:pt idx="162">
                  <c:v>45244</c:v>
                </c:pt>
                <c:pt idx="163">
                  <c:v>45245</c:v>
                </c:pt>
                <c:pt idx="164">
                  <c:v>45246</c:v>
                </c:pt>
                <c:pt idx="165">
                  <c:v>45247</c:v>
                </c:pt>
                <c:pt idx="166">
                  <c:v>45250</c:v>
                </c:pt>
                <c:pt idx="167">
                  <c:v>45251</c:v>
                </c:pt>
                <c:pt idx="168">
                  <c:v>45252</c:v>
                </c:pt>
                <c:pt idx="169">
                  <c:v>45253</c:v>
                </c:pt>
                <c:pt idx="170">
                  <c:v>45254</c:v>
                </c:pt>
                <c:pt idx="171">
                  <c:v>45257</c:v>
                </c:pt>
                <c:pt idx="172">
                  <c:v>45258</c:v>
                </c:pt>
                <c:pt idx="173">
                  <c:v>45259</c:v>
                </c:pt>
                <c:pt idx="174">
                  <c:v>45260</c:v>
                </c:pt>
                <c:pt idx="175">
                  <c:v>45261</c:v>
                </c:pt>
                <c:pt idx="176">
                  <c:v>45264</c:v>
                </c:pt>
                <c:pt idx="177">
                  <c:v>45265</c:v>
                </c:pt>
                <c:pt idx="178">
                  <c:v>45266</c:v>
                </c:pt>
                <c:pt idx="179">
                  <c:v>45267</c:v>
                </c:pt>
                <c:pt idx="180">
                  <c:v>45268</c:v>
                </c:pt>
                <c:pt idx="181">
                  <c:v>45271</c:v>
                </c:pt>
                <c:pt idx="182">
                  <c:v>45272</c:v>
                </c:pt>
                <c:pt idx="183">
                  <c:v>45273</c:v>
                </c:pt>
                <c:pt idx="184">
                  <c:v>45274</c:v>
                </c:pt>
                <c:pt idx="185">
                  <c:v>45275</c:v>
                </c:pt>
                <c:pt idx="186">
                  <c:v>45278</c:v>
                </c:pt>
                <c:pt idx="187">
                  <c:v>45279</c:v>
                </c:pt>
                <c:pt idx="188">
                  <c:v>45280</c:v>
                </c:pt>
                <c:pt idx="189">
                  <c:v>45281</c:v>
                </c:pt>
                <c:pt idx="190">
                  <c:v>45282</c:v>
                </c:pt>
                <c:pt idx="191">
                  <c:v>45285</c:v>
                </c:pt>
                <c:pt idx="192">
                  <c:v>45286</c:v>
                </c:pt>
                <c:pt idx="193">
                  <c:v>45287</c:v>
                </c:pt>
                <c:pt idx="194">
                  <c:v>45288</c:v>
                </c:pt>
                <c:pt idx="195">
                  <c:v>45289</c:v>
                </c:pt>
                <c:pt idx="196">
                  <c:v>45292</c:v>
                </c:pt>
                <c:pt idx="197">
                  <c:v>45293</c:v>
                </c:pt>
                <c:pt idx="198">
                  <c:v>45294</c:v>
                </c:pt>
                <c:pt idx="199">
                  <c:v>45295</c:v>
                </c:pt>
                <c:pt idx="200">
                  <c:v>45296</c:v>
                </c:pt>
                <c:pt idx="201">
                  <c:v>45299</c:v>
                </c:pt>
                <c:pt idx="202">
                  <c:v>45300</c:v>
                </c:pt>
                <c:pt idx="203">
                  <c:v>45301</c:v>
                </c:pt>
                <c:pt idx="204">
                  <c:v>45302</c:v>
                </c:pt>
                <c:pt idx="205">
                  <c:v>45303</c:v>
                </c:pt>
                <c:pt idx="206">
                  <c:v>45306</c:v>
                </c:pt>
                <c:pt idx="207">
                  <c:v>45307</c:v>
                </c:pt>
                <c:pt idx="208">
                  <c:v>45308</c:v>
                </c:pt>
                <c:pt idx="209">
                  <c:v>45309</c:v>
                </c:pt>
                <c:pt idx="210">
                  <c:v>45310</c:v>
                </c:pt>
                <c:pt idx="211">
                  <c:v>45313</c:v>
                </c:pt>
                <c:pt idx="212">
                  <c:v>45314</c:v>
                </c:pt>
                <c:pt idx="213">
                  <c:v>45315</c:v>
                </c:pt>
                <c:pt idx="214">
                  <c:v>45316</c:v>
                </c:pt>
                <c:pt idx="215">
                  <c:v>45317</c:v>
                </c:pt>
                <c:pt idx="216">
                  <c:v>45320</c:v>
                </c:pt>
                <c:pt idx="217">
                  <c:v>45321</c:v>
                </c:pt>
                <c:pt idx="218">
                  <c:v>45322</c:v>
                </c:pt>
                <c:pt idx="219">
                  <c:v>45323</c:v>
                </c:pt>
                <c:pt idx="220">
                  <c:v>45324</c:v>
                </c:pt>
                <c:pt idx="221">
                  <c:v>45327</c:v>
                </c:pt>
                <c:pt idx="222">
                  <c:v>45328</c:v>
                </c:pt>
                <c:pt idx="223">
                  <c:v>45329</c:v>
                </c:pt>
                <c:pt idx="224">
                  <c:v>45330</c:v>
                </c:pt>
                <c:pt idx="225">
                  <c:v>45331</c:v>
                </c:pt>
                <c:pt idx="226">
                  <c:v>45334</c:v>
                </c:pt>
                <c:pt idx="227">
                  <c:v>45335</c:v>
                </c:pt>
                <c:pt idx="228">
                  <c:v>45336</c:v>
                </c:pt>
                <c:pt idx="229">
                  <c:v>45337</c:v>
                </c:pt>
                <c:pt idx="230">
                  <c:v>45338</c:v>
                </c:pt>
                <c:pt idx="231">
                  <c:v>45341</c:v>
                </c:pt>
                <c:pt idx="232">
                  <c:v>45342</c:v>
                </c:pt>
                <c:pt idx="233">
                  <c:v>45343</c:v>
                </c:pt>
                <c:pt idx="234">
                  <c:v>45344</c:v>
                </c:pt>
                <c:pt idx="235">
                  <c:v>45345</c:v>
                </c:pt>
                <c:pt idx="236">
                  <c:v>45348</c:v>
                </c:pt>
                <c:pt idx="237">
                  <c:v>45349</c:v>
                </c:pt>
                <c:pt idx="238">
                  <c:v>45350</c:v>
                </c:pt>
                <c:pt idx="239">
                  <c:v>45351</c:v>
                </c:pt>
                <c:pt idx="240">
                  <c:v>45352</c:v>
                </c:pt>
                <c:pt idx="241">
                  <c:v>45355</c:v>
                </c:pt>
                <c:pt idx="242">
                  <c:v>45356</c:v>
                </c:pt>
                <c:pt idx="243">
                  <c:v>45357</c:v>
                </c:pt>
                <c:pt idx="244">
                  <c:v>45358</c:v>
                </c:pt>
                <c:pt idx="245">
                  <c:v>45359</c:v>
                </c:pt>
                <c:pt idx="246">
                  <c:v>45362</c:v>
                </c:pt>
                <c:pt idx="247">
                  <c:v>45363</c:v>
                </c:pt>
                <c:pt idx="248">
                  <c:v>45364</c:v>
                </c:pt>
                <c:pt idx="249">
                  <c:v>45365</c:v>
                </c:pt>
                <c:pt idx="250">
                  <c:v>45366</c:v>
                </c:pt>
                <c:pt idx="251">
                  <c:v>45369</c:v>
                </c:pt>
                <c:pt idx="252">
                  <c:v>45370</c:v>
                </c:pt>
                <c:pt idx="253">
                  <c:v>45371</c:v>
                </c:pt>
                <c:pt idx="254">
                  <c:v>45372</c:v>
                </c:pt>
                <c:pt idx="255">
                  <c:v>45373</c:v>
                </c:pt>
                <c:pt idx="256">
                  <c:v>45376</c:v>
                </c:pt>
                <c:pt idx="257">
                  <c:v>45377</c:v>
                </c:pt>
                <c:pt idx="258">
                  <c:v>45378</c:v>
                </c:pt>
                <c:pt idx="259">
                  <c:v>45379</c:v>
                </c:pt>
                <c:pt idx="260">
                  <c:v>45382</c:v>
                </c:pt>
              </c:numCache>
            </c:numRef>
          </c:cat>
          <c:val>
            <c:numRef>
              <c:f>Sheet1!$B$2:$B$262</c:f>
              <c:numCache>
                <c:formatCode>_(* #,##0.000_);_(* \(#,##0.000\);_(* "-"??_);_(@_)</c:formatCode>
                <c:ptCount val="261"/>
                <c:pt idx="0">
                  <c:v>292.39489169897502</c:v>
                </c:pt>
                <c:pt idx="1">
                  <c:v>293.51289754367201</c:v>
                </c:pt>
                <c:pt idx="2">
                  <c:v>292.845563449878</c:v>
                </c:pt>
                <c:pt idx="3">
                  <c:v>291.70018192869799</c:v>
                </c:pt>
                <c:pt idx="4">
                  <c:v>292.20415078700501</c:v>
                </c:pt>
                <c:pt idx="5">
                  <c:v>292.315549587075</c:v>
                </c:pt>
                <c:pt idx="6">
                  <c:v>291.98731424429201</c:v>
                </c:pt>
                <c:pt idx="7">
                  <c:v>293.24775804552701</c:v>
                </c:pt>
                <c:pt idx="8">
                  <c:v>293.038852477489</c:v>
                </c:pt>
                <c:pt idx="9">
                  <c:v>296.32890508032898</c:v>
                </c:pt>
                <c:pt idx="10">
                  <c:v>296.13463623582601</c:v>
                </c:pt>
                <c:pt idx="11">
                  <c:v>296.38464736942598</c:v>
                </c:pt>
                <c:pt idx="12">
                  <c:v>297.09072421846901</c:v>
                </c:pt>
                <c:pt idx="13">
                  <c:v>296.53221076936399</c:v>
                </c:pt>
                <c:pt idx="14">
                  <c:v>295.52159278848001</c:v>
                </c:pt>
                <c:pt idx="15">
                  <c:v>295.28695109663499</c:v>
                </c:pt>
                <c:pt idx="16">
                  <c:v>295.59522777976701</c:v>
                </c:pt>
                <c:pt idx="17">
                  <c:v>291.76049199528001</c:v>
                </c:pt>
                <c:pt idx="18">
                  <c:v>290.93825038853498</c:v>
                </c:pt>
                <c:pt idx="19">
                  <c:v>294.473291643121</c:v>
                </c:pt>
                <c:pt idx="20">
                  <c:v>296.59735629522999</c:v>
                </c:pt>
                <c:pt idx="21">
                  <c:v>296.37055888539697</c:v>
                </c:pt>
                <c:pt idx="22">
                  <c:v>293.44851306870902</c:v>
                </c:pt>
                <c:pt idx="23">
                  <c:v>292.69312257219798</c:v>
                </c:pt>
                <c:pt idx="24">
                  <c:v>291.36703651558201</c:v>
                </c:pt>
                <c:pt idx="25">
                  <c:v>295.57351803902998</c:v>
                </c:pt>
                <c:pt idx="26">
                  <c:v>296.36263909431199</c:v>
                </c:pt>
                <c:pt idx="27">
                  <c:v>295.03942546169299</c:v>
                </c:pt>
                <c:pt idx="28">
                  <c:v>295.655059093445</c:v>
                </c:pt>
                <c:pt idx="29">
                  <c:v>294.94656709781401</c:v>
                </c:pt>
                <c:pt idx="30">
                  <c:v>294.33503104997601</c:v>
                </c:pt>
                <c:pt idx="31">
                  <c:v>295.47334473317301</c:v>
                </c:pt>
                <c:pt idx="32">
                  <c:v>293.94994837408598</c:v>
                </c:pt>
                <c:pt idx="33">
                  <c:v>295.60706243034502</c:v>
                </c:pt>
                <c:pt idx="34">
                  <c:v>297.54001380642302</c:v>
                </c:pt>
                <c:pt idx="35">
                  <c:v>297.77772441474502</c:v>
                </c:pt>
                <c:pt idx="36">
                  <c:v>298.307206351415</c:v>
                </c:pt>
                <c:pt idx="37">
                  <c:v>295.47719783346099</c:v>
                </c:pt>
                <c:pt idx="38">
                  <c:v>292.60846973111501</c:v>
                </c:pt>
                <c:pt idx="39">
                  <c:v>293.15023586364703</c:v>
                </c:pt>
                <c:pt idx="40">
                  <c:v>296.36010726626898</c:v>
                </c:pt>
                <c:pt idx="41">
                  <c:v>296.56399721141099</c:v>
                </c:pt>
                <c:pt idx="42">
                  <c:v>296.11849121241801</c:v>
                </c:pt>
                <c:pt idx="43">
                  <c:v>293.42064403035101</c:v>
                </c:pt>
                <c:pt idx="44">
                  <c:v>296.47346561929299</c:v>
                </c:pt>
                <c:pt idx="45">
                  <c:v>301.13801704530403</c:v>
                </c:pt>
                <c:pt idx="46">
                  <c:v>300.93481088811598</c:v>
                </c:pt>
                <c:pt idx="47">
                  <c:v>301.72512278884199</c:v>
                </c:pt>
                <c:pt idx="48">
                  <c:v>300.89899463538899</c:v>
                </c:pt>
                <c:pt idx="49">
                  <c:v>302.34356623576201</c:v>
                </c:pt>
                <c:pt idx="50">
                  <c:v>302.954906650049</c:v>
                </c:pt>
                <c:pt idx="51">
                  <c:v>304.89855675207701</c:v>
                </c:pt>
                <c:pt idx="52">
                  <c:v>307.47652594315002</c:v>
                </c:pt>
                <c:pt idx="53">
                  <c:v>308.502159893922</c:v>
                </c:pt>
                <c:pt idx="54">
                  <c:v>311.34242701612902</c:v>
                </c:pt>
                <c:pt idx="55">
                  <c:v>311.17757752127602</c:v>
                </c:pt>
                <c:pt idx="56">
                  <c:v>310.29060308450698</c:v>
                </c:pt>
                <c:pt idx="57">
                  <c:v>308.51948805933199</c:v>
                </c:pt>
                <c:pt idx="58">
                  <c:v>307.14108379587401</c:v>
                </c:pt>
                <c:pt idx="59">
                  <c:v>307.30551804076202</c:v>
                </c:pt>
                <c:pt idx="60">
                  <c:v>304.38177689568801</c:v>
                </c:pt>
                <c:pt idx="61">
                  <c:v>303.613791599661</c:v>
                </c:pt>
                <c:pt idx="62">
                  <c:v>306.27433481453801</c:v>
                </c:pt>
                <c:pt idx="63">
                  <c:v>306.52915478545702</c:v>
                </c:pt>
                <c:pt idx="64">
                  <c:v>307.27631659626098</c:v>
                </c:pt>
                <c:pt idx="65">
                  <c:v>310.45692222648699</c:v>
                </c:pt>
                <c:pt idx="66">
                  <c:v>311.48913585900999</c:v>
                </c:pt>
                <c:pt idx="67">
                  <c:v>311.58206627537601</c:v>
                </c:pt>
                <c:pt idx="68">
                  <c:v>310.36110733369202</c:v>
                </c:pt>
                <c:pt idx="69">
                  <c:v>306.48516047222802</c:v>
                </c:pt>
                <c:pt idx="70">
                  <c:v>306.34665195154201</c:v>
                </c:pt>
                <c:pt idx="71">
                  <c:v>307.03514669069398</c:v>
                </c:pt>
                <c:pt idx="72">
                  <c:v>309.54190975404401</c:v>
                </c:pt>
                <c:pt idx="73">
                  <c:v>313.09267818731797</c:v>
                </c:pt>
                <c:pt idx="74">
                  <c:v>316.66305352402998</c:v>
                </c:pt>
                <c:pt idx="75">
                  <c:v>316.76782976019399</c:v>
                </c:pt>
                <c:pt idx="76">
                  <c:v>317.12512407417398</c:v>
                </c:pt>
                <c:pt idx="77">
                  <c:v>318.86705400857301</c:v>
                </c:pt>
                <c:pt idx="78">
                  <c:v>319.29913040974202</c:v>
                </c:pt>
                <c:pt idx="79">
                  <c:v>317.55126771614198</c:v>
                </c:pt>
                <c:pt idx="80">
                  <c:v>317.34650005250597</c:v>
                </c:pt>
                <c:pt idx="81">
                  <c:v>318.14020259472397</c:v>
                </c:pt>
                <c:pt idx="82">
                  <c:v>319.516419941354</c:v>
                </c:pt>
                <c:pt idx="83">
                  <c:v>319.44615415884698</c:v>
                </c:pt>
                <c:pt idx="84">
                  <c:v>318.60761139030899</c:v>
                </c:pt>
                <c:pt idx="85">
                  <c:v>321.087681712056</c:v>
                </c:pt>
                <c:pt idx="86">
                  <c:v>321.822114877979</c:v>
                </c:pt>
                <c:pt idx="87">
                  <c:v>320.23639484981402</c:v>
                </c:pt>
                <c:pt idx="88">
                  <c:v>314.97725459653401</c:v>
                </c:pt>
                <c:pt idx="89">
                  <c:v>313.88904043557397</c:v>
                </c:pt>
                <c:pt idx="90">
                  <c:v>313.64494405827901</c:v>
                </c:pt>
                <c:pt idx="91">
                  <c:v>315.21634481000302</c:v>
                </c:pt>
                <c:pt idx="92">
                  <c:v>313.33453364986502</c:v>
                </c:pt>
                <c:pt idx="93">
                  <c:v>312.40417407852601</c:v>
                </c:pt>
                <c:pt idx="94">
                  <c:v>313.27671768711099</c:v>
                </c:pt>
                <c:pt idx="95">
                  <c:v>311.821116202035</c:v>
                </c:pt>
                <c:pt idx="96">
                  <c:v>311.86302651915798</c:v>
                </c:pt>
                <c:pt idx="97">
                  <c:v>309.05014710821501</c:v>
                </c:pt>
                <c:pt idx="98">
                  <c:v>306.766997548304</c:v>
                </c:pt>
                <c:pt idx="99">
                  <c:v>304.514925768149</c:v>
                </c:pt>
                <c:pt idx="100">
                  <c:v>303.81355395788103</c:v>
                </c:pt>
                <c:pt idx="101">
                  <c:v>304.88626742173801</c:v>
                </c:pt>
                <c:pt idx="102">
                  <c:v>305.00455734821497</c:v>
                </c:pt>
                <c:pt idx="103">
                  <c:v>307.80211109048901</c:v>
                </c:pt>
                <c:pt idx="104">
                  <c:v>305.27276746520198</c:v>
                </c:pt>
                <c:pt idx="105">
                  <c:v>305.45602014321997</c:v>
                </c:pt>
                <c:pt idx="106">
                  <c:v>307.92249872876903</c:v>
                </c:pt>
                <c:pt idx="107">
                  <c:v>311.98438967324</c:v>
                </c:pt>
                <c:pt idx="108">
                  <c:v>313.54579008443</c:v>
                </c:pt>
                <c:pt idx="109">
                  <c:v>312.82914405737102</c:v>
                </c:pt>
                <c:pt idx="110">
                  <c:v>313.34508055765002</c:v>
                </c:pt>
                <c:pt idx="111">
                  <c:v>313.74663171436299</c:v>
                </c:pt>
                <c:pt idx="112">
                  <c:v>311.865559234594</c:v>
                </c:pt>
                <c:pt idx="113">
                  <c:v>310.07331530042399</c:v>
                </c:pt>
                <c:pt idx="114">
                  <c:v>309.04018279635801</c:v>
                </c:pt>
                <c:pt idx="115">
                  <c:v>309.21790849875401</c:v>
                </c:pt>
                <c:pt idx="116">
                  <c:v>311.29128421111102</c:v>
                </c:pt>
                <c:pt idx="117">
                  <c:v>309.96660777815902</c:v>
                </c:pt>
                <c:pt idx="118">
                  <c:v>310.03301703899302</c:v>
                </c:pt>
                <c:pt idx="119">
                  <c:v>312.77092391402903</c:v>
                </c:pt>
                <c:pt idx="120">
                  <c:v>310.83735051074098</c:v>
                </c:pt>
                <c:pt idx="121">
                  <c:v>310.09304139849303</c:v>
                </c:pt>
                <c:pt idx="122">
                  <c:v>309.57358640440299</c:v>
                </c:pt>
                <c:pt idx="123">
                  <c:v>308.08661286607901</c:v>
                </c:pt>
                <c:pt idx="124">
                  <c:v>302.88185419302101</c:v>
                </c:pt>
                <c:pt idx="125">
                  <c:v>302.57250678046302</c:v>
                </c:pt>
                <c:pt idx="126" formatCode="_(* #,##0.00_);_(* \(#,##0.00\);_(* &quot;-&quot;??_);_(@_)">
                  <c:v>302.34028108044703</c:v>
                </c:pt>
                <c:pt idx="127" formatCode="_(* #,##0.00_);_(* \(#,##0.00\);_(* &quot;-&quot;??_);_(@_)">
                  <c:v>298.73531981539202</c:v>
                </c:pt>
                <c:pt idx="128" formatCode="_(* #,##0.00_);_(* \(#,##0.00\);_(* &quot;-&quot;??_);_(@_)">
                  <c:v>298.402329681521</c:v>
                </c:pt>
                <c:pt idx="129" formatCode="_(* #,##0.00_);_(* \(#,##0.00\);_(* &quot;-&quot;??_);_(@_)">
                  <c:v>299.83897119612402</c:v>
                </c:pt>
                <c:pt idx="130" formatCode="_(* #,##0.00_);_(* \(#,##0.00\);_(* &quot;-&quot;??_);_(@_)">
                  <c:v>299.89339739648199</c:v>
                </c:pt>
                <c:pt idx="131" formatCode="_(* #,##0.00_);_(* \(#,##0.00\);_(* &quot;-&quot;??_);_(@_)">
                  <c:v>298.49357511896102</c:v>
                </c:pt>
                <c:pt idx="132" formatCode="_(* #,##0.00_);_(* \(#,##0.00\);_(* &quot;-&quot;??_);_(@_)">
                  <c:v>294.41475238083098</c:v>
                </c:pt>
                <c:pt idx="133" formatCode="_(* #,##0.00_);_(* \(#,##0.00\);_(* &quot;-&quot;??_);_(@_)">
                  <c:v>295.09162011072601</c:v>
                </c:pt>
                <c:pt idx="134" formatCode="_(* #,##0.00_);_(* \(#,##0.00\);_(* &quot;-&quot;??_);_(@_)">
                  <c:v>295.72405082145201</c:v>
                </c:pt>
                <c:pt idx="135" formatCode="_(* #,##0.00_);_(* \(#,##0.00\);_(* &quot;-&quot;??_);_(@_)">
                  <c:v>298.68721592444501</c:v>
                </c:pt>
                <c:pt idx="136" formatCode="_(* #,##0.00_);_(* \(#,##0.00\);_(* &quot;-&quot;??_);_(@_)">
                  <c:v>299.89277968472601</c:v>
                </c:pt>
                <c:pt idx="137" formatCode="_(* #,##0.00_);_(* \(#,##0.00\);_(* &quot;-&quot;??_);_(@_)">
                  <c:v>302.94364513236599</c:v>
                </c:pt>
                <c:pt idx="138" formatCode="_(* #,##0.00_);_(* \(#,##0.00\);_(* &quot;-&quot;??_);_(@_)">
                  <c:v>304.45647317144801</c:v>
                </c:pt>
                <c:pt idx="139" formatCode="_(* #,##0.00_);_(* \(#,##0.00\);_(* &quot;-&quot;??_);_(@_)">
                  <c:v>303.22590598848001</c:v>
                </c:pt>
                <c:pt idx="140" formatCode="_(* #,##0.00_);_(* \(#,##0.00\);_(* &quot;-&quot;??_);_(@_)">
                  <c:v>300.78656115935399</c:v>
                </c:pt>
                <c:pt idx="141" formatCode="_(* #,##0.00_);_(* \(#,##0.00\);_(* &quot;-&quot;??_);_(@_)">
                  <c:v>302.79827639346303</c:v>
                </c:pt>
                <c:pt idx="142" formatCode="_(* #,##0.00_);_(* \(#,##0.00\);_(* &quot;-&quot;??_);_(@_)">
                  <c:v>303.27402620209102</c:v>
                </c:pt>
                <c:pt idx="143" formatCode="_(* #,##0.00_);_(* \(#,##0.00\);_(* &quot;-&quot;??_);_(@_)">
                  <c:v>299.554406754588</c:v>
                </c:pt>
                <c:pt idx="144" formatCode="_(* #,##0.00_);_(* \(#,##0.00\);_(* &quot;-&quot;??_);_(@_)">
                  <c:v>296.58001958572697</c:v>
                </c:pt>
                <c:pt idx="145" formatCode="_(* #,##0.00_);_(* \(#,##0.00\);_(* &quot;-&quot;??_);_(@_)">
                  <c:v>293.29067653925301</c:v>
                </c:pt>
                <c:pt idx="146" formatCode="_(* #,##0.00_);_(* \(#,##0.00\);_(* &quot;-&quot;??_);_(@_)">
                  <c:v>292.60507482789802</c:v>
                </c:pt>
                <c:pt idx="147" formatCode="_(* #,##0.00_);_(* \(#,##0.00\);_(* &quot;-&quot;??_);_(@_)">
                  <c:v>294.13425466893398</c:v>
                </c:pt>
                <c:pt idx="148" formatCode="_(* #,##0.00_);_(* \(#,##0.00\);_(* &quot;-&quot;??_);_(@_)">
                  <c:v>291.35050202019403</c:v>
                </c:pt>
                <c:pt idx="149" formatCode="_(* #,##0.00_);_(* \(#,##0.00\);_(* &quot;-&quot;??_);_(@_)">
                  <c:v>288.09568915182098</c:v>
                </c:pt>
                <c:pt idx="150" formatCode="_(* #,##0.00_);_(* \(#,##0.00\);_(* &quot;-&quot;??_);_(@_)">
                  <c:v>287.55897206865399</c:v>
                </c:pt>
                <c:pt idx="151" formatCode="_(* #,##0.00_);_(* \(#,##0.00\);_(* &quot;-&quot;??_);_(@_)">
                  <c:v>290.04706687259102</c:v>
                </c:pt>
                <c:pt idx="152" formatCode="_(* #,##0.00_);_(* \(#,##0.00\);_(* &quot;-&quot;??_);_(@_)">
                  <c:v>290.876547071017</c:v>
                </c:pt>
                <c:pt idx="153" formatCode="_(* #,##0.00_);_(* \(#,##0.00\);_(* &quot;-&quot;??_);_(@_)">
                  <c:v>293.619551945529</c:v>
                </c:pt>
                <c:pt idx="154" formatCode="_(* #,##0.00_);_(* \(#,##0.00\);_(* &quot;-&quot;??_);_(@_)">
                  <c:v>299.29687657084702</c:v>
                </c:pt>
                <c:pt idx="155" formatCode="_(* #,##0.00_);_(* \(#,##0.00\);_(* &quot;-&quot;??_);_(@_)">
                  <c:v>302.83519264894102</c:v>
                </c:pt>
                <c:pt idx="156" formatCode="_(* #,##0.00_);_(* \(#,##0.00\);_(* &quot;-&quot;??_);_(@_)">
                  <c:v>304.07191824644201</c:v>
                </c:pt>
                <c:pt idx="157" formatCode="_(* #,##0.00_);_(* \(#,##0.00\);_(* &quot;-&quot;??_);_(@_)">
                  <c:v>303.60563770386199</c:v>
                </c:pt>
                <c:pt idx="158" formatCode="_(* #,##0.00_);_(* \(#,##0.00\);_(* &quot;-&quot;??_);_(@_)">
                  <c:v>303.61520993420999</c:v>
                </c:pt>
                <c:pt idx="159" formatCode="_(* #,##0.00_);_(* \(#,##0.00\);_(* &quot;-&quot;??_);_(@_)">
                  <c:v>302.72507650896802</c:v>
                </c:pt>
                <c:pt idx="160" formatCode="_(* #,##0.00_);_(* \(#,##0.00\);_(* &quot;-&quot;??_);_(@_)">
                  <c:v>304.52822164609699</c:v>
                </c:pt>
                <c:pt idx="161" formatCode="_(* #,##0.00_);_(* \(#,##0.00\);_(* &quot;-&quot;??_);_(@_)">
                  <c:v>305.03898810377802</c:v>
                </c:pt>
                <c:pt idx="162" formatCode="_(* #,##0.00_);_(* \(#,##0.00\);_(* &quot;-&quot;??_);_(@_)">
                  <c:v>310.83648584131402</c:v>
                </c:pt>
                <c:pt idx="163" formatCode="_(* #,##0.00_);_(* \(#,##0.00\);_(* &quot;-&quot;??_);_(@_)">
                  <c:v>312.79758593048501</c:v>
                </c:pt>
                <c:pt idx="164" formatCode="_(* #,##0.00_);_(* \(#,##0.00\);_(* &quot;-&quot;??_);_(@_)">
                  <c:v>312.61759691326102</c:v>
                </c:pt>
                <c:pt idx="165" formatCode="_(* #,##0.00_);_(* \(#,##0.00\);_(* &quot;-&quot;??_);_(@_)">
                  <c:v>313.58014874500401</c:v>
                </c:pt>
                <c:pt idx="166" formatCode="_(* #,##0.00_);_(* \(#,##0.00\);_(* &quot;-&quot;??_);_(@_)">
                  <c:v>315.76347847063198</c:v>
                </c:pt>
                <c:pt idx="167" formatCode="_(* #,##0.00_);_(* \(#,##0.00\);_(* &quot;-&quot;??_);_(@_)">
                  <c:v>315.40382734205201</c:v>
                </c:pt>
                <c:pt idx="168" formatCode="_(* #,##0.00_);_(* \(#,##0.00\);_(* &quot;-&quot;??_);_(@_)">
                  <c:v>315.725452982994</c:v>
                </c:pt>
                <c:pt idx="169" formatCode="_(* #,##0.00_);_(* \(#,##0.00\);_(* &quot;-&quot;??_);_(@_)">
                  <c:v>316.266537896984</c:v>
                </c:pt>
                <c:pt idx="170" formatCode="_(* #,##0.00_);_(* \(#,##0.00\);_(* &quot;-&quot;??_);_(@_)">
                  <c:v>316.61752192991901</c:v>
                </c:pt>
                <c:pt idx="171" formatCode="_(* #,##0.00_);_(* \(#,##0.00\);_(* &quot;-&quot;??_);_(@_)">
                  <c:v>315.85165150012398</c:v>
                </c:pt>
                <c:pt idx="172" formatCode="_(* #,##0.00_);_(* \(#,##0.00\);_(* &quot;-&quot;??_);_(@_)">
                  <c:v>316.55193027115098</c:v>
                </c:pt>
                <c:pt idx="173" formatCode="_(* #,##0.00_);_(* \(#,##0.00\);_(* &quot;-&quot;??_);_(@_)">
                  <c:v>316.62514227496399</c:v>
                </c:pt>
                <c:pt idx="174" formatCode="_(* #,##0.00_);_(* \(#,##0.00\);_(* &quot;-&quot;??_);_(@_)">
                  <c:v>317.72324354576898</c:v>
                </c:pt>
                <c:pt idx="175" formatCode="_(* #,##0.00_);_(* \(#,##0.00\);_(* &quot;-&quot;??_);_(@_)">
                  <c:v>319.16923078109897</c:v>
                </c:pt>
                <c:pt idx="176" formatCode="_(* #,##0.00_);_(* \(#,##0.00\);_(* &quot;-&quot;??_);_(@_)">
                  <c:v>317.790748448432</c:v>
                </c:pt>
                <c:pt idx="177" formatCode="_(* #,##0.00_);_(* \(#,##0.00\);_(* &quot;-&quot;??_);_(@_)">
                  <c:v>317.20339563821801</c:v>
                </c:pt>
                <c:pt idx="178" formatCode="_(* #,##0.00_);_(* \(#,##0.00\);_(* &quot;-&quot;??_);_(@_)">
                  <c:v>317.10025467026202</c:v>
                </c:pt>
                <c:pt idx="179" formatCode="_(* #,##0.00_);_(* \(#,##0.00\);_(* &quot;-&quot;??_);_(@_)">
                  <c:v>318.50980532032298</c:v>
                </c:pt>
                <c:pt idx="180" formatCode="_(* #,##0.00_);_(* \(#,##0.00\);_(* &quot;-&quot;??_);_(@_)">
                  <c:v>319.59989668852199</c:v>
                </c:pt>
                <c:pt idx="181" formatCode="_(* #,##0.00_);_(* \(#,##0.00\);_(* &quot;-&quot;??_);_(@_)">
                  <c:v>320.40581739796602</c:v>
                </c:pt>
                <c:pt idx="182" formatCode="_(* #,##0.00_);_(* \(#,##0.00\);_(* &quot;-&quot;??_);_(@_)">
                  <c:v>321.57874876131001</c:v>
                </c:pt>
                <c:pt idx="183" formatCode="_(* #,##0.00_);_(* \(#,##0.00\);_(* &quot;-&quot;??_);_(@_)">
                  <c:v>324.636058318273</c:v>
                </c:pt>
                <c:pt idx="184" formatCode="_(* #,##0.00_);_(* \(#,##0.00\);_(* &quot;-&quot;??_);_(@_)">
                  <c:v>327.93976186813398</c:v>
                </c:pt>
                <c:pt idx="185" formatCode="_(* #,##0.00_);_(* \(#,##0.00\);_(* &quot;-&quot;??_);_(@_)">
                  <c:v>327.974781079575</c:v>
                </c:pt>
                <c:pt idx="186" formatCode="_(* #,##0.00_);_(* \(#,##0.00\);_(* &quot;-&quot;??_);_(@_)">
                  <c:v>328.36504837320501</c:v>
                </c:pt>
                <c:pt idx="187" formatCode="_(* #,##0.00_);_(* \(#,##0.00\);_(* &quot;-&quot;??_);_(@_)">
                  <c:v>330.468359069006</c:v>
                </c:pt>
                <c:pt idx="188" formatCode="_(* #,##0.00_);_(* \(#,##0.00\);_(* &quot;-&quot;??_);_(@_)">
                  <c:v>327.49709055764902</c:v>
                </c:pt>
                <c:pt idx="189" formatCode="_(* #,##0.00_);_(* \(#,##0.00\);_(* &quot;-&quot;??_);_(@_)">
                  <c:v>329.72778894615902</c:v>
                </c:pt>
                <c:pt idx="190" formatCode="_(* #,##0.00_);_(* \(#,##0.00\);_(* &quot;-&quot;??_);_(@_)">
                  <c:v>330.20164526892398</c:v>
                </c:pt>
                <c:pt idx="191" formatCode="_(* #,##0.00_);_(* \(#,##0.00\);_(* &quot;-&quot;??_);_(@_)">
                  <c:v>330.25678356139701</c:v>
                </c:pt>
                <c:pt idx="192" formatCode="_(* #,##0.00_);_(* \(#,##0.00\);_(* &quot;-&quot;??_);_(@_)">
                  <c:v>331.39348342021202</c:v>
                </c:pt>
                <c:pt idx="193" formatCode="_(* #,##0.00_);_(* \(#,##0.00\);_(* &quot;-&quot;??_);_(@_)">
                  <c:v>333.05893765872702</c:v>
                </c:pt>
                <c:pt idx="194" formatCode="_(* #,##0.00_);_(* \(#,##0.00\);_(* &quot;-&quot;??_);_(@_)">
                  <c:v>333.782733015573</c:v>
                </c:pt>
                <c:pt idx="195" formatCode="_(* #,##0.00_);_(* \(#,##0.00\);_(* &quot;-&quot;??_);_(@_)">
                  <c:v>332.98475269442002</c:v>
                </c:pt>
                <c:pt idx="196" formatCode="_(* #,##0.00_);_(* \(#,##0.00\);_(* &quot;-&quot;??_);_(@_)">
                  <c:v>333.02331182930499</c:v>
                </c:pt>
                <c:pt idx="197" formatCode="_(* #,##0.00_);_(* \(#,##0.00\);_(* &quot;-&quot;??_);_(@_)">
                  <c:v>330.516031399388</c:v>
                </c:pt>
                <c:pt idx="198" formatCode="_(* #,##0.00_);_(* \(#,##0.00\);_(* &quot;-&quot;??_);_(@_)">
                  <c:v>327.27355764830298</c:v>
                </c:pt>
                <c:pt idx="199" formatCode="_(* #,##0.00_);_(* \(#,##0.00\);_(* &quot;-&quot;??_);_(@_)">
                  <c:v>327.19082747475898</c:v>
                </c:pt>
                <c:pt idx="200" formatCode="_(* #,##0.00_);_(* \(#,##0.00\);_(* &quot;-&quot;??_);_(@_)">
                  <c:v>327.72108755519503</c:v>
                </c:pt>
                <c:pt idx="201" formatCode="_(* #,##0.00_);_(* \(#,##0.00\);_(* &quot;-&quot;??_);_(@_)">
                  <c:v>330.65231436460101</c:v>
                </c:pt>
                <c:pt idx="202" formatCode="_(* #,##0.00_);_(* \(#,##0.00\);_(* &quot;-&quot;??_);_(@_)">
                  <c:v>329.92692832539097</c:v>
                </c:pt>
                <c:pt idx="203" formatCode="_(* #,##0.00_);_(* \(#,##0.00\);_(* &quot;-&quot;??_);_(@_)">
                  <c:v>331.15834488727199</c:v>
                </c:pt>
                <c:pt idx="204" formatCode="_(* #,##0.00_);_(* \(#,##0.00\);_(* &quot;-&quot;??_);_(@_)">
                  <c:v>330.97073123334002</c:v>
                </c:pt>
                <c:pt idx="205" formatCode="_(* #,##0.00_);_(* \(#,##0.00\);_(* &quot;-&quot;??_);_(@_)">
                  <c:v>332.068940606784</c:v>
                </c:pt>
                <c:pt idx="206" formatCode="_(* #,##0.00_);_(* \(#,##0.00\);_(* &quot;-&quot;??_);_(@_)">
                  <c:v>331.73335346216498</c:v>
                </c:pt>
                <c:pt idx="207" formatCode="_(* #,##0.00_);_(* \(#,##0.00\);_(* &quot;-&quot;??_);_(@_)">
                  <c:v>329.41251988507599</c:v>
                </c:pt>
                <c:pt idx="208" formatCode="_(* #,##0.00_);_(* \(#,##0.00\);_(* &quot;-&quot;??_);_(@_)">
                  <c:v>326.27922455139901</c:v>
                </c:pt>
                <c:pt idx="209" formatCode="_(* #,##0.00_);_(* \(#,##0.00\);_(* &quot;-&quot;??_);_(@_)">
                  <c:v>328.53614721578299</c:v>
                </c:pt>
                <c:pt idx="210" formatCode="_(* #,##0.00_);_(* \(#,##0.00\);_(* &quot;-&quot;??_);_(@_)">
                  <c:v>331.898553864093</c:v>
                </c:pt>
                <c:pt idx="211" formatCode="_(* #,##0.00_);_(* \(#,##0.00\);_(* &quot;-&quot;??_);_(@_)">
                  <c:v>332.96817866734398</c:v>
                </c:pt>
                <c:pt idx="212" formatCode="_(* #,##0.00_);_(* \(#,##0.00\);_(* &quot;-&quot;??_);_(@_)">
                  <c:v>333.340102857636</c:v>
                </c:pt>
                <c:pt idx="213" formatCode="_(* #,##0.00_);_(* \(#,##0.00\);_(* &quot;-&quot;??_);_(@_)">
                  <c:v>334.96066623496398</c:v>
                </c:pt>
                <c:pt idx="214" formatCode="_(* #,##0.00_);_(* \(#,##0.00\);_(* &quot;-&quot;??_);_(@_)">
                  <c:v>335.99825925297898</c:v>
                </c:pt>
                <c:pt idx="215" formatCode="_(* #,##0.00_);_(* \(#,##0.00\);_(* &quot;-&quot;??_);_(@_)">
                  <c:v>336.25679418875598</c:v>
                </c:pt>
                <c:pt idx="216" formatCode="_(* #,##0.00_);_(* \(#,##0.00\);_(* &quot;-&quot;??_);_(@_)">
                  <c:v>338.32663512513199</c:v>
                </c:pt>
                <c:pt idx="217" formatCode="_(* #,##0.00_);_(* \(#,##0.00\);_(* &quot;-&quot;??_);_(@_)">
                  <c:v>338.05338108469601</c:v>
                </c:pt>
                <c:pt idx="218" formatCode="_(* #,##0.00_);_(* \(#,##0.00\);_(* &quot;-&quot;??_);_(@_)">
                  <c:v>334.93679959043698</c:v>
                </c:pt>
                <c:pt idx="219" formatCode="_(* #,##0.00_);_(* \(#,##0.00\);_(* &quot;-&quot;??_);_(@_)">
                  <c:v>337.181372825474</c:v>
                </c:pt>
                <c:pt idx="220" formatCode="_(* #,##0.00_);_(* \(#,##0.00\);_(* &quot;-&quot;??_);_(@_)">
                  <c:v>339.35786550442498</c:v>
                </c:pt>
                <c:pt idx="221" formatCode="_(* #,##0.00_);_(* \(#,##0.00\);_(* &quot;-&quot;??_);_(@_)">
                  <c:v>337.86735719701898</c:v>
                </c:pt>
                <c:pt idx="222" formatCode="_(* #,##0.00_);_(* \(#,##0.00\);_(* &quot;-&quot;??_);_(@_)">
                  <c:v>339.47175581874097</c:v>
                </c:pt>
                <c:pt idx="223" formatCode="_(* #,##0.00_);_(* \(#,##0.00\);_(* &quot;-&quot;??_);_(@_)">
                  <c:v>341.50055468954099</c:v>
                </c:pt>
                <c:pt idx="224" formatCode="_(* #,##0.00_);_(* \(#,##0.00\);_(* &quot;-&quot;??_);_(@_)">
                  <c:v>341.451840762367</c:v>
                </c:pt>
                <c:pt idx="225" formatCode="_(* #,##0.00_);_(* \(#,##0.00\);_(* &quot;-&quot;??_);_(@_)">
                  <c:v>342.851631324739</c:v>
                </c:pt>
                <c:pt idx="226" formatCode="_(* #,##0.00_);_(* \(#,##0.00\);_(* &quot;-&quot;??_);_(@_)">
                  <c:v>342.83769810872298</c:v>
                </c:pt>
                <c:pt idx="227" formatCode="_(* #,##0.00_);_(* \(#,##0.00\);_(* &quot;-&quot;??_);_(@_)">
                  <c:v>339.04985052146901</c:v>
                </c:pt>
                <c:pt idx="228" formatCode="_(* #,##0.00_);_(* \(#,##0.00\);_(* &quot;-&quot;??_);_(@_)">
                  <c:v>341.54726442689702</c:v>
                </c:pt>
                <c:pt idx="229" formatCode="_(* #,##0.00_);_(* \(#,##0.00\);_(* &quot;-&quot;??_);_(@_)">
                  <c:v>344.17419204447702</c:v>
                </c:pt>
                <c:pt idx="230" formatCode="_(* #,##0.00_);_(* \(#,##0.00\);_(* &quot;-&quot;??_);_(@_)">
                  <c:v>344.05557268452901</c:v>
                </c:pt>
                <c:pt idx="231" formatCode="_(* #,##0.00_);_(* \(#,##0.00\);_(* &quot;-&quot;??_);_(@_)">
                  <c:v>344.22687145151798</c:v>
                </c:pt>
                <c:pt idx="232" formatCode="_(* #,##0.00_);_(* \(#,##0.00\);_(* &quot;-&quot;??_);_(@_)">
                  <c:v>343.14721540081001</c:v>
                </c:pt>
                <c:pt idx="233" formatCode="_(* #,##0.00_);_(* \(#,##0.00\);_(* &quot;-&quot;??_);_(@_)">
                  <c:v>343.02067193843101</c:v>
                </c:pt>
                <c:pt idx="234" formatCode="_(* #,##0.00_);_(* \(#,##0.00\);_(* &quot;-&quot;??_);_(@_)">
                  <c:v>348.79504601557801</c:v>
                </c:pt>
                <c:pt idx="235" formatCode="_(* #,##0.00_);_(* \(#,##0.00\);_(* &quot;-&quot;??_);_(@_)">
                  <c:v>349.15647483671398</c:v>
                </c:pt>
                <c:pt idx="236" formatCode="_(* #,##0.00_);_(* \(#,##0.00\);_(* &quot;-&quot;??_);_(@_)">
                  <c:v>348.24799657423802</c:v>
                </c:pt>
                <c:pt idx="237" formatCode="_(* #,##0.00_);_(* \(#,##0.00\);_(* &quot;-&quot;??_);_(@_)">
                  <c:v>348.95508411230401</c:v>
                </c:pt>
                <c:pt idx="238" formatCode="_(* #,##0.00_);_(* \(#,##0.00\);_(* &quot;-&quot;??_);_(@_)">
                  <c:v>347.81517033574403</c:v>
                </c:pt>
                <c:pt idx="239" formatCode="_(* #,##0.00_);_(* \(#,##0.00\);_(* &quot;-&quot;??_);_(@_)">
                  <c:v>349.31005249523002</c:v>
                </c:pt>
                <c:pt idx="240" formatCode="_(* #,##0.00_);_(* \(#,##0.00\);_(* &quot;-&quot;??_);_(@_)">
                  <c:v>351.98543579251799</c:v>
                </c:pt>
                <c:pt idx="241" formatCode="_(* #,##0.00_);_(* \(#,##0.00\);_(* &quot;-&quot;??_);_(@_)">
                  <c:v>352.02222668300999</c:v>
                </c:pt>
                <c:pt idx="242" formatCode="_(* #,##0.00_);_(* \(#,##0.00\);_(* &quot;-&quot;??_);_(@_)">
                  <c:v>349.37194891887498</c:v>
                </c:pt>
                <c:pt idx="243" formatCode="_(* #,##0.00_);_(* \(#,##0.00\);_(* &quot;-&quot;??_);_(@_)">
                  <c:v>351.47130958756298</c:v>
                </c:pt>
                <c:pt idx="244" formatCode="_(* #,##0.00_);_(* \(#,##0.00\);_(* &quot;-&quot;??_);_(@_)">
                  <c:v>354.90086076336001</c:v>
                </c:pt>
                <c:pt idx="245" formatCode="_(* #,##0.00_);_(* \(#,##0.00\);_(* &quot;-&quot;??_);_(@_)">
                  <c:v>354.103703247103</c:v>
                </c:pt>
                <c:pt idx="246" formatCode="_(* #,##0.00_);_(* \(#,##0.00\);_(* &quot;-&quot;??_);_(@_)">
                  <c:v>352.94594567959501</c:v>
                </c:pt>
                <c:pt idx="247" formatCode="_(* #,##0.00_);_(* \(#,##0.00\);_(* &quot;-&quot;??_);_(@_)">
                  <c:v>356.15097821137101</c:v>
                </c:pt>
                <c:pt idx="248" formatCode="_(* #,##0.00_);_(* \(#,##0.00\);_(* &quot;-&quot;??_);_(@_)">
                  <c:v>355.98209287772198</c:v>
                </c:pt>
                <c:pt idx="249" formatCode="_(* #,##0.00_);_(* \(#,##0.00\);_(* &quot;-&quot;??_);_(@_)">
                  <c:v>354.86428265661601</c:v>
                </c:pt>
                <c:pt idx="250" formatCode="_(* #,##0.00_);_(* \(#,##0.00\);_(* &quot;-&quot;??_);_(@_)">
                  <c:v>352.56546682997998</c:v>
                </c:pt>
                <c:pt idx="251" formatCode="_(* #,##0.00_);_(* \(#,##0.00\);_(* &quot;-&quot;??_);_(@_)">
                  <c:v>354.35801363489998</c:v>
                </c:pt>
                <c:pt idx="252" formatCode="_(* #,##0.00_);_(* \(#,##0.00\);_(* &quot;-&quot;??_);_(@_)">
                  <c:v>355.208018722394</c:v>
                </c:pt>
                <c:pt idx="253" formatCode="_(* #,##0.00_);_(* \(#,##0.00\);_(* &quot;-&quot;??_);_(@_)">
                  <c:v>357.424045185056</c:v>
                </c:pt>
                <c:pt idx="254" formatCode="_(* #,##0.00_);_(* \(#,##0.00\);_(* &quot;-&quot;??_);_(@_)">
                  <c:v>359.87269026586802</c:v>
                </c:pt>
                <c:pt idx="255" formatCode="_(* #,##0.00_);_(* \(#,##0.00\);_(* &quot;-&quot;??_);_(@_)">
                  <c:v>358.98115065982</c:v>
                </c:pt>
                <c:pt idx="256" formatCode="_(* #,##0.00_);_(* \(#,##0.00\);_(* &quot;-&quot;??_);_(@_)">
                  <c:v>358.13885688828299</c:v>
                </c:pt>
                <c:pt idx="257" formatCode="_(* #,##0.00_);_(* \(#,##0.00\);_(* &quot;-&quot;??_);_(@_)">
                  <c:v>357.72796346149698</c:v>
                </c:pt>
                <c:pt idx="258" formatCode="_(* #,##0.00_);_(* \(#,##0.00\);_(* &quot;-&quot;??_);_(@_)">
                  <c:v>359.79125046098301</c:v>
                </c:pt>
                <c:pt idx="259" formatCode="_(* #,##0.00_);_(* \(#,##0.00\);_(* &quot;-&quot;??_);_(@_)">
                  <c:v>360.08709104738</c:v>
                </c:pt>
                <c:pt idx="260" formatCode="_(* #,##0.00_);_(* \(#,##0.00\);_(* &quot;-&quot;??_);_(@_)">
                  <c:v>360.27729315386398</c:v>
                </c:pt>
              </c:numCache>
            </c:numRef>
          </c:val>
          <c:smooth val="0"/>
          <c:extLst>
            <c:ext xmlns:c16="http://schemas.microsoft.com/office/drawing/2014/chart" uri="{C3380CC4-5D6E-409C-BE32-E72D297353CC}">
              <c16:uniqueId val="{00000001-44A1-4B7F-A94A-9F90A673EBBE}"/>
            </c:ext>
          </c:extLst>
        </c:ser>
        <c:ser>
          <c:idx val="1"/>
          <c:order val="1"/>
          <c:tx>
            <c:strRef>
              <c:f>Sheet1!$C$1</c:f>
              <c:strCache>
                <c:ptCount val="1"/>
                <c:pt idx="0">
                  <c:v>blue line</c:v>
                </c:pt>
              </c:strCache>
            </c:strRef>
          </c:tx>
          <c:spPr>
            <a:ln w="28575">
              <a:solidFill>
                <a:schemeClr val="accent1"/>
              </a:solidFill>
            </a:ln>
          </c:spPr>
          <c:marker>
            <c:symbol val="none"/>
          </c:marker>
          <c:cat>
            <c:numRef>
              <c:f>Sheet1!$A$2:$A$262</c:f>
              <c:numCache>
                <c:formatCode>m/d/yyyy</c:formatCode>
                <c:ptCount val="261"/>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pt idx="66">
                  <c:v>45110</c:v>
                </c:pt>
                <c:pt idx="67">
                  <c:v>45111</c:v>
                </c:pt>
                <c:pt idx="68">
                  <c:v>45112</c:v>
                </c:pt>
                <c:pt idx="69">
                  <c:v>45113</c:v>
                </c:pt>
                <c:pt idx="70">
                  <c:v>45114</c:v>
                </c:pt>
                <c:pt idx="71">
                  <c:v>45117</c:v>
                </c:pt>
                <c:pt idx="72">
                  <c:v>45118</c:v>
                </c:pt>
                <c:pt idx="73">
                  <c:v>45119</c:v>
                </c:pt>
                <c:pt idx="74">
                  <c:v>45120</c:v>
                </c:pt>
                <c:pt idx="75">
                  <c:v>45121</c:v>
                </c:pt>
                <c:pt idx="76">
                  <c:v>45124</c:v>
                </c:pt>
                <c:pt idx="77">
                  <c:v>45125</c:v>
                </c:pt>
                <c:pt idx="78">
                  <c:v>45126</c:v>
                </c:pt>
                <c:pt idx="79">
                  <c:v>45127</c:v>
                </c:pt>
                <c:pt idx="80">
                  <c:v>45128</c:v>
                </c:pt>
                <c:pt idx="81">
                  <c:v>45131</c:v>
                </c:pt>
                <c:pt idx="82">
                  <c:v>45132</c:v>
                </c:pt>
                <c:pt idx="83">
                  <c:v>45133</c:v>
                </c:pt>
                <c:pt idx="84">
                  <c:v>45134</c:v>
                </c:pt>
                <c:pt idx="85">
                  <c:v>45135</c:v>
                </c:pt>
                <c:pt idx="86">
                  <c:v>45138</c:v>
                </c:pt>
                <c:pt idx="87">
                  <c:v>45139</c:v>
                </c:pt>
                <c:pt idx="88">
                  <c:v>45140</c:v>
                </c:pt>
                <c:pt idx="89">
                  <c:v>45141</c:v>
                </c:pt>
                <c:pt idx="90">
                  <c:v>45142</c:v>
                </c:pt>
                <c:pt idx="91">
                  <c:v>45145</c:v>
                </c:pt>
                <c:pt idx="92">
                  <c:v>45146</c:v>
                </c:pt>
                <c:pt idx="93">
                  <c:v>45147</c:v>
                </c:pt>
                <c:pt idx="94">
                  <c:v>45148</c:v>
                </c:pt>
                <c:pt idx="95">
                  <c:v>45149</c:v>
                </c:pt>
                <c:pt idx="96">
                  <c:v>45152</c:v>
                </c:pt>
                <c:pt idx="97">
                  <c:v>45153</c:v>
                </c:pt>
                <c:pt idx="98">
                  <c:v>45154</c:v>
                </c:pt>
                <c:pt idx="99">
                  <c:v>45155</c:v>
                </c:pt>
                <c:pt idx="100">
                  <c:v>45156</c:v>
                </c:pt>
                <c:pt idx="101">
                  <c:v>45159</c:v>
                </c:pt>
                <c:pt idx="102">
                  <c:v>45160</c:v>
                </c:pt>
                <c:pt idx="103">
                  <c:v>45161</c:v>
                </c:pt>
                <c:pt idx="104">
                  <c:v>45162</c:v>
                </c:pt>
                <c:pt idx="105">
                  <c:v>45163</c:v>
                </c:pt>
                <c:pt idx="106">
                  <c:v>45166</c:v>
                </c:pt>
                <c:pt idx="107">
                  <c:v>45167</c:v>
                </c:pt>
                <c:pt idx="108">
                  <c:v>45168</c:v>
                </c:pt>
                <c:pt idx="109">
                  <c:v>45169</c:v>
                </c:pt>
                <c:pt idx="110">
                  <c:v>45170</c:v>
                </c:pt>
                <c:pt idx="111">
                  <c:v>45173</c:v>
                </c:pt>
                <c:pt idx="112">
                  <c:v>45174</c:v>
                </c:pt>
                <c:pt idx="113">
                  <c:v>45175</c:v>
                </c:pt>
                <c:pt idx="114">
                  <c:v>45176</c:v>
                </c:pt>
                <c:pt idx="115">
                  <c:v>45177</c:v>
                </c:pt>
                <c:pt idx="116">
                  <c:v>45180</c:v>
                </c:pt>
                <c:pt idx="117">
                  <c:v>45181</c:v>
                </c:pt>
                <c:pt idx="118">
                  <c:v>45182</c:v>
                </c:pt>
                <c:pt idx="119">
                  <c:v>45183</c:v>
                </c:pt>
                <c:pt idx="120">
                  <c:v>45184</c:v>
                </c:pt>
                <c:pt idx="121">
                  <c:v>45187</c:v>
                </c:pt>
                <c:pt idx="122">
                  <c:v>45188</c:v>
                </c:pt>
                <c:pt idx="123">
                  <c:v>45189</c:v>
                </c:pt>
                <c:pt idx="124">
                  <c:v>45190</c:v>
                </c:pt>
                <c:pt idx="125">
                  <c:v>45191</c:v>
                </c:pt>
                <c:pt idx="126">
                  <c:v>45194</c:v>
                </c:pt>
                <c:pt idx="127">
                  <c:v>45195</c:v>
                </c:pt>
                <c:pt idx="128">
                  <c:v>45196</c:v>
                </c:pt>
                <c:pt idx="129">
                  <c:v>45197</c:v>
                </c:pt>
                <c:pt idx="130">
                  <c:v>45198</c:v>
                </c:pt>
                <c:pt idx="131">
                  <c:v>45201</c:v>
                </c:pt>
                <c:pt idx="132">
                  <c:v>45202</c:v>
                </c:pt>
                <c:pt idx="133">
                  <c:v>45203</c:v>
                </c:pt>
                <c:pt idx="134">
                  <c:v>45204</c:v>
                </c:pt>
                <c:pt idx="135">
                  <c:v>45205</c:v>
                </c:pt>
                <c:pt idx="136">
                  <c:v>45208</c:v>
                </c:pt>
                <c:pt idx="137">
                  <c:v>45209</c:v>
                </c:pt>
                <c:pt idx="138">
                  <c:v>45210</c:v>
                </c:pt>
                <c:pt idx="139">
                  <c:v>45211</c:v>
                </c:pt>
                <c:pt idx="140">
                  <c:v>45212</c:v>
                </c:pt>
                <c:pt idx="141">
                  <c:v>45215</c:v>
                </c:pt>
                <c:pt idx="142">
                  <c:v>45216</c:v>
                </c:pt>
                <c:pt idx="143">
                  <c:v>45217</c:v>
                </c:pt>
                <c:pt idx="144">
                  <c:v>45218</c:v>
                </c:pt>
                <c:pt idx="145">
                  <c:v>45219</c:v>
                </c:pt>
                <c:pt idx="146">
                  <c:v>45222</c:v>
                </c:pt>
                <c:pt idx="147">
                  <c:v>45223</c:v>
                </c:pt>
                <c:pt idx="148">
                  <c:v>45224</c:v>
                </c:pt>
                <c:pt idx="149">
                  <c:v>45225</c:v>
                </c:pt>
                <c:pt idx="150">
                  <c:v>45226</c:v>
                </c:pt>
                <c:pt idx="151">
                  <c:v>45229</c:v>
                </c:pt>
                <c:pt idx="152">
                  <c:v>45230</c:v>
                </c:pt>
                <c:pt idx="153">
                  <c:v>45231</c:v>
                </c:pt>
                <c:pt idx="154">
                  <c:v>45232</c:v>
                </c:pt>
                <c:pt idx="155">
                  <c:v>45233</c:v>
                </c:pt>
                <c:pt idx="156">
                  <c:v>45236</c:v>
                </c:pt>
                <c:pt idx="157">
                  <c:v>45237</c:v>
                </c:pt>
                <c:pt idx="158">
                  <c:v>45238</c:v>
                </c:pt>
                <c:pt idx="159">
                  <c:v>45239</c:v>
                </c:pt>
                <c:pt idx="160">
                  <c:v>45240</c:v>
                </c:pt>
                <c:pt idx="161">
                  <c:v>45243</c:v>
                </c:pt>
                <c:pt idx="162">
                  <c:v>45244</c:v>
                </c:pt>
                <c:pt idx="163">
                  <c:v>45245</c:v>
                </c:pt>
                <c:pt idx="164">
                  <c:v>45246</c:v>
                </c:pt>
                <c:pt idx="165">
                  <c:v>45247</c:v>
                </c:pt>
                <c:pt idx="166">
                  <c:v>45250</c:v>
                </c:pt>
                <c:pt idx="167">
                  <c:v>45251</c:v>
                </c:pt>
                <c:pt idx="168">
                  <c:v>45252</c:v>
                </c:pt>
                <c:pt idx="169">
                  <c:v>45253</c:v>
                </c:pt>
                <c:pt idx="170">
                  <c:v>45254</c:v>
                </c:pt>
                <c:pt idx="171">
                  <c:v>45257</c:v>
                </c:pt>
                <c:pt idx="172">
                  <c:v>45258</c:v>
                </c:pt>
                <c:pt idx="173">
                  <c:v>45259</c:v>
                </c:pt>
                <c:pt idx="174">
                  <c:v>45260</c:v>
                </c:pt>
                <c:pt idx="175">
                  <c:v>45261</c:v>
                </c:pt>
                <c:pt idx="176">
                  <c:v>45264</c:v>
                </c:pt>
                <c:pt idx="177">
                  <c:v>45265</c:v>
                </c:pt>
                <c:pt idx="178">
                  <c:v>45266</c:v>
                </c:pt>
                <c:pt idx="179">
                  <c:v>45267</c:v>
                </c:pt>
                <c:pt idx="180">
                  <c:v>45268</c:v>
                </c:pt>
                <c:pt idx="181">
                  <c:v>45271</c:v>
                </c:pt>
                <c:pt idx="182">
                  <c:v>45272</c:v>
                </c:pt>
                <c:pt idx="183">
                  <c:v>45273</c:v>
                </c:pt>
                <c:pt idx="184">
                  <c:v>45274</c:v>
                </c:pt>
                <c:pt idx="185">
                  <c:v>45275</c:v>
                </c:pt>
                <c:pt idx="186">
                  <c:v>45278</c:v>
                </c:pt>
                <c:pt idx="187">
                  <c:v>45279</c:v>
                </c:pt>
                <c:pt idx="188">
                  <c:v>45280</c:v>
                </c:pt>
                <c:pt idx="189">
                  <c:v>45281</c:v>
                </c:pt>
                <c:pt idx="190">
                  <c:v>45282</c:v>
                </c:pt>
                <c:pt idx="191">
                  <c:v>45285</c:v>
                </c:pt>
                <c:pt idx="192">
                  <c:v>45286</c:v>
                </c:pt>
                <c:pt idx="193">
                  <c:v>45287</c:v>
                </c:pt>
                <c:pt idx="194">
                  <c:v>45288</c:v>
                </c:pt>
                <c:pt idx="195">
                  <c:v>45289</c:v>
                </c:pt>
                <c:pt idx="196">
                  <c:v>45292</c:v>
                </c:pt>
                <c:pt idx="197">
                  <c:v>45293</c:v>
                </c:pt>
                <c:pt idx="198">
                  <c:v>45294</c:v>
                </c:pt>
                <c:pt idx="199">
                  <c:v>45295</c:v>
                </c:pt>
                <c:pt idx="200">
                  <c:v>45296</c:v>
                </c:pt>
                <c:pt idx="201">
                  <c:v>45299</c:v>
                </c:pt>
                <c:pt idx="202">
                  <c:v>45300</c:v>
                </c:pt>
                <c:pt idx="203">
                  <c:v>45301</c:v>
                </c:pt>
                <c:pt idx="204">
                  <c:v>45302</c:v>
                </c:pt>
                <c:pt idx="205">
                  <c:v>45303</c:v>
                </c:pt>
                <c:pt idx="206">
                  <c:v>45306</c:v>
                </c:pt>
                <c:pt idx="207">
                  <c:v>45307</c:v>
                </c:pt>
                <c:pt idx="208">
                  <c:v>45308</c:v>
                </c:pt>
                <c:pt idx="209">
                  <c:v>45309</c:v>
                </c:pt>
                <c:pt idx="210">
                  <c:v>45310</c:v>
                </c:pt>
                <c:pt idx="211">
                  <c:v>45313</c:v>
                </c:pt>
                <c:pt idx="212">
                  <c:v>45314</c:v>
                </c:pt>
                <c:pt idx="213">
                  <c:v>45315</c:v>
                </c:pt>
                <c:pt idx="214">
                  <c:v>45316</c:v>
                </c:pt>
                <c:pt idx="215">
                  <c:v>45317</c:v>
                </c:pt>
                <c:pt idx="216">
                  <c:v>45320</c:v>
                </c:pt>
                <c:pt idx="217">
                  <c:v>45321</c:v>
                </c:pt>
                <c:pt idx="218">
                  <c:v>45322</c:v>
                </c:pt>
                <c:pt idx="219">
                  <c:v>45323</c:v>
                </c:pt>
                <c:pt idx="220">
                  <c:v>45324</c:v>
                </c:pt>
                <c:pt idx="221">
                  <c:v>45327</c:v>
                </c:pt>
                <c:pt idx="222">
                  <c:v>45328</c:v>
                </c:pt>
                <c:pt idx="223">
                  <c:v>45329</c:v>
                </c:pt>
                <c:pt idx="224">
                  <c:v>45330</c:v>
                </c:pt>
                <c:pt idx="225">
                  <c:v>45331</c:v>
                </c:pt>
                <c:pt idx="226">
                  <c:v>45334</c:v>
                </c:pt>
                <c:pt idx="227">
                  <c:v>45335</c:v>
                </c:pt>
                <c:pt idx="228">
                  <c:v>45336</c:v>
                </c:pt>
                <c:pt idx="229">
                  <c:v>45337</c:v>
                </c:pt>
                <c:pt idx="230">
                  <c:v>45338</c:v>
                </c:pt>
                <c:pt idx="231">
                  <c:v>45341</c:v>
                </c:pt>
                <c:pt idx="232">
                  <c:v>45342</c:v>
                </c:pt>
                <c:pt idx="233">
                  <c:v>45343</c:v>
                </c:pt>
                <c:pt idx="234">
                  <c:v>45344</c:v>
                </c:pt>
                <c:pt idx="235">
                  <c:v>45345</c:v>
                </c:pt>
                <c:pt idx="236">
                  <c:v>45348</c:v>
                </c:pt>
                <c:pt idx="237">
                  <c:v>45349</c:v>
                </c:pt>
                <c:pt idx="238">
                  <c:v>45350</c:v>
                </c:pt>
                <c:pt idx="239">
                  <c:v>45351</c:v>
                </c:pt>
                <c:pt idx="240">
                  <c:v>45352</c:v>
                </c:pt>
                <c:pt idx="241">
                  <c:v>45355</c:v>
                </c:pt>
                <c:pt idx="242">
                  <c:v>45356</c:v>
                </c:pt>
                <c:pt idx="243">
                  <c:v>45357</c:v>
                </c:pt>
                <c:pt idx="244">
                  <c:v>45358</c:v>
                </c:pt>
                <c:pt idx="245">
                  <c:v>45359</c:v>
                </c:pt>
                <c:pt idx="246">
                  <c:v>45362</c:v>
                </c:pt>
                <c:pt idx="247">
                  <c:v>45363</c:v>
                </c:pt>
                <c:pt idx="248">
                  <c:v>45364</c:v>
                </c:pt>
                <c:pt idx="249">
                  <c:v>45365</c:v>
                </c:pt>
                <c:pt idx="250">
                  <c:v>45366</c:v>
                </c:pt>
                <c:pt idx="251">
                  <c:v>45369</c:v>
                </c:pt>
                <c:pt idx="252">
                  <c:v>45370</c:v>
                </c:pt>
                <c:pt idx="253">
                  <c:v>45371</c:v>
                </c:pt>
                <c:pt idx="254">
                  <c:v>45372</c:v>
                </c:pt>
                <c:pt idx="255">
                  <c:v>45373</c:v>
                </c:pt>
                <c:pt idx="256">
                  <c:v>45376</c:v>
                </c:pt>
                <c:pt idx="257">
                  <c:v>45377</c:v>
                </c:pt>
                <c:pt idx="258">
                  <c:v>45378</c:v>
                </c:pt>
                <c:pt idx="259">
                  <c:v>45379</c:v>
                </c:pt>
                <c:pt idx="260">
                  <c:v>45382</c:v>
                </c:pt>
              </c:numCache>
            </c:numRef>
          </c:cat>
          <c:val>
            <c:numRef>
              <c:f>Sheet1!$C$2:$C$262</c:f>
              <c:numCache>
                <c:formatCode>General</c:formatCode>
                <c:ptCount val="261"/>
                <c:pt idx="196" formatCode="#,##0.000">
                  <c:v>333.02331182930499</c:v>
                </c:pt>
                <c:pt idx="197" formatCode="#,##0.000">
                  <c:v>330.516031399388</c:v>
                </c:pt>
                <c:pt idx="198" formatCode="#,##0.000">
                  <c:v>327.27355764830298</c:v>
                </c:pt>
                <c:pt idx="199" formatCode="#,##0.000">
                  <c:v>327.19082747475898</c:v>
                </c:pt>
                <c:pt idx="200" formatCode="#,##0.000">
                  <c:v>327.72108755519503</c:v>
                </c:pt>
                <c:pt idx="201" formatCode="#,##0.000">
                  <c:v>330.65231436460101</c:v>
                </c:pt>
                <c:pt idx="202" formatCode="#,##0.000">
                  <c:v>329.92692832539097</c:v>
                </c:pt>
                <c:pt idx="203" formatCode="#,##0.000">
                  <c:v>331.15834488727199</c:v>
                </c:pt>
                <c:pt idx="204" formatCode="#,##0.000">
                  <c:v>330.97073123334002</c:v>
                </c:pt>
                <c:pt idx="205" formatCode="#,##0.000">
                  <c:v>332.068940606784</c:v>
                </c:pt>
                <c:pt idx="206" formatCode="#,##0.000">
                  <c:v>331.73335346216498</c:v>
                </c:pt>
                <c:pt idx="207" formatCode="#,##0.000">
                  <c:v>329.41251988507599</c:v>
                </c:pt>
                <c:pt idx="208" formatCode="#,##0.000">
                  <c:v>326.27922455139901</c:v>
                </c:pt>
                <c:pt idx="209" formatCode="#,##0.000">
                  <c:v>328.53614721578299</c:v>
                </c:pt>
                <c:pt idx="210" formatCode="#,##0.000">
                  <c:v>331.898553864093</c:v>
                </c:pt>
                <c:pt idx="211" formatCode="#,##0.000">
                  <c:v>332.96817866734398</c:v>
                </c:pt>
                <c:pt idx="212" formatCode="#,##0.000">
                  <c:v>333.340102857636</c:v>
                </c:pt>
                <c:pt idx="213" formatCode="#,##0.000">
                  <c:v>334.96066623496398</c:v>
                </c:pt>
                <c:pt idx="214" formatCode="#,##0.000">
                  <c:v>335.99825925297898</c:v>
                </c:pt>
                <c:pt idx="215" formatCode="#,##0.000">
                  <c:v>336.25679418875598</c:v>
                </c:pt>
                <c:pt idx="216" formatCode="#,##0.000">
                  <c:v>338.32663512513199</c:v>
                </c:pt>
                <c:pt idx="217" formatCode="#,##0.000">
                  <c:v>338.05338108469601</c:v>
                </c:pt>
                <c:pt idx="218" formatCode="#,##0.000">
                  <c:v>334.93679959043698</c:v>
                </c:pt>
                <c:pt idx="219" formatCode="#,##0.000">
                  <c:v>337.181372825474</c:v>
                </c:pt>
                <c:pt idx="220" formatCode="#,##0.000">
                  <c:v>339.35786550442498</c:v>
                </c:pt>
                <c:pt idx="221" formatCode="#,##0.000">
                  <c:v>337.86735719701898</c:v>
                </c:pt>
                <c:pt idx="222" formatCode="#,##0.000">
                  <c:v>339.47175581874097</c:v>
                </c:pt>
                <c:pt idx="223" formatCode="#,##0.000">
                  <c:v>341.50055468954099</c:v>
                </c:pt>
                <c:pt idx="224" formatCode="#,##0.000">
                  <c:v>341.451840762367</c:v>
                </c:pt>
                <c:pt idx="225" formatCode="#,##0.000">
                  <c:v>342.851631324739</c:v>
                </c:pt>
                <c:pt idx="226" formatCode="#,##0.000">
                  <c:v>342.83769810872298</c:v>
                </c:pt>
                <c:pt idx="227" formatCode="#,##0.000">
                  <c:v>339.04985052146901</c:v>
                </c:pt>
                <c:pt idx="228" formatCode="#,##0.000">
                  <c:v>341.54726442689702</c:v>
                </c:pt>
                <c:pt idx="229" formatCode="#,##0.000">
                  <c:v>344.17419204447702</c:v>
                </c:pt>
                <c:pt idx="230" formatCode="#,##0.000">
                  <c:v>344.05557268452901</c:v>
                </c:pt>
                <c:pt idx="231" formatCode="#,##0.000">
                  <c:v>344.22687145151798</c:v>
                </c:pt>
                <c:pt idx="232" formatCode="#,##0.000">
                  <c:v>343.14721540081001</c:v>
                </c:pt>
                <c:pt idx="233" formatCode="#,##0.000">
                  <c:v>343.02067193843101</c:v>
                </c:pt>
                <c:pt idx="234" formatCode="#,##0.000">
                  <c:v>348.79504601557801</c:v>
                </c:pt>
                <c:pt idx="235" formatCode="#,##0.000">
                  <c:v>349.15647483671398</c:v>
                </c:pt>
                <c:pt idx="236" formatCode="#,##0.000">
                  <c:v>348.24799657423802</c:v>
                </c:pt>
                <c:pt idx="237" formatCode="#,##0.000">
                  <c:v>348.95508411230401</c:v>
                </c:pt>
                <c:pt idx="238" formatCode="#,##0.000">
                  <c:v>347.81517033574403</c:v>
                </c:pt>
                <c:pt idx="239" formatCode="#,##0.000">
                  <c:v>349.31005249523002</c:v>
                </c:pt>
                <c:pt idx="240" formatCode="#,##0.000">
                  <c:v>351.98543579251799</c:v>
                </c:pt>
                <c:pt idx="241" formatCode="#,##0.000">
                  <c:v>352.02222668300999</c:v>
                </c:pt>
                <c:pt idx="242" formatCode="#,##0.000">
                  <c:v>349.37194891887498</c:v>
                </c:pt>
                <c:pt idx="243" formatCode="#,##0.000">
                  <c:v>351.47130958756298</c:v>
                </c:pt>
                <c:pt idx="244" formatCode="#,##0.000">
                  <c:v>354.90086076336001</c:v>
                </c:pt>
                <c:pt idx="245" formatCode="#,##0.000">
                  <c:v>354.103703247103</c:v>
                </c:pt>
                <c:pt idx="246" formatCode="#,##0.000">
                  <c:v>352.94594567959501</c:v>
                </c:pt>
                <c:pt idx="247" formatCode="#,##0.000">
                  <c:v>356.15097821137101</c:v>
                </c:pt>
                <c:pt idx="248" formatCode="#,##0.000">
                  <c:v>355.98209287772198</c:v>
                </c:pt>
                <c:pt idx="249" formatCode="#,##0.000">
                  <c:v>354.86428265661601</c:v>
                </c:pt>
                <c:pt idx="250" formatCode="#,##0.000">
                  <c:v>352.56546682997998</c:v>
                </c:pt>
                <c:pt idx="251" formatCode="#,##0.000">
                  <c:v>354.35801363489998</c:v>
                </c:pt>
                <c:pt idx="252" formatCode="#,##0.000">
                  <c:v>355.208018722394</c:v>
                </c:pt>
                <c:pt idx="253" formatCode="#,##0.000">
                  <c:v>357.424045185056</c:v>
                </c:pt>
                <c:pt idx="254" formatCode="#,##0.000">
                  <c:v>359.87269026586802</c:v>
                </c:pt>
                <c:pt idx="255" formatCode="#,##0.000">
                  <c:v>358.98115065982</c:v>
                </c:pt>
                <c:pt idx="256" formatCode="#,##0.000">
                  <c:v>358.13885688828299</c:v>
                </c:pt>
                <c:pt idx="257" formatCode="#,##0.000">
                  <c:v>357.72796346149698</c:v>
                </c:pt>
                <c:pt idx="258" formatCode="#,##0.000">
                  <c:v>359.79125046098301</c:v>
                </c:pt>
                <c:pt idx="259" formatCode="#,##0.000">
                  <c:v>360.08709104738</c:v>
                </c:pt>
                <c:pt idx="260" formatCode="#,##0.000">
                  <c:v>360.27729315386398</c:v>
                </c:pt>
              </c:numCache>
            </c:numRef>
          </c:val>
          <c:smooth val="0"/>
          <c:extLst>
            <c:ext xmlns:c16="http://schemas.microsoft.com/office/drawing/2014/chart" uri="{C3380CC4-5D6E-409C-BE32-E72D297353CC}">
              <c16:uniqueId val="{00000002-44A1-4B7F-A94A-9F90A673EBBE}"/>
            </c:ext>
          </c:extLst>
        </c:ser>
        <c:dLbls>
          <c:showLegendKey val="0"/>
          <c:showVal val="0"/>
          <c:showCatName val="0"/>
          <c:showSerName val="0"/>
          <c:showPercent val="0"/>
          <c:showBubbleSize val="0"/>
        </c:dLbls>
        <c:marker val="1"/>
        <c:smooth val="0"/>
        <c:axId val="43202048"/>
        <c:axId val="43203584"/>
      </c:lineChart>
      <c:dateAx>
        <c:axId val="43202048"/>
        <c:scaling>
          <c:orientation val="minMax"/>
          <c:min val="45016"/>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420"/>
          <c:min val="22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Sheet1!$A$2:$A$293</c:f>
              <c:numCache>
                <c:formatCode>m/d/yyyy</c:formatCode>
                <c:ptCount val="292"/>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pt idx="286">
                  <c:v>45230</c:v>
                </c:pt>
                <c:pt idx="287">
                  <c:v>45260</c:v>
                </c:pt>
                <c:pt idx="288">
                  <c:v>45291</c:v>
                </c:pt>
                <c:pt idx="289">
                  <c:v>45322</c:v>
                </c:pt>
                <c:pt idx="290">
                  <c:v>45351</c:v>
                </c:pt>
                <c:pt idx="291">
                  <c:v>45382</c:v>
                </c:pt>
              </c:numCache>
            </c:numRef>
          </c:cat>
          <c:val>
            <c:numRef>
              <c:f>Sheet1!$D$2:$D$293</c:f>
              <c:numCache>
                <c:formatCode>General</c:formatCode>
                <c:ptCount val="292"/>
                <c:pt idx="203">
                  <c:v>0</c:v>
                </c:pt>
                <c:pt idx="279">
                  <c:v>400</c:v>
                </c:pt>
                <c:pt idx="280">
                  <c:v>400</c:v>
                </c:pt>
                <c:pt idx="281">
                  <c:v>400</c:v>
                </c:pt>
                <c:pt idx="282">
                  <c:v>400</c:v>
                </c:pt>
                <c:pt idx="283">
                  <c:v>400</c:v>
                </c:pt>
                <c:pt idx="284">
                  <c:v>400</c:v>
                </c:pt>
                <c:pt idx="285">
                  <c:v>400</c:v>
                </c:pt>
                <c:pt idx="286">
                  <c:v>400</c:v>
                </c:pt>
                <c:pt idx="287">
                  <c:v>400</c:v>
                </c:pt>
                <c:pt idx="288">
                  <c:v>400</c:v>
                </c:pt>
                <c:pt idx="289">
                  <c:v>400</c:v>
                </c:pt>
                <c:pt idx="290">
                  <c:v>400</c:v>
                </c:pt>
                <c:pt idx="291">
                  <c:v>400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Sheet1!$A$2:$A$293</c:f>
              <c:numCache>
                <c:formatCode>m/d/yyyy</c:formatCode>
                <c:ptCount val="292"/>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pt idx="286">
                  <c:v>45230</c:v>
                </c:pt>
                <c:pt idx="287">
                  <c:v>45260</c:v>
                </c:pt>
                <c:pt idx="288">
                  <c:v>45291</c:v>
                </c:pt>
                <c:pt idx="289">
                  <c:v>45322</c:v>
                </c:pt>
                <c:pt idx="290">
                  <c:v>45351</c:v>
                </c:pt>
                <c:pt idx="291">
                  <c:v>45382</c:v>
                </c:pt>
              </c:numCache>
            </c:numRef>
          </c:cat>
          <c:val>
            <c:numRef>
              <c:f>Sheet1!$B$2:$B$293</c:f>
              <c:numCache>
                <c:formatCode>_(* #,##0.000_);_(* \(#,##0.000\);_(* "-"??_);_(@_)</c:formatCode>
                <c:ptCount val="292"/>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58.002138553555803</c:v>
                </c:pt>
                <c:pt idx="37">
                  <c:v>56.294805432950703</c:v>
                </c:pt>
                <c:pt idx="38">
                  <c:v>55.2849908174964</c:v>
                </c:pt>
                <c:pt idx="39">
                  <c:v>55.046478955629198</c:v>
                </c:pt>
                <c:pt idx="40">
                  <c:v>59.925676674596197</c:v>
                </c:pt>
                <c:pt idx="41">
                  <c:v>63.371229346863601</c:v>
                </c:pt>
                <c:pt idx="42">
                  <c:v>64.5577829676064</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78.119498873782206</c:v>
                </c:pt>
                <c:pt idx="53">
                  <c:v>78.726074010703101</c:v>
                </c:pt>
                <c:pt idx="54">
                  <c:v>80.284122729102094</c:v>
                </c:pt>
                <c:pt idx="55">
                  <c:v>77.714543485174303</c:v>
                </c:pt>
                <c:pt idx="56">
                  <c:v>78.188135384714002</c:v>
                </c:pt>
                <c:pt idx="57">
                  <c:v>79.811388786225905</c:v>
                </c:pt>
                <c:pt idx="58">
                  <c:v>81.762381513240101</c:v>
                </c:pt>
                <c:pt idx="59">
                  <c:v>86.218957397579302</c:v>
                </c:pt>
                <c:pt idx="60">
                  <c:v>89.554218290895406</c:v>
                </c:pt>
                <c:pt idx="61">
                  <c:v>87.655070390198404</c:v>
                </c:pt>
                <c:pt idx="62">
                  <c:v>90.692241118433103</c:v>
                </c:pt>
                <c:pt idx="63">
                  <c:v>88.693839653171494</c:v>
                </c:pt>
                <c:pt idx="64">
                  <c:v>86.737107427321803</c:v>
                </c:pt>
                <c:pt idx="65">
                  <c:v>88.356947550539203</c:v>
                </c:pt>
                <c:pt idx="66">
                  <c:v>89.249613665372905</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74.782153708479498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98.170967545161602</c:v>
                </c:pt>
                <c:pt idx="119">
                  <c:v>102.208248016065</c:v>
                </c:pt>
                <c:pt idx="120">
                  <c:v>104.324605646441</c:v>
                </c:pt>
                <c:pt idx="121">
                  <c:v>99.816779726620695</c:v>
                </c:pt>
                <c:pt idx="122">
                  <c:v>101.087992601663</c:v>
                </c:pt>
                <c:pt idx="123">
                  <c:v>107.59079074473399</c:v>
                </c:pt>
                <c:pt idx="124">
                  <c:v>107.77249051326601</c:v>
                </c:pt>
                <c:pt idx="125">
                  <c:v>97.554502541870605</c:v>
                </c:pt>
                <c:pt idx="126">
                  <c:v>94.549432260296896</c:v>
                </c:pt>
                <c:pt idx="127">
                  <c:v>102.242376669932</c:v>
                </c:pt>
                <c:pt idx="128">
                  <c:v>98.668197164621404</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161.10676337529901</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222.31411038306101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227.06929039046599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239.56215977566399</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318.40651073520098</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283.64933233774201</c:v>
                </c:pt>
                <c:pt idx="276" formatCode="_(* #,##0.00_);_(* \(#,##0.00\);_(* &quot;-&quot;??_);_(@_)">
                  <c:v>272.48745909054298</c:v>
                </c:pt>
                <c:pt idx="277" formatCode="_(* #,##0.00_);_(* \(#,##0.00\);_(* &quot;-&quot;??_);_(@_)">
                  <c:v>292.01850441128698</c:v>
                </c:pt>
                <c:pt idx="278" formatCode="_(* #,##0.00_);_(* \(#,##0.00\);_(* &quot;-&quot;??_);_(@_)">
                  <c:v>283.64925337401502</c:v>
                </c:pt>
                <c:pt idx="279" formatCode="_(* #,##0.00_);_(* \(#,##0.00\);_(* &quot;-&quot;??_);_(@_)">
                  <c:v>292.39489169897502</c:v>
                </c:pt>
                <c:pt idx="280" formatCode="_(* #,##0.00_);_(* \(#,##0.00\);_(* &quot;-&quot;??_);_(@_)">
                  <c:v>296.59735628558701</c:v>
                </c:pt>
                <c:pt idx="281" formatCode="_(* #,##0.00_);_(* \(#,##0.00\);_(* &quot;-&quot;??_);_(@_)">
                  <c:v>293.42064404288601</c:v>
                </c:pt>
                <c:pt idx="282" formatCode="_(* #,##0.00_);_(* \(#,##0.00\);_(* &quot;-&quot;??_);_(@_)">
                  <c:v>310.45692224602601</c:v>
                </c:pt>
                <c:pt idx="283" formatCode="_(* #,##0.00_);_(* \(#,##0.00\);_(* &quot;-&quot;??_);_(@_)">
                  <c:v>321.82</c:v>
                </c:pt>
                <c:pt idx="284" formatCode="_(* #,##0.00_);_(* \(#,##0.00\);_(* &quot;-&quot;??_);_(@_)">
                  <c:v>312.83</c:v>
                </c:pt>
                <c:pt idx="285" formatCode="_(* #,##0.00_);_(* \(#,##0.00\);_(* &quot;-&quot;??_);_(@_)">
                  <c:v>299.89</c:v>
                </c:pt>
                <c:pt idx="286" formatCode="_(* #,##0.00_);_(* \(#,##0.00\);_(* &quot;-&quot;??_);_(@_)">
                  <c:v>290.87654697075999</c:v>
                </c:pt>
                <c:pt idx="287" formatCode="_(* #,##0.00_);_(* \(#,##0.00\);_(* &quot;-&quot;??_);_(@_)">
                  <c:v>317.72324343140701</c:v>
                </c:pt>
                <c:pt idx="288" formatCode="_(* #,##0.00_);_(* \(#,##0.00\);_(* &quot;-&quot;??_);_(@_)">
                  <c:v>332.98475255596202</c:v>
                </c:pt>
                <c:pt idx="289" formatCode="_(* #,##0.00_);_(* \(#,##0.00\);_(* &quot;-&quot;??_);_(@_)">
                  <c:v>334.93679948090897</c:v>
                </c:pt>
                <c:pt idx="290" formatCode="_(* #,##0.00_);_(* \(#,##0.00\);_(* &quot;-&quot;??_);_(@_)">
                  <c:v>349.31005238377298</c:v>
                </c:pt>
                <c:pt idx="291" formatCode="_(* #,##0.00_);_(* \(#,##0.00\);_(* &quot;-&quot;??_);_(@_)">
                  <c:v>360.27729301147099</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Sheet1!$A$2:$A$293</c:f>
              <c:numCache>
                <c:formatCode>m/d/yyyy</c:formatCode>
                <c:ptCount val="292"/>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pt idx="286">
                  <c:v>45230</c:v>
                </c:pt>
                <c:pt idx="287">
                  <c:v>45260</c:v>
                </c:pt>
                <c:pt idx="288">
                  <c:v>45291</c:v>
                </c:pt>
                <c:pt idx="289">
                  <c:v>45322</c:v>
                </c:pt>
                <c:pt idx="290">
                  <c:v>45351</c:v>
                </c:pt>
                <c:pt idx="291">
                  <c:v>45382</c:v>
                </c:pt>
              </c:numCache>
            </c:numRef>
          </c:cat>
          <c:val>
            <c:numRef>
              <c:f>Sheet1!$C$2:$C$293</c:f>
              <c:numCache>
                <c:formatCode>General</c:formatCode>
                <c:ptCount val="292"/>
                <c:pt idx="279" formatCode="#,##0.000">
                  <c:v>292.39489169897502</c:v>
                </c:pt>
                <c:pt idx="280" formatCode="#,##0.000">
                  <c:v>296.59735628558701</c:v>
                </c:pt>
                <c:pt idx="281" formatCode="#,##0.000">
                  <c:v>293.42064404288601</c:v>
                </c:pt>
                <c:pt idx="282" formatCode="#,##0.000">
                  <c:v>310.45692224602601</c:v>
                </c:pt>
                <c:pt idx="283" formatCode="#,##0.000">
                  <c:v>321.82</c:v>
                </c:pt>
                <c:pt idx="284" formatCode="#,##0.000">
                  <c:v>312.83</c:v>
                </c:pt>
                <c:pt idx="285" formatCode="#,##0.000">
                  <c:v>299.89</c:v>
                </c:pt>
                <c:pt idx="286" formatCode="#,##0.000">
                  <c:v>290.87654697075999</c:v>
                </c:pt>
                <c:pt idx="287" formatCode="#,##0.000">
                  <c:v>317.72324343140701</c:v>
                </c:pt>
                <c:pt idx="288" formatCode="#,##0.000">
                  <c:v>332.98475255596202</c:v>
                </c:pt>
                <c:pt idx="289" formatCode="#,##0.000">
                  <c:v>334.93679948090897</c:v>
                </c:pt>
                <c:pt idx="290" formatCode="#,##0.000">
                  <c:v>349.31005238377298</c:v>
                </c:pt>
                <c:pt idx="291" formatCode="#,##0.000">
                  <c:v>360.27729301147099</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5382"/>
          <c:min val="3652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2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Sheet1!$A$2:$A$262</c:f>
              <c:numCache>
                <c:formatCode>m/d/yyyy</c:formatCode>
                <c:ptCount val="261"/>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pt idx="66">
                  <c:v>45110</c:v>
                </c:pt>
                <c:pt idx="67">
                  <c:v>45111</c:v>
                </c:pt>
                <c:pt idx="68">
                  <c:v>45112</c:v>
                </c:pt>
                <c:pt idx="69">
                  <c:v>45113</c:v>
                </c:pt>
                <c:pt idx="70">
                  <c:v>45114</c:v>
                </c:pt>
                <c:pt idx="71">
                  <c:v>45117</c:v>
                </c:pt>
                <c:pt idx="72">
                  <c:v>45118</c:v>
                </c:pt>
                <c:pt idx="73">
                  <c:v>45119</c:v>
                </c:pt>
                <c:pt idx="74">
                  <c:v>45120</c:v>
                </c:pt>
                <c:pt idx="75">
                  <c:v>45121</c:v>
                </c:pt>
                <c:pt idx="76">
                  <c:v>45124</c:v>
                </c:pt>
                <c:pt idx="77">
                  <c:v>45125</c:v>
                </c:pt>
                <c:pt idx="78">
                  <c:v>45126</c:v>
                </c:pt>
                <c:pt idx="79">
                  <c:v>45127</c:v>
                </c:pt>
                <c:pt idx="80">
                  <c:v>45128</c:v>
                </c:pt>
                <c:pt idx="81">
                  <c:v>45131</c:v>
                </c:pt>
                <c:pt idx="82">
                  <c:v>45132</c:v>
                </c:pt>
                <c:pt idx="83">
                  <c:v>45133</c:v>
                </c:pt>
                <c:pt idx="84">
                  <c:v>45134</c:v>
                </c:pt>
                <c:pt idx="85">
                  <c:v>45135</c:v>
                </c:pt>
                <c:pt idx="86">
                  <c:v>45138</c:v>
                </c:pt>
                <c:pt idx="87">
                  <c:v>45139</c:v>
                </c:pt>
                <c:pt idx="88">
                  <c:v>45140</c:v>
                </c:pt>
                <c:pt idx="89">
                  <c:v>45141</c:v>
                </c:pt>
                <c:pt idx="90">
                  <c:v>45142</c:v>
                </c:pt>
                <c:pt idx="91">
                  <c:v>45145</c:v>
                </c:pt>
                <c:pt idx="92">
                  <c:v>45146</c:v>
                </c:pt>
                <c:pt idx="93">
                  <c:v>45147</c:v>
                </c:pt>
                <c:pt idx="94">
                  <c:v>45148</c:v>
                </c:pt>
                <c:pt idx="95">
                  <c:v>45149</c:v>
                </c:pt>
                <c:pt idx="96">
                  <c:v>45152</c:v>
                </c:pt>
                <c:pt idx="97">
                  <c:v>45153</c:v>
                </c:pt>
                <c:pt idx="98">
                  <c:v>45154</c:v>
                </c:pt>
                <c:pt idx="99">
                  <c:v>45155</c:v>
                </c:pt>
                <c:pt idx="100">
                  <c:v>45156</c:v>
                </c:pt>
                <c:pt idx="101">
                  <c:v>45159</c:v>
                </c:pt>
                <c:pt idx="102">
                  <c:v>45160</c:v>
                </c:pt>
                <c:pt idx="103">
                  <c:v>45161</c:v>
                </c:pt>
                <c:pt idx="104">
                  <c:v>45162</c:v>
                </c:pt>
                <c:pt idx="105">
                  <c:v>45163</c:v>
                </c:pt>
                <c:pt idx="106">
                  <c:v>45166</c:v>
                </c:pt>
                <c:pt idx="107">
                  <c:v>45167</c:v>
                </c:pt>
                <c:pt idx="108">
                  <c:v>45168</c:v>
                </c:pt>
                <c:pt idx="109">
                  <c:v>45169</c:v>
                </c:pt>
                <c:pt idx="110">
                  <c:v>45170</c:v>
                </c:pt>
                <c:pt idx="111">
                  <c:v>45173</c:v>
                </c:pt>
                <c:pt idx="112">
                  <c:v>45174</c:v>
                </c:pt>
                <c:pt idx="113">
                  <c:v>45175</c:v>
                </c:pt>
                <c:pt idx="114">
                  <c:v>45176</c:v>
                </c:pt>
                <c:pt idx="115">
                  <c:v>45177</c:v>
                </c:pt>
                <c:pt idx="116">
                  <c:v>45180</c:v>
                </c:pt>
                <c:pt idx="117">
                  <c:v>45181</c:v>
                </c:pt>
                <c:pt idx="118">
                  <c:v>45182</c:v>
                </c:pt>
                <c:pt idx="119">
                  <c:v>45183</c:v>
                </c:pt>
                <c:pt idx="120">
                  <c:v>45184</c:v>
                </c:pt>
                <c:pt idx="121">
                  <c:v>45187</c:v>
                </c:pt>
                <c:pt idx="122">
                  <c:v>45188</c:v>
                </c:pt>
                <c:pt idx="123">
                  <c:v>45189</c:v>
                </c:pt>
                <c:pt idx="124">
                  <c:v>45190</c:v>
                </c:pt>
                <c:pt idx="125">
                  <c:v>45191</c:v>
                </c:pt>
                <c:pt idx="126">
                  <c:v>45194</c:v>
                </c:pt>
                <c:pt idx="127">
                  <c:v>45195</c:v>
                </c:pt>
                <c:pt idx="128">
                  <c:v>45196</c:v>
                </c:pt>
                <c:pt idx="129">
                  <c:v>45197</c:v>
                </c:pt>
                <c:pt idx="130">
                  <c:v>45198</c:v>
                </c:pt>
                <c:pt idx="131">
                  <c:v>45201</c:v>
                </c:pt>
                <c:pt idx="132">
                  <c:v>45202</c:v>
                </c:pt>
                <c:pt idx="133">
                  <c:v>45203</c:v>
                </c:pt>
                <c:pt idx="134">
                  <c:v>45204</c:v>
                </c:pt>
                <c:pt idx="135">
                  <c:v>45205</c:v>
                </c:pt>
                <c:pt idx="136">
                  <c:v>45208</c:v>
                </c:pt>
                <c:pt idx="137">
                  <c:v>45209</c:v>
                </c:pt>
                <c:pt idx="138">
                  <c:v>45210</c:v>
                </c:pt>
                <c:pt idx="139">
                  <c:v>45211</c:v>
                </c:pt>
                <c:pt idx="140">
                  <c:v>45212</c:v>
                </c:pt>
                <c:pt idx="141">
                  <c:v>45215</c:v>
                </c:pt>
                <c:pt idx="142">
                  <c:v>45216</c:v>
                </c:pt>
                <c:pt idx="143">
                  <c:v>45217</c:v>
                </c:pt>
                <c:pt idx="144">
                  <c:v>45218</c:v>
                </c:pt>
                <c:pt idx="145">
                  <c:v>45219</c:v>
                </c:pt>
                <c:pt idx="146">
                  <c:v>45222</c:v>
                </c:pt>
                <c:pt idx="147">
                  <c:v>45223</c:v>
                </c:pt>
                <c:pt idx="148">
                  <c:v>45224</c:v>
                </c:pt>
                <c:pt idx="149">
                  <c:v>45225</c:v>
                </c:pt>
                <c:pt idx="150">
                  <c:v>45226</c:v>
                </c:pt>
                <c:pt idx="151">
                  <c:v>45229</c:v>
                </c:pt>
                <c:pt idx="152">
                  <c:v>45230</c:v>
                </c:pt>
                <c:pt idx="153">
                  <c:v>45231</c:v>
                </c:pt>
                <c:pt idx="154">
                  <c:v>45232</c:v>
                </c:pt>
                <c:pt idx="155">
                  <c:v>45233</c:v>
                </c:pt>
                <c:pt idx="156">
                  <c:v>45236</c:v>
                </c:pt>
                <c:pt idx="157">
                  <c:v>45237</c:v>
                </c:pt>
                <c:pt idx="158">
                  <c:v>45238</c:v>
                </c:pt>
                <c:pt idx="159">
                  <c:v>45239</c:v>
                </c:pt>
                <c:pt idx="160">
                  <c:v>45240</c:v>
                </c:pt>
                <c:pt idx="161">
                  <c:v>45243</c:v>
                </c:pt>
                <c:pt idx="162">
                  <c:v>45244</c:v>
                </c:pt>
                <c:pt idx="163">
                  <c:v>45245</c:v>
                </c:pt>
                <c:pt idx="164">
                  <c:v>45246</c:v>
                </c:pt>
                <c:pt idx="165">
                  <c:v>45247</c:v>
                </c:pt>
                <c:pt idx="166">
                  <c:v>45250</c:v>
                </c:pt>
                <c:pt idx="167">
                  <c:v>45251</c:v>
                </c:pt>
                <c:pt idx="168">
                  <c:v>45252</c:v>
                </c:pt>
                <c:pt idx="169">
                  <c:v>45253</c:v>
                </c:pt>
                <c:pt idx="170">
                  <c:v>45254</c:v>
                </c:pt>
                <c:pt idx="171">
                  <c:v>45257</c:v>
                </c:pt>
                <c:pt idx="172">
                  <c:v>45258</c:v>
                </c:pt>
                <c:pt idx="173">
                  <c:v>45259</c:v>
                </c:pt>
                <c:pt idx="174">
                  <c:v>45260</c:v>
                </c:pt>
                <c:pt idx="175">
                  <c:v>45261</c:v>
                </c:pt>
                <c:pt idx="176">
                  <c:v>45264</c:v>
                </c:pt>
                <c:pt idx="177">
                  <c:v>45265</c:v>
                </c:pt>
                <c:pt idx="178">
                  <c:v>45266</c:v>
                </c:pt>
                <c:pt idx="179">
                  <c:v>45267</c:v>
                </c:pt>
                <c:pt idx="180">
                  <c:v>45268</c:v>
                </c:pt>
                <c:pt idx="181">
                  <c:v>45271</c:v>
                </c:pt>
                <c:pt idx="182">
                  <c:v>45272</c:v>
                </c:pt>
                <c:pt idx="183">
                  <c:v>45273</c:v>
                </c:pt>
                <c:pt idx="184">
                  <c:v>45274</c:v>
                </c:pt>
                <c:pt idx="185">
                  <c:v>45275</c:v>
                </c:pt>
                <c:pt idx="186">
                  <c:v>45278</c:v>
                </c:pt>
                <c:pt idx="187">
                  <c:v>45279</c:v>
                </c:pt>
                <c:pt idx="188">
                  <c:v>45280</c:v>
                </c:pt>
                <c:pt idx="189">
                  <c:v>45281</c:v>
                </c:pt>
                <c:pt idx="190">
                  <c:v>45282</c:v>
                </c:pt>
                <c:pt idx="191">
                  <c:v>45285</c:v>
                </c:pt>
                <c:pt idx="192">
                  <c:v>45286</c:v>
                </c:pt>
                <c:pt idx="193">
                  <c:v>45287</c:v>
                </c:pt>
                <c:pt idx="194">
                  <c:v>45288</c:v>
                </c:pt>
                <c:pt idx="195">
                  <c:v>45289</c:v>
                </c:pt>
                <c:pt idx="196">
                  <c:v>45292</c:v>
                </c:pt>
                <c:pt idx="197">
                  <c:v>45293</c:v>
                </c:pt>
                <c:pt idx="198">
                  <c:v>45294</c:v>
                </c:pt>
                <c:pt idx="199">
                  <c:v>45295</c:v>
                </c:pt>
                <c:pt idx="200">
                  <c:v>45296</c:v>
                </c:pt>
                <c:pt idx="201">
                  <c:v>45299</c:v>
                </c:pt>
                <c:pt idx="202">
                  <c:v>45300</c:v>
                </c:pt>
                <c:pt idx="203">
                  <c:v>45301</c:v>
                </c:pt>
                <c:pt idx="204">
                  <c:v>45302</c:v>
                </c:pt>
                <c:pt idx="205">
                  <c:v>45303</c:v>
                </c:pt>
                <c:pt idx="206">
                  <c:v>45306</c:v>
                </c:pt>
                <c:pt idx="207">
                  <c:v>45307</c:v>
                </c:pt>
                <c:pt idx="208">
                  <c:v>45308</c:v>
                </c:pt>
                <c:pt idx="209">
                  <c:v>45309</c:v>
                </c:pt>
                <c:pt idx="210">
                  <c:v>45310</c:v>
                </c:pt>
                <c:pt idx="211">
                  <c:v>45313</c:v>
                </c:pt>
                <c:pt idx="212">
                  <c:v>45314</c:v>
                </c:pt>
                <c:pt idx="213">
                  <c:v>45315</c:v>
                </c:pt>
                <c:pt idx="214">
                  <c:v>45316</c:v>
                </c:pt>
                <c:pt idx="215">
                  <c:v>45317</c:v>
                </c:pt>
                <c:pt idx="216">
                  <c:v>45320</c:v>
                </c:pt>
                <c:pt idx="217">
                  <c:v>45321</c:v>
                </c:pt>
                <c:pt idx="218">
                  <c:v>45322</c:v>
                </c:pt>
                <c:pt idx="219">
                  <c:v>45323</c:v>
                </c:pt>
                <c:pt idx="220">
                  <c:v>45324</c:v>
                </c:pt>
                <c:pt idx="221">
                  <c:v>45327</c:v>
                </c:pt>
                <c:pt idx="222">
                  <c:v>45328</c:v>
                </c:pt>
                <c:pt idx="223">
                  <c:v>45329</c:v>
                </c:pt>
                <c:pt idx="224">
                  <c:v>45330</c:v>
                </c:pt>
                <c:pt idx="225">
                  <c:v>45331</c:v>
                </c:pt>
                <c:pt idx="226">
                  <c:v>45334</c:v>
                </c:pt>
                <c:pt idx="227">
                  <c:v>45335</c:v>
                </c:pt>
                <c:pt idx="228">
                  <c:v>45336</c:v>
                </c:pt>
                <c:pt idx="229">
                  <c:v>45337</c:v>
                </c:pt>
                <c:pt idx="230">
                  <c:v>45338</c:v>
                </c:pt>
                <c:pt idx="231">
                  <c:v>45341</c:v>
                </c:pt>
                <c:pt idx="232">
                  <c:v>45342</c:v>
                </c:pt>
                <c:pt idx="233">
                  <c:v>45343</c:v>
                </c:pt>
                <c:pt idx="234">
                  <c:v>45344</c:v>
                </c:pt>
                <c:pt idx="235">
                  <c:v>45345</c:v>
                </c:pt>
                <c:pt idx="236">
                  <c:v>45348</c:v>
                </c:pt>
                <c:pt idx="237">
                  <c:v>45349</c:v>
                </c:pt>
                <c:pt idx="238">
                  <c:v>45350</c:v>
                </c:pt>
                <c:pt idx="239">
                  <c:v>45351</c:v>
                </c:pt>
                <c:pt idx="240">
                  <c:v>45352</c:v>
                </c:pt>
                <c:pt idx="241">
                  <c:v>45355</c:v>
                </c:pt>
                <c:pt idx="242">
                  <c:v>45356</c:v>
                </c:pt>
                <c:pt idx="243">
                  <c:v>45357</c:v>
                </c:pt>
                <c:pt idx="244">
                  <c:v>45358</c:v>
                </c:pt>
                <c:pt idx="245">
                  <c:v>45359</c:v>
                </c:pt>
                <c:pt idx="246">
                  <c:v>45362</c:v>
                </c:pt>
                <c:pt idx="247">
                  <c:v>45363</c:v>
                </c:pt>
                <c:pt idx="248">
                  <c:v>45364</c:v>
                </c:pt>
                <c:pt idx="249">
                  <c:v>45365</c:v>
                </c:pt>
                <c:pt idx="250">
                  <c:v>45366</c:v>
                </c:pt>
                <c:pt idx="251">
                  <c:v>45369</c:v>
                </c:pt>
                <c:pt idx="252">
                  <c:v>45370</c:v>
                </c:pt>
                <c:pt idx="253">
                  <c:v>45371</c:v>
                </c:pt>
                <c:pt idx="254">
                  <c:v>45372</c:v>
                </c:pt>
                <c:pt idx="255">
                  <c:v>45373</c:v>
                </c:pt>
                <c:pt idx="256">
                  <c:v>45376</c:v>
                </c:pt>
                <c:pt idx="257">
                  <c:v>45377</c:v>
                </c:pt>
                <c:pt idx="258">
                  <c:v>45378</c:v>
                </c:pt>
                <c:pt idx="259">
                  <c:v>45379</c:v>
                </c:pt>
                <c:pt idx="260">
                  <c:v>45382</c:v>
                </c:pt>
              </c:numCache>
            </c:numRef>
          </c:cat>
          <c:val>
            <c:numRef>
              <c:f>Sheet1!$C$2:$C$262</c:f>
              <c:numCache>
                <c:formatCode>#,##0.00</c:formatCode>
                <c:ptCount val="261"/>
                <c:pt idx="0">
                  <c:v>292.39489169897502</c:v>
                </c:pt>
                <c:pt idx="1">
                  <c:v>293.51289754367201</c:v>
                </c:pt>
                <c:pt idx="2">
                  <c:v>292.845563449878</c:v>
                </c:pt>
                <c:pt idx="3">
                  <c:v>291.70018192869799</c:v>
                </c:pt>
                <c:pt idx="4">
                  <c:v>292.20415078700501</c:v>
                </c:pt>
                <c:pt idx="5">
                  <c:v>292.315549587075</c:v>
                </c:pt>
                <c:pt idx="6">
                  <c:v>291.98731424429201</c:v>
                </c:pt>
                <c:pt idx="7">
                  <c:v>293.24775804552701</c:v>
                </c:pt>
                <c:pt idx="8">
                  <c:v>293.038852477489</c:v>
                </c:pt>
                <c:pt idx="9">
                  <c:v>296.32890508032898</c:v>
                </c:pt>
                <c:pt idx="10">
                  <c:v>296.13463623582601</c:v>
                </c:pt>
                <c:pt idx="11">
                  <c:v>296.38464736942598</c:v>
                </c:pt>
                <c:pt idx="12">
                  <c:v>297.09072421846901</c:v>
                </c:pt>
                <c:pt idx="13">
                  <c:v>296.53221076936399</c:v>
                </c:pt>
                <c:pt idx="14">
                  <c:v>295.52159278848001</c:v>
                </c:pt>
                <c:pt idx="15">
                  <c:v>295.28695109663499</c:v>
                </c:pt>
                <c:pt idx="16">
                  <c:v>295.59522777976701</c:v>
                </c:pt>
                <c:pt idx="17">
                  <c:v>291.76049199528001</c:v>
                </c:pt>
                <c:pt idx="18">
                  <c:v>290.93825038853498</c:v>
                </c:pt>
                <c:pt idx="19">
                  <c:v>294.473291643121</c:v>
                </c:pt>
                <c:pt idx="20">
                  <c:v>296.59735629522999</c:v>
                </c:pt>
                <c:pt idx="21">
                  <c:v>296.37055888539697</c:v>
                </c:pt>
                <c:pt idx="22">
                  <c:v>293.44851306870902</c:v>
                </c:pt>
                <c:pt idx="23">
                  <c:v>292.69312257219798</c:v>
                </c:pt>
                <c:pt idx="24">
                  <c:v>291.36703651558201</c:v>
                </c:pt>
                <c:pt idx="25">
                  <c:v>295.57351803902998</c:v>
                </c:pt>
                <c:pt idx="26">
                  <c:v>296.36263909431199</c:v>
                </c:pt>
                <c:pt idx="27">
                  <c:v>295.03942546169299</c:v>
                </c:pt>
                <c:pt idx="28">
                  <c:v>295.655059093445</c:v>
                </c:pt>
                <c:pt idx="29">
                  <c:v>294.94656709781401</c:v>
                </c:pt>
                <c:pt idx="30">
                  <c:v>294.33503104997601</c:v>
                </c:pt>
                <c:pt idx="31">
                  <c:v>295.47334473317301</c:v>
                </c:pt>
                <c:pt idx="32">
                  <c:v>293.94994837408598</c:v>
                </c:pt>
                <c:pt idx="33">
                  <c:v>295.60706243034502</c:v>
                </c:pt>
                <c:pt idx="34">
                  <c:v>297.54001380642302</c:v>
                </c:pt>
                <c:pt idx="35">
                  <c:v>297.77772441474502</c:v>
                </c:pt>
                <c:pt idx="36">
                  <c:v>298.307206351415</c:v>
                </c:pt>
                <c:pt idx="37">
                  <c:v>295.47719783346099</c:v>
                </c:pt>
                <c:pt idx="38">
                  <c:v>292.60846973111501</c:v>
                </c:pt>
                <c:pt idx="39">
                  <c:v>293.15023586364703</c:v>
                </c:pt>
                <c:pt idx="40">
                  <c:v>296.36010726626898</c:v>
                </c:pt>
                <c:pt idx="41">
                  <c:v>296.56399721141099</c:v>
                </c:pt>
                <c:pt idx="42">
                  <c:v>296.11849121241801</c:v>
                </c:pt>
                <c:pt idx="43">
                  <c:v>293.42064403035101</c:v>
                </c:pt>
                <c:pt idx="44">
                  <c:v>296.47346561929299</c:v>
                </c:pt>
                <c:pt idx="45">
                  <c:v>301.13801704530403</c:v>
                </c:pt>
                <c:pt idx="46">
                  <c:v>300.93481088811598</c:v>
                </c:pt>
                <c:pt idx="47">
                  <c:v>301.72512278884199</c:v>
                </c:pt>
                <c:pt idx="48">
                  <c:v>300.89899463538899</c:v>
                </c:pt>
                <c:pt idx="49">
                  <c:v>302.34356623576201</c:v>
                </c:pt>
                <c:pt idx="50">
                  <c:v>302.954906650049</c:v>
                </c:pt>
                <c:pt idx="51">
                  <c:v>304.89855675207701</c:v>
                </c:pt>
                <c:pt idx="52">
                  <c:v>307.47652594315002</c:v>
                </c:pt>
                <c:pt idx="53">
                  <c:v>308.502159893922</c:v>
                </c:pt>
                <c:pt idx="54">
                  <c:v>311.34242701612902</c:v>
                </c:pt>
                <c:pt idx="55">
                  <c:v>311.17757752127602</c:v>
                </c:pt>
                <c:pt idx="56">
                  <c:v>310.29060308450698</c:v>
                </c:pt>
                <c:pt idx="57">
                  <c:v>308.51948805933199</c:v>
                </c:pt>
                <c:pt idx="58">
                  <c:v>307.14108379587401</c:v>
                </c:pt>
                <c:pt idx="59">
                  <c:v>307.30551804076202</c:v>
                </c:pt>
                <c:pt idx="60">
                  <c:v>304.38177689568801</c:v>
                </c:pt>
                <c:pt idx="61">
                  <c:v>303.613791599661</c:v>
                </c:pt>
                <c:pt idx="62">
                  <c:v>306.27433481453801</c:v>
                </c:pt>
                <c:pt idx="63">
                  <c:v>306.52915478545702</c:v>
                </c:pt>
                <c:pt idx="64">
                  <c:v>307.27631659626098</c:v>
                </c:pt>
                <c:pt idx="65">
                  <c:v>310.45692222648699</c:v>
                </c:pt>
                <c:pt idx="66">
                  <c:v>311.48913585900999</c:v>
                </c:pt>
                <c:pt idx="67">
                  <c:v>311.58206627537601</c:v>
                </c:pt>
                <c:pt idx="68">
                  <c:v>310.36110733369202</c:v>
                </c:pt>
                <c:pt idx="69">
                  <c:v>306.48516047222802</c:v>
                </c:pt>
                <c:pt idx="70">
                  <c:v>306.34665195154201</c:v>
                </c:pt>
                <c:pt idx="71">
                  <c:v>307.03514669069398</c:v>
                </c:pt>
                <c:pt idx="72">
                  <c:v>309.54190975404401</c:v>
                </c:pt>
                <c:pt idx="73">
                  <c:v>313.09267818731797</c:v>
                </c:pt>
                <c:pt idx="74">
                  <c:v>316.66305352402998</c:v>
                </c:pt>
                <c:pt idx="75">
                  <c:v>316.76782976019399</c:v>
                </c:pt>
                <c:pt idx="76">
                  <c:v>317.12512407417398</c:v>
                </c:pt>
                <c:pt idx="77">
                  <c:v>318.86705400857301</c:v>
                </c:pt>
                <c:pt idx="78">
                  <c:v>319.29913040974202</c:v>
                </c:pt>
                <c:pt idx="79">
                  <c:v>317.55126771614198</c:v>
                </c:pt>
                <c:pt idx="80">
                  <c:v>317.34650005250597</c:v>
                </c:pt>
                <c:pt idx="81">
                  <c:v>318.14020259472397</c:v>
                </c:pt>
                <c:pt idx="82">
                  <c:v>319.516419941354</c:v>
                </c:pt>
                <c:pt idx="83">
                  <c:v>319.44615415884698</c:v>
                </c:pt>
                <c:pt idx="84">
                  <c:v>318.60761139030899</c:v>
                </c:pt>
                <c:pt idx="85">
                  <c:v>321.087681712056</c:v>
                </c:pt>
                <c:pt idx="86">
                  <c:v>321.822114877979</c:v>
                </c:pt>
                <c:pt idx="87">
                  <c:v>320.23639484981402</c:v>
                </c:pt>
                <c:pt idx="88">
                  <c:v>314.97725459653401</c:v>
                </c:pt>
                <c:pt idx="89">
                  <c:v>313.88904043557397</c:v>
                </c:pt>
                <c:pt idx="90">
                  <c:v>313.64494405827901</c:v>
                </c:pt>
                <c:pt idx="91">
                  <c:v>315.21634481000302</c:v>
                </c:pt>
                <c:pt idx="92">
                  <c:v>313.33453364986502</c:v>
                </c:pt>
                <c:pt idx="93">
                  <c:v>312.40417407852601</c:v>
                </c:pt>
                <c:pt idx="94">
                  <c:v>313.27671768711099</c:v>
                </c:pt>
                <c:pt idx="95">
                  <c:v>311.821116202035</c:v>
                </c:pt>
                <c:pt idx="96">
                  <c:v>311.86302651915798</c:v>
                </c:pt>
                <c:pt idx="97">
                  <c:v>309.05014710821501</c:v>
                </c:pt>
                <c:pt idx="98">
                  <c:v>306.766997548304</c:v>
                </c:pt>
                <c:pt idx="99">
                  <c:v>304.514925768149</c:v>
                </c:pt>
                <c:pt idx="100">
                  <c:v>303.81355395788103</c:v>
                </c:pt>
                <c:pt idx="101">
                  <c:v>304.88626742173801</c:v>
                </c:pt>
                <c:pt idx="102">
                  <c:v>305.00455734821497</c:v>
                </c:pt>
                <c:pt idx="103">
                  <c:v>307.80211109048901</c:v>
                </c:pt>
                <c:pt idx="104">
                  <c:v>305.27276746520198</c:v>
                </c:pt>
                <c:pt idx="105">
                  <c:v>305.45602014321997</c:v>
                </c:pt>
                <c:pt idx="106">
                  <c:v>307.92249872876903</c:v>
                </c:pt>
                <c:pt idx="107">
                  <c:v>311.98438967324</c:v>
                </c:pt>
                <c:pt idx="108">
                  <c:v>313.54579008443</c:v>
                </c:pt>
                <c:pt idx="109">
                  <c:v>312.82914405737102</c:v>
                </c:pt>
                <c:pt idx="110">
                  <c:v>313.34508055765002</c:v>
                </c:pt>
                <c:pt idx="111">
                  <c:v>313.74663171436299</c:v>
                </c:pt>
                <c:pt idx="112">
                  <c:v>311.865559234594</c:v>
                </c:pt>
                <c:pt idx="113">
                  <c:v>310.07331530042399</c:v>
                </c:pt>
                <c:pt idx="114">
                  <c:v>309.04018279635801</c:v>
                </c:pt>
                <c:pt idx="115">
                  <c:v>309.21790849875401</c:v>
                </c:pt>
                <c:pt idx="116">
                  <c:v>311.29128421111102</c:v>
                </c:pt>
                <c:pt idx="117">
                  <c:v>309.96660777815902</c:v>
                </c:pt>
                <c:pt idx="118">
                  <c:v>310.03301703899302</c:v>
                </c:pt>
                <c:pt idx="119">
                  <c:v>312.77092391402903</c:v>
                </c:pt>
                <c:pt idx="120">
                  <c:v>310.83735051074098</c:v>
                </c:pt>
                <c:pt idx="121">
                  <c:v>310.09304139849303</c:v>
                </c:pt>
                <c:pt idx="122">
                  <c:v>309.57358640440299</c:v>
                </c:pt>
                <c:pt idx="123">
                  <c:v>308.08661286607901</c:v>
                </c:pt>
                <c:pt idx="124">
                  <c:v>302.88185419302101</c:v>
                </c:pt>
                <c:pt idx="125">
                  <c:v>302.57250678046302</c:v>
                </c:pt>
                <c:pt idx="126">
                  <c:v>302.34028108044703</c:v>
                </c:pt>
                <c:pt idx="127">
                  <c:v>298.73531981539202</c:v>
                </c:pt>
                <c:pt idx="128">
                  <c:v>298.402329681521</c:v>
                </c:pt>
                <c:pt idx="129">
                  <c:v>299.83897119612402</c:v>
                </c:pt>
                <c:pt idx="130">
                  <c:v>299.89339739648199</c:v>
                </c:pt>
                <c:pt idx="131">
                  <c:v>298.49357511896102</c:v>
                </c:pt>
                <c:pt idx="132">
                  <c:v>294.41475238083098</c:v>
                </c:pt>
                <c:pt idx="133">
                  <c:v>295.09162011072601</c:v>
                </c:pt>
                <c:pt idx="134">
                  <c:v>295.72405082145201</c:v>
                </c:pt>
                <c:pt idx="135">
                  <c:v>298.68721592444501</c:v>
                </c:pt>
                <c:pt idx="136">
                  <c:v>299.89277968472601</c:v>
                </c:pt>
                <c:pt idx="137">
                  <c:v>302.94364513236599</c:v>
                </c:pt>
                <c:pt idx="138">
                  <c:v>304.45647317144801</c:v>
                </c:pt>
                <c:pt idx="139">
                  <c:v>303.22590598848001</c:v>
                </c:pt>
                <c:pt idx="140">
                  <c:v>300.78656115935399</c:v>
                </c:pt>
                <c:pt idx="141">
                  <c:v>302.79827639346303</c:v>
                </c:pt>
                <c:pt idx="142">
                  <c:v>303.27402620209102</c:v>
                </c:pt>
                <c:pt idx="143">
                  <c:v>299.554406754588</c:v>
                </c:pt>
                <c:pt idx="144">
                  <c:v>296.58001958572697</c:v>
                </c:pt>
                <c:pt idx="145">
                  <c:v>293.29067653925301</c:v>
                </c:pt>
                <c:pt idx="146">
                  <c:v>292.60507482789802</c:v>
                </c:pt>
                <c:pt idx="147">
                  <c:v>294.13425466893398</c:v>
                </c:pt>
                <c:pt idx="148">
                  <c:v>291.35050202019403</c:v>
                </c:pt>
                <c:pt idx="149">
                  <c:v>288.09568915182098</c:v>
                </c:pt>
                <c:pt idx="150">
                  <c:v>287.55897206865399</c:v>
                </c:pt>
                <c:pt idx="151">
                  <c:v>290.04706687259102</c:v>
                </c:pt>
                <c:pt idx="152">
                  <c:v>290.876547071017</c:v>
                </c:pt>
                <c:pt idx="153">
                  <c:v>293.619551945529</c:v>
                </c:pt>
                <c:pt idx="154">
                  <c:v>299.29687657084702</c:v>
                </c:pt>
                <c:pt idx="155">
                  <c:v>302.83519264894102</c:v>
                </c:pt>
                <c:pt idx="156">
                  <c:v>304.07191824644201</c:v>
                </c:pt>
                <c:pt idx="157">
                  <c:v>303.60563770386199</c:v>
                </c:pt>
                <c:pt idx="158">
                  <c:v>303.61520993420999</c:v>
                </c:pt>
                <c:pt idx="159">
                  <c:v>302.72507650896802</c:v>
                </c:pt>
                <c:pt idx="160">
                  <c:v>304.52822164609699</c:v>
                </c:pt>
                <c:pt idx="161">
                  <c:v>305.03898810377802</c:v>
                </c:pt>
                <c:pt idx="162">
                  <c:v>310.83648584131402</c:v>
                </c:pt>
                <c:pt idx="163">
                  <c:v>312.79758593048501</c:v>
                </c:pt>
                <c:pt idx="164">
                  <c:v>312.61759691326102</c:v>
                </c:pt>
                <c:pt idx="165">
                  <c:v>313.58014874500401</c:v>
                </c:pt>
                <c:pt idx="166">
                  <c:v>315.76347847063198</c:v>
                </c:pt>
                <c:pt idx="167">
                  <c:v>315.40382734205201</c:v>
                </c:pt>
                <c:pt idx="168">
                  <c:v>315.725452982994</c:v>
                </c:pt>
                <c:pt idx="169">
                  <c:v>316.266537896984</c:v>
                </c:pt>
                <c:pt idx="170">
                  <c:v>316.61752192991901</c:v>
                </c:pt>
                <c:pt idx="171">
                  <c:v>315.85165150012398</c:v>
                </c:pt>
                <c:pt idx="172">
                  <c:v>316.55193027115098</c:v>
                </c:pt>
                <c:pt idx="173">
                  <c:v>316.62514227496399</c:v>
                </c:pt>
                <c:pt idx="174">
                  <c:v>317.72324354576898</c:v>
                </c:pt>
                <c:pt idx="175">
                  <c:v>319.16923078109897</c:v>
                </c:pt>
                <c:pt idx="176">
                  <c:v>317.790748448432</c:v>
                </c:pt>
                <c:pt idx="177">
                  <c:v>317.20339563821801</c:v>
                </c:pt>
                <c:pt idx="178">
                  <c:v>317.10025467026202</c:v>
                </c:pt>
                <c:pt idx="179">
                  <c:v>318.50980532032298</c:v>
                </c:pt>
                <c:pt idx="180">
                  <c:v>319.59989668852199</c:v>
                </c:pt>
                <c:pt idx="181">
                  <c:v>320.40581739796602</c:v>
                </c:pt>
                <c:pt idx="182">
                  <c:v>321.57874876131001</c:v>
                </c:pt>
                <c:pt idx="183">
                  <c:v>324.636058318273</c:v>
                </c:pt>
                <c:pt idx="184">
                  <c:v>327.93976186813398</c:v>
                </c:pt>
                <c:pt idx="185">
                  <c:v>327.974781079575</c:v>
                </c:pt>
                <c:pt idx="186">
                  <c:v>328.36504837320501</c:v>
                </c:pt>
                <c:pt idx="187">
                  <c:v>330.468359069006</c:v>
                </c:pt>
                <c:pt idx="188">
                  <c:v>327.49709055764902</c:v>
                </c:pt>
                <c:pt idx="189">
                  <c:v>329.72778894615902</c:v>
                </c:pt>
                <c:pt idx="190">
                  <c:v>330.20164526892398</c:v>
                </c:pt>
                <c:pt idx="191">
                  <c:v>330.25678356139701</c:v>
                </c:pt>
                <c:pt idx="192">
                  <c:v>331.39348342021202</c:v>
                </c:pt>
                <c:pt idx="193">
                  <c:v>333.05893765872702</c:v>
                </c:pt>
                <c:pt idx="194">
                  <c:v>333.782733015573</c:v>
                </c:pt>
                <c:pt idx="195">
                  <c:v>332.98475269442002</c:v>
                </c:pt>
                <c:pt idx="196">
                  <c:v>333.02331182930499</c:v>
                </c:pt>
                <c:pt idx="197">
                  <c:v>330.516031399388</c:v>
                </c:pt>
                <c:pt idx="198">
                  <c:v>327.27355764830298</c:v>
                </c:pt>
                <c:pt idx="199">
                  <c:v>327.19082747475898</c:v>
                </c:pt>
                <c:pt idx="200">
                  <c:v>327.72108755519503</c:v>
                </c:pt>
                <c:pt idx="201">
                  <c:v>330.65231436460101</c:v>
                </c:pt>
                <c:pt idx="202">
                  <c:v>329.92692832539097</c:v>
                </c:pt>
                <c:pt idx="203">
                  <c:v>331.15834488727199</c:v>
                </c:pt>
                <c:pt idx="204">
                  <c:v>330.97073123334002</c:v>
                </c:pt>
                <c:pt idx="205">
                  <c:v>332.068940606784</c:v>
                </c:pt>
                <c:pt idx="206">
                  <c:v>331.73335346216498</c:v>
                </c:pt>
                <c:pt idx="207">
                  <c:v>329.41251988507599</c:v>
                </c:pt>
                <c:pt idx="208">
                  <c:v>326.27922455139901</c:v>
                </c:pt>
                <c:pt idx="209">
                  <c:v>328.53614721578299</c:v>
                </c:pt>
                <c:pt idx="210">
                  <c:v>331.898553864093</c:v>
                </c:pt>
                <c:pt idx="211">
                  <c:v>332.96817866734398</c:v>
                </c:pt>
                <c:pt idx="212">
                  <c:v>333.340102857636</c:v>
                </c:pt>
                <c:pt idx="213">
                  <c:v>334.96066623496398</c:v>
                </c:pt>
                <c:pt idx="214">
                  <c:v>335.99825925297898</c:v>
                </c:pt>
                <c:pt idx="215">
                  <c:v>336.25679418875598</c:v>
                </c:pt>
                <c:pt idx="216">
                  <c:v>338.32663512513199</c:v>
                </c:pt>
                <c:pt idx="217">
                  <c:v>338.05338108469601</c:v>
                </c:pt>
                <c:pt idx="218">
                  <c:v>334.93679959043698</c:v>
                </c:pt>
                <c:pt idx="219">
                  <c:v>337.181372825474</c:v>
                </c:pt>
                <c:pt idx="220">
                  <c:v>339.35786550442498</c:v>
                </c:pt>
                <c:pt idx="221">
                  <c:v>337.86735719701898</c:v>
                </c:pt>
                <c:pt idx="222">
                  <c:v>339.47175581874097</c:v>
                </c:pt>
                <c:pt idx="223">
                  <c:v>341.50055468954099</c:v>
                </c:pt>
                <c:pt idx="224">
                  <c:v>341.451840762367</c:v>
                </c:pt>
                <c:pt idx="225">
                  <c:v>342.851631324739</c:v>
                </c:pt>
                <c:pt idx="226">
                  <c:v>342.83769810872298</c:v>
                </c:pt>
                <c:pt idx="227">
                  <c:v>339.04985052146901</c:v>
                </c:pt>
                <c:pt idx="228">
                  <c:v>341.54726442689702</c:v>
                </c:pt>
                <c:pt idx="229">
                  <c:v>344.17419204447702</c:v>
                </c:pt>
                <c:pt idx="230">
                  <c:v>344.05557268452901</c:v>
                </c:pt>
                <c:pt idx="231">
                  <c:v>344.22687145151798</c:v>
                </c:pt>
                <c:pt idx="232">
                  <c:v>343.14721540081001</c:v>
                </c:pt>
                <c:pt idx="233">
                  <c:v>343.02067193843101</c:v>
                </c:pt>
                <c:pt idx="234">
                  <c:v>348.79504601557801</c:v>
                </c:pt>
                <c:pt idx="235">
                  <c:v>349.15647483671398</c:v>
                </c:pt>
                <c:pt idx="236">
                  <c:v>348.24799657423802</c:v>
                </c:pt>
                <c:pt idx="237">
                  <c:v>348.95508411230401</c:v>
                </c:pt>
                <c:pt idx="238">
                  <c:v>347.81517033574403</c:v>
                </c:pt>
                <c:pt idx="239">
                  <c:v>349.31005249523002</c:v>
                </c:pt>
                <c:pt idx="240">
                  <c:v>351.98543579251799</c:v>
                </c:pt>
                <c:pt idx="241">
                  <c:v>352.02222668300999</c:v>
                </c:pt>
                <c:pt idx="242">
                  <c:v>349.37194891887498</c:v>
                </c:pt>
                <c:pt idx="243">
                  <c:v>351.47130958756298</c:v>
                </c:pt>
                <c:pt idx="244">
                  <c:v>354.90086076336001</c:v>
                </c:pt>
                <c:pt idx="245">
                  <c:v>354.103703247103</c:v>
                </c:pt>
                <c:pt idx="246">
                  <c:v>352.94594567959501</c:v>
                </c:pt>
                <c:pt idx="247">
                  <c:v>356.15097821137101</c:v>
                </c:pt>
                <c:pt idx="248">
                  <c:v>355.98209287772198</c:v>
                </c:pt>
                <c:pt idx="249">
                  <c:v>354.86428265661601</c:v>
                </c:pt>
                <c:pt idx="250">
                  <c:v>352.56546682997998</c:v>
                </c:pt>
                <c:pt idx="251">
                  <c:v>354.35801363489998</c:v>
                </c:pt>
                <c:pt idx="252">
                  <c:v>355.208018722394</c:v>
                </c:pt>
                <c:pt idx="253">
                  <c:v>357.424045185056</c:v>
                </c:pt>
                <c:pt idx="254">
                  <c:v>359.87269026586802</c:v>
                </c:pt>
                <c:pt idx="255">
                  <c:v>358.98115065982</c:v>
                </c:pt>
                <c:pt idx="256">
                  <c:v>358.13885688828299</c:v>
                </c:pt>
                <c:pt idx="257">
                  <c:v>357.72796346149698</c:v>
                </c:pt>
                <c:pt idx="258">
                  <c:v>359.79125046098301</c:v>
                </c:pt>
                <c:pt idx="259">
                  <c:v>360.08709104738</c:v>
                </c:pt>
                <c:pt idx="260">
                  <c:v>360.27729315386398</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Sheet1!$A$2:$A$262</c:f>
              <c:numCache>
                <c:formatCode>m/d/yyyy</c:formatCode>
                <c:ptCount val="261"/>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pt idx="66">
                  <c:v>45110</c:v>
                </c:pt>
                <c:pt idx="67">
                  <c:v>45111</c:v>
                </c:pt>
                <c:pt idx="68">
                  <c:v>45112</c:v>
                </c:pt>
                <c:pt idx="69">
                  <c:v>45113</c:v>
                </c:pt>
                <c:pt idx="70">
                  <c:v>45114</c:v>
                </c:pt>
                <c:pt idx="71">
                  <c:v>45117</c:v>
                </c:pt>
                <c:pt idx="72">
                  <c:v>45118</c:v>
                </c:pt>
                <c:pt idx="73">
                  <c:v>45119</c:v>
                </c:pt>
                <c:pt idx="74">
                  <c:v>45120</c:v>
                </c:pt>
                <c:pt idx="75">
                  <c:v>45121</c:v>
                </c:pt>
                <c:pt idx="76">
                  <c:v>45124</c:v>
                </c:pt>
                <c:pt idx="77">
                  <c:v>45125</c:v>
                </c:pt>
                <c:pt idx="78">
                  <c:v>45126</c:v>
                </c:pt>
                <c:pt idx="79">
                  <c:v>45127</c:v>
                </c:pt>
                <c:pt idx="80">
                  <c:v>45128</c:v>
                </c:pt>
                <c:pt idx="81">
                  <c:v>45131</c:v>
                </c:pt>
                <c:pt idx="82">
                  <c:v>45132</c:v>
                </c:pt>
                <c:pt idx="83">
                  <c:v>45133</c:v>
                </c:pt>
                <c:pt idx="84">
                  <c:v>45134</c:v>
                </c:pt>
                <c:pt idx="85">
                  <c:v>45135</c:v>
                </c:pt>
                <c:pt idx="86">
                  <c:v>45138</c:v>
                </c:pt>
                <c:pt idx="87">
                  <c:v>45139</c:v>
                </c:pt>
                <c:pt idx="88">
                  <c:v>45140</c:v>
                </c:pt>
                <c:pt idx="89">
                  <c:v>45141</c:v>
                </c:pt>
                <c:pt idx="90">
                  <c:v>45142</c:v>
                </c:pt>
                <c:pt idx="91">
                  <c:v>45145</c:v>
                </c:pt>
                <c:pt idx="92">
                  <c:v>45146</c:v>
                </c:pt>
                <c:pt idx="93">
                  <c:v>45147</c:v>
                </c:pt>
                <c:pt idx="94">
                  <c:v>45148</c:v>
                </c:pt>
                <c:pt idx="95">
                  <c:v>45149</c:v>
                </c:pt>
                <c:pt idx="96">
                  <c:v>45152</c:v>
                </c:pt>
                <c:pt idx="97">
                  <c:v>45153</c:v>
                </c:pt>
                <c:pt idx="98">
                  <c:v>45154</c:v>
                </c:pt>
                <c:pt idx="99">
                  <c:v>45155</c:v>
                </c:pt>
                <c:pt idx="100">
                  <c:v>45156</c:v>
                </c:pt>
                <c:pt idx="101">
                  <c:v>45159</c:v>
                </c:pt>
                <c:pt idx="102">
                  <c:v>45160</c:v>
                </c:pt>
                <c:pt idx="103">
                  <c:v>45161</c:v>
                </c:pt>
                <c:pt idx="104">
                  <c:v>45162</c:v>
                </c:pt>
                <c:pt idx="105">
                  <c:v>45163</c:v>
                </c:pt>
                <c:pt idx="106">
                  <c:v>45166</c:v>
                </c:pt>
                <c:pt idx="107">
                  <c:v>45167</c:v>
                </c:pt>
                <c:pt idx="108">
                  <c:v>45168</c:v>
                </c:pt>
                <c:pt idx="109">
                  <c:v>45169</c:v>
                </c:pt>
                <c:pt idx="110">
                  <c:v>45170</c:v>
                </c:pt>
                <c:pt idx="111">
                  <c:v>45173</c:v>
                </c:pt>
                <c:pt idx="112">
                  <c:v>45174</c:v>
                </c:pt>
                <c:pt idx="113">
                  <c:v>45175</c:v>
                </c:pt>
                <c:pt idx="114">
                  <c:v>45176</c:v>
                </c:pt>
                <c:pt idx="115">
                  <c:v>45177</c:v>
                </c:pt>
                <c:pt idx="116">
                  <c:v>45180</c:v>
                </c:pt>
                <c:pt idx="117">
                  <c:v>45181</c:v>
                </c:pt>
                <c:pt idx="118">
                  <c:v>45182</c:v>
                </c:pt>
                <c:pt idx="119">
                  <c:v>45183</c:v>
                </c:pt>
                <c:pt idx="120">
                  <c:v>45184</c:v>
                </c:pt>
                <c:pt idx="121">
                  <c:v>45187</c:v>
                </c:pt>
                <c:pt idx="122">
                  <c:v>45188</c:v>
                </c:pt>
                <c:pt idx="123">
                  <c:v>45189</c:v>
                </c:pt>
                <c:pt idx="124">
                  <c:v>45190</c:v>
                </c:pt>
                <c:pt idx="125">
                  <c:v>45191</c:v>
                </c:pt>
                <c:pt idx="126">
                  <c:v>45194</c:v>
                </c:pt>
                <c:pt idx="127">
                  <c:v>45195</c:v>
                </c:pt>
                <c:pt idx="128">
                  <c:v>45196</c:v>
                </c:pt>
                <c:pt idx="129">
                  <c:v>45197</c:v>
                </c:pt>
                <c:pt idx="130">
                  <c:v>45198</c:v>
                </c:pt>
                <c:pt idx="131">
                  <c:v>45201</c:v>
                </c:pt>
                <c:pt idx="132">
                  <c:v>45202</c:v>
                </c:pt>
                <c:pt idx="133">
                  <c:v>45203</c:v>
                </c:pt>
                <c:pt idx="134">
                  <c:v>45204</c:v>
                </c:pt>
                <c:pt idx="135">
                  <c:v>45205</c:v>
                </c:pt>
                <c:pt idx="136">
                  <c:v>45208</c:v>
                </c:pt>
                <c:pt idx="137">
                  <c:v>45209</c:v>
                </c:pt>
                <c:pt idx="138">
                  <c:v>45210</c:v>
                </c:pt>
                <c:pt idx="139">
                  <c:v>45211</c:v>
                </c:pt>
                <c:pt idx="140">
                  <c:v>45212</c:v>
                </c:pt>
                <c:pt idx="141">
                  <c:v>45215</c:v>
                </c:pt>
                <c:pt idx="142">
                  <c:v>45216</c:v>
                </c:pt>
                <c:pt idx="143">
                  <c:v>45217</c:v>
                </c:pt>
                <c:pt idx="144">
                  <c:v>45218</c:v>
                </c:pt>
                <c:pt idx="145">
                  <c:v>45219</c:v>
                </c:pt>
                <c:pt idx="146">
                  <c:v>45222</c:v>
                </c:pt>
                <c:pt idx="147">
                  <c:v>45223</c:v>
                </c:pt>
                <c:pt idx="148">
                  <c:v>45224</c:v>
                </c:pt>
                <c:pt idx="149">
                  <c:v>45225</c:v>
                </c:pt>
                <c:pt idx="150">
                  <c:v>45226</c:v>
                </c:pt>
                <c:pt idx="151">
                  <c:v>45229</c:v>
                </c:pt>
                <c:pt idx="152">
                  <c:v>45230</c:v>
                </c:pt>
                <c:pt idx="153">
                  <c:v>45231</c:v>
                </c:pt>
                <c:pt idx="154">
                  <c:v>45232</c:v>
                </c:pt>
                <c:pt idx="155">
                  <c:v>45233</c:v>
                </c:pt>
                <c:pt idx="156">
                  <c:v>45236</c:v>
                </c:pt>
                <c:pt idx="157">
                  <c:v>45237</c:v>
                </c:pt>
                <c:pt idx="158">
                  <c:v>45238</c:v>
                </c:pt>
                <c:pt idx="159">
                  <c:v>45239</c:v>
                </c:pt>
                <c:pt idx="160">
                  <c:v>45240</c:v>
                </c:pt>
                <c:pt idx="161">
                  <c:v>45243</c:v>
                </c:pt>
                <c:pt idx="162">
                  <c:v>45244</c:v>
                </c:pt>
                <c:pt idx="163">
                  <c:v>45245</c:v>
                </c:pt>
                <c:pt idx="164">
                  <c:v>45246</c:v>
                </c:pt>
                <c:pt idx="165">
                  <c:v>45247</c:v>
                </c:pt>
                <c:pt idx="166">
                  <c:v>45250</c:v>
                </c:pt>
                <c:pt idx="167">
                  <c:v>45251</c:v>
                </c:pt>
                <c:pt idx="168">
                  <c:v>45252</c:v>
                </c:pt>
                <c:pt idx="169">
                  <c:v>45253</c:v>
                </c:pt>
                <c:pt idx="170">
                  <c:v>45254</c:v>
                </c:pt>
                <c:pt idx="171">
                  <c:v>45257</c:v>
                </c:pt>
                <c:pt idx="172">
                  <c:v>45258</c:v>
                </c:pt>
                <c:pt idx="173">
                  <c:v>45259</c:v>
                </c:pt>
                <c:pt idx="174">
                  <c:v>45260</c:v>
                </c:pt>
                <c:pt idx="175">
                  <c:v>45261</c:v>
                </c:pt>
                <c:pt idx="176">
                  <c:v>45264</c:v>
                </c:pt>
                <c:pt idx="177">
                  <c:v>45265</c:v>
                </c:pt>
                <c:pt idx="178">
                  <c:v>45266</c:v>
                </c:pt>
                <c:pt idx="179">
                  <c:v>45267</c:v>
                </c:pt>
                <c:pt idx="180">
                  <c:v>45268</c:v>
                </c:pt>
                <c:pt idx="181">
                  <c:v>45271</c:v>
                </c:pt>
                <c:pt idx="182">
                  <c:v>45272</c:v>
                </c:pt>
                <c:pt idx="183">
                  <c:v>45273</c:v>
                </c:pt>
                <c:pt idx="184">
                  <c:v>45274</c:v>
                </c:pt>
                <c:pt idx="185">
                  <c:v>45275</c:v>
                </c:pt>
                <c:pt idx="186">
                  <c:v>45278</c:v>
                </c:pt>
                <c:pt idx="187">
                  <c:v>45279</c:v>
                </c:pt>
                <c:pt idx="188">
                  <c:v>45280</c:v>
                </c:pt>
                <c:pt idx="189">
                  <c:v>45281</c:v>
                </c:pt>
                <c:pt idx="190">
                  <c:v>45282</c:v>
                </c:pt>
                <c:pt idx="191">
                  <c:v>45285</c:v>
                </c:pt>
                <c:pt idx="192">
                  <c:v>45286</c:v>
                </c:pt>
                <c:pt idx="193">
                  <c:v>45287</c:v>
                </c:pt>
                <c:pt idx="194">
                  <c:v>45288</c:v>
                </c:pt>
                <c:pt idx="195">
                  <c:v>45289</c:v>
                </c:pt>
                <c:pt idx="196">
                  <c:v>45292</c:v>
                </c:pt>
                <c:pt idx="197">
                  <c:v>45293</c:v>
                </c:pt>
                <c:pt idx="198">
                  <c:v>45294</c:v>
                </c:pt>
                <c:pt idx="199">
                  <c:v>45295</c:v>
                </c:pt>
                <c:pt idx="200">
                  <c:v>45296</c:v>
                </c:pt>
                <c:pt idx="201">
                  <c:v>45299</c:v>
                </c:pt>
                <c:pt idx="202">
                  <c:v>45300</c:v>
                </c:pt>
                <c:pt idx="203">
                  <c:v>45301</c:v>
                </c:pt>
                <c:pt idx="204">
                  <c:v>45302</c:v>
                </c:pt>
                <c:pt idx="205">
                  <c:v>45303</c:v>
                </c:pt>
                <c:pt idx="206">
                  <c:v>45306</c:v>
                </c:pt>
                <c:pt idx="207">
                  <c:v>45307</c:v>
                </c:pt>
                <c:pt idx="208">
                  <c:v>45308</c:v>
                </c:pt>
                <c:pt idx="209">
                  <c:v>45309</c:v>
                </c:pt>
                <c:pt idx="210">
                  <c:v>45310</c:v>
                </c:pt>
                <c:pt idx="211">
                  <c:v>45313</c:v>
                </c:pt>
                <c:pt idx="212">
                  <c:v>45314</c:v>
                </c:pt>
                <c:pt idx="213">
                  <c:v>45315</c:v>
                </c:pt>
                <c:pt idx="214">
                  <c:v>45316</c:v>
                </c:pt>
                <c:pt idx="215">
                  <c:v>45317</c:v>
                </c:pt>
                <c:pt idx="216">
                  <c:v>45320</c:v>
                </c:pt>
                <c:pt idx="217">
                  <c:v>45321</c:v>
                </c:pt>
                <c:pt idx="218">
                  <c:v>45322</c:v>
                </c:pt>
                <c:pt idx="219">
                  <c:v>45323</c:v>
                </c:pt>
                <c:pt idx="220">
                  <c:v>45324</c:v>
                </c:pt>
                <c:pt idx="221">
                  <c:v>45327</c:v>
                </c:pt>
                <c:pt idx="222">
                  <c:v>45328</c:v>
                </c:pt>
                <c:pt idx="223">
                  <c:v>45329</c:v>
                </c:pt>
                <c:pt idx="224">
                  <c:v>45330</c:v>
                </c:pt>
                <c:pt idx="225">
                  <c:v>45331</c:v>
                </c:pt>
                <c:pt idx="226">
                  <c:v>45334</c:v>
                </c:pt>
                <c:pt idx="227">
                  <c:v>45335</c:v>
                </c:pt>
                <c:pt idx="228">
                  <c:v>45336</c:v>
                </c:pt>
                <c:pt idx="229">
                  <c:v>45337</c:v>
                </c:pt>
                <c:pt idx="230">
                  <c:v>45338</c:v>
                </c:pt>
                <c:pt idx="231">
                  <c:v>45341</c:v>
                </c:pt>
                <c:pt idx="232">
                  <c:v>45342</c:v>
                </c:pt>
                <c:pt idx="233">
                  <c:v>45343</c:v>
                </c:pt>
                <c:pt idx="234">
                  <c:v>45344</c:v>
                </c:pt>
                <c:pt idx="235">
                  <c:v>45345</c:v>
                </c:pt>
                <c:pt idx="236">
                  <c:v>45348</c:v>
                </c:pt>
                <c:pt idx="237">
                  <c:v>45349</c:v>
                </c:pt>
                <c:pt idx="238">
                  <c:v>45350</c:v>
                </c:pt>
                <c:pt idx="239">
                  <c:v>45351</c:v>
                </c:pt>
                <c:pt idx="240">
                  <c:v>45352</c:v>
                </c:pt>
                <c:pt idx="241">
                  <c:v>45355</c:v>
                </c:pt>
                <c:pt idx="242">
                  <c:v>45356</c:v>
                </c:pt>
                <c:pt idx="243">
                  <c:v>45357</c:v>
                </c:pt>
                <c:pt idx="244">
                  <c:v>45358</c:v>
                </c:pt>
                <c:pt idx="245">
                  <c:v>45359</c:v>
                </c:pt>
                <c:pt idx="246">
                  <c:v>45362</c:v>
                </c:pt>
                <c:pt idx="247">
                  <c:v>45363</c:v>
                </c:pt>
                <c:pt idx="248">
                  <c:v>45364</c:v>
                </c:pt>
                <c:pt idx="249">
                  <c:v>45365</c:v>
                </c:pt>
                <c:pt idx="250">
                  <c:v>45366</c:v>
                </c:pt>
                <c:pt idx="251">
                  <c:v>45369</c:v>
                </c:pt>
                <c:pt idx="252">
                  <c:v>45370</c:v>
                </c:pt>
                <c:pt idx="253">
                  <c:v>45371</c:v>
                </c:pt>
                <c:pt idx="254">
                  <c:v>45372</c:v>
                </c:pt>
                <c:pt idx="255">
                  <c:v>45373</c:v>
                </c:pt>
                <c:pt idx="256">
                  <c:v>45376</c:v>
                </c:pt>
                <c:pt idx="257">
                  <c:v>45377</c:v>
                </c:pt>
                <c:pt idx="258">
                  <c:v>45378</c:v>
                </c:pt>
                <c:pt idx="259">
                  <c:v>45379</c:v>
                </c:pt>
                <c:pt idx="260">
                  <c:v>45382</c:v>
                </c:pt>
              </c:numCache>
            </c:numRef>
          </c:cat>
          <c:val>
            <c:numRef>
              <c:f>Sheet1!$B$2:$B$262</c:f>
              <c:numCache>
                <c:formatCode>#,##0.000</c:formatCode>
                <c:ptCount val="261"/>
                <c:pt idx="0">
                  <c:v>292.39489169897502</c:v>
                </c:pt>
                <c:pt idx="1">
                  <c:v>293.51289754367201</c:v>
                </c:pt>
                <c:pt idx="2">
                  <c:v>292.845563449878</c:v>
                </c:pt>
                <c:pt idx="3">
                  <c:v>291.70018192869799</c:v>
                </c:pt>
                <c:pt idx="4">
                  <c:v>292.20415078700501</c:v>
                </c:pt>
                <c:pt idx="5">
                  <c:v>292.315549587075</c:v>
                </c:pt>
                <c:pt idx="6">
                  <c:v>291.98731424429201</c:v>
                </c:pt>
                <c:pt idx="7">
                  <c:v>293.24775804552701</c:v>
                </c:pt>
                <c:pt idx="8">
                  <c:v>293.038852477489</c:v>
                </c:pt>
                <c:pt idx="9">
                  <c:v>296.32890508032898</c:v>
                </c:pt>
                <c:pt idx="10">
                  <c:v>296.13463623582601</c:v>
                </c:pt>
                <c:pt idx="11">
                  <c:v>296.38464736942598</c:v>
                </c:pt>
                <c:pt idx="12">
                  <c:v>297.09072421846901</c:v>
                </c:pt>
                <c:pt idx="13">
                  <c:v>296.53221076936399</c:v>
                </c:pt>
                <c:pt idx="14">
                  <c:v>295.52159278848001</c:v>
                </c:pt>
                <c:pt idx="15">
                  <c:v>295.28695109663499</c:v>
                </c:pt>
                <c:pt idx="16">
                  <c:v>295.59522777976701</c:v>
                </c:pt>
                <c:pt idx="17">
                  <c:v>291.76049199528001</c:v>
                </c:pt>
                <c:pt idx="18">
                  <c:v>290.93825038853498</c:v>
                </c:pt>
                <c:pt idx="19">
                  <c:v>294.473291643121</c:v>
                </c:pt>
                <c:pt idx="20">
                  <c:v>296.59735629522999</c:v>
                </c:pt>
                <c:pt idx="21">
                  <c:v>296.37055888539697</c:v>
                </c:pt>
                <c:pt idx="22">
                  <c:v>293.44851306870902</c:v>
                </c:pt>
                <c:pt idx="23">
                  <c:v>292.69312257219798</c:v>
                </c:pt>
                <c:pt idx="24">
                  <c:v>291.36703651558201</c:v>
                </c:pt>
                <c:pt idx="25">
                  <c:v>295.57351803902998</c:v>
                </c:pt>
                <c:pt idx="26">
                  <c:v>296.36263909431199</c:v>
                </c:pt>
                <c:pt idx="27">
                  <c:v>295.03942546169299</c:v>
                </c:pt>
                <c:pt idx="28">
                  <c:v>295.655059093445</c:v>
                </c:pt>
                <c:pt idx="29">
                  <c:v>294.94656709781401</c:v>
                </c:pt>
                <c:pt idx="30">
                  <c:v>294.33503104997601</c:v>
                </c:pt>
                <c:pt idx="31">
                  <c:v>295.47334473317301</c:v>
                </c:pt>
                <c:pt idx="32">
                  <c:v>293.94994837408598</c:v>
                </c:pt>
                <c:pt idx="33">
                  <c:v>295.60706243034502</c:v>
                </c:pt>
                <c:pt idx="34">
                  <c:v>297.54001380642302</c:v>
                </c:pt>
                <c:pt idx="35">
                  <c:v>297.77772441474502</c:v>
                </c:pt>
                <c:pt idx="36">
                  <c:v>298.307206351415</c:v>
                </c:pt>
                <c:pt idx="37">
                  <c:v>295.47719783346099</c:v>
                </c:pt>
                <c:pt idx="38">
                  <c:v>292.60846973111501</c:v>
                </c:pt>
                <c:pt idx="39">
                  <c:v>293.15023586364703</c:v>
                </c:pt>
                <c:pt idx="40">
                  <c:v>296.36010726626898</c:v>
                </c:pt>
                <c:pt idx="41">
                  <c:v>296.56399721141099</c:v>
                </c:pt>
                <c:pt idx="42">
                  <c:v>296.11849121241801</c:v>
                </c:pt>
                <c:pt idx="43">
                  <c:v>293.42064403035101</c:v>
                </c:pt>
                <c:pt idx="44">
                  <c:v>296.47346561929299</c:v>
                </c:pt>
                <c:pt idx="45">
                  <c:v>301.13801704530403</c:v>
                </c:pt>
                <c:pt idx="46">
                  <c:v>300.93481088811598</c:v>
                </c:pt>
                <c:pt idx="47">
                  <c:v>301.72512278884199</c:v>
                </c:pt>
                <c:pt idx="48">
                  <c:v>300.89899463538899</c:v>
                </c:pt>
                <c:pt idx="49">
                  <c:v>302.34356623576201</c:v>
                </c:pt>
                <c:pt idx="50">
                  <c:v>302.954906650049</c:v>
                </c:pt>
                <c:pt idx="51">
                  <c:v>304.89855675207701</c:v>
                </c:pt>
                <c:pt idx="52">
                  <c:v>307.47652594315002</c:v>
                </c:pt>
                <c:pt idx="53">
                  <c:v>308.502159893922</c:v>
                </c:pt>
                <c:pt idx="54">
                  <c:v>311.34242701612902</c:v>
                </c:pt>
                <c:pt idx="55">
                  <c:v>311.17757752127602</c:v>
                </c:pt>
                <c:pt idx="56">
                  <c:v>310.29060308450698</c:v>
                </c:pt>
                <c:pt idx="57">
                  <c:v>308.51948805933199</c:v>
                </c:pt>
                <c:pt idx="58">
                  <c:v>307.14108379587401</c:v>
                </c:pt>
                <c:pt idx="59">
                  <c:v>307.30551804076202</c:v>
                </c:pt>
                <c:pt idx="60">
                  <c:v>304.38177689568801</c:v>
                </c:pt>
                <c:pt idx="61">
                  <c:v>303.613791599661</c:v>
                </c:pt>
                <c:pt idx="62">
                  <c:v>306.27433481453801</c:v>
                </c:pt>
                <c:pt idx="63">
                  <c:v>306.52915478545702</c:v>
                </c:pt>
                <c:pt idx="64">
                  <c:v>307.27631659626098</c:v>
                </c:pt>
                <c:pt idx="65">
                  <c:v>310.45692222648699</c:v>
                </c:pt>
                <c:pt idx="66">
                  <c:v>311.48913585900999</c:v>
                </c:pt>
                <c:pt idx="67">
                  <c:v>311.58206627537601</c:v>
                </c:pt>
                <c:pt idx="68">
                  <c:v>310.36110733369202</c:v>
                </c:pt>
                <c:pt idx="69">
                  <c:v>306.48516047222802</c:v>
                </c:pt>
                <c:pt idx="70">
                  <c:v>306.34665195154201</c:v>
                </c:pt>
                <c:pt idx="71">
                  <c:v>307.03514669069398</c:v>
                </c:pt>
                <c:pt idx="72">
                  <c:v>309.54190975404401</c:v>
                </c:pt>
                <c:pt idx="73">
                  <c:v>313.09267818731797</c:v>
                </c:pt>
                <c:pt idx="74">
                  <c:v>316.66305352402998</c:v>
                </c:pt>
                <c:pt idx="75">
                  <c:v>316.76782976019399</c:v>
                </c:pt>
                <c:pt idx="76">
                  <c:v>317.12512407417398</c:v>
                </c:pt>
                <c:pt idx="77">
                  <c:v>318.86705400857301</c:v>
                </c:pt>
                <c:pt idx="78">
                  <c:v>319.29913040974202</c:v>
                </c:pt>
                <c:pt idx="79">
                  <c:v>317.55126771614198</c:v>
                </c:pt>
                <c:pt idx="80">
                  <c:v>317.34650005250597</c:v>
                </c:pt>
                <c:pt idx="81">
                  <c:v>318.14020259472397</c:v>
                </c:pt>
                <c:pt idx="82">
                  <c:v>319.516419941354</c:v>
                </c:pt>
                <c:pt idx="83">
                  <c:v>319.44615415884698</c:v>
                </c:pt>
                <c:pt idx="84">
                  <c:v>318.60761139030899</c:v>
                </c:pt>
                <c:pt idx="85">
                  <c:v>321.087681712056</c:v>
                </c:pt>
                <c:pt idx="86">
                  <c:v>321.822114877979</c:v>
                </c:pt>
                <c:pt idx="87">
                  <c:v>320.23639484981402</c:v>
                </c:pt>
                <c:pt idx="88">
                  <c:v>314.97725459653401</c:v>
                </c:pt>
                <c:pt idx="89">
                  <c:v>313.88904043557397</c:v>
                </c:pt>
                <c:pt idx="90">
                  <c:v>313.64494405827901</c:v>
                </c:pt>
                <c:pt idx="91">
                  <c:v>315.21634481000302</c:v>
                </c:pt>
                <c:pt idx="92">
                  <c:v>313.33453364986502</c:v>
                </c:pt>
                <c:pt idx="93">
                  <c:v>312.40417407852601</c:v>
                </c:pt>
                <c:pt idx="94">
                  <c:v>313.27671768711099</c:v>
                </c:pt>
                <c:pt idx="95">
                  <c:v>311.821116202035</c:v>
                </c:pt>
                <c:pt idx="96">
                  <c:v>311.86302651915798</c:v>
                </c:pt>
                <c:pt idx="97">
                  <c:v>309.05014710821501</c:v>
                </c:pt>
                <c:pt idx="98">
                  <c:v>306.766997548304</c:v>
                </c:pt>
                <c:pt idx="99">
                  <c:v>304.514925768149</c:v>
                </c:pt>
                <c:pt idx="100">
                  <c:v>303.81355395788103</c:v>
                </c:pt>
                <c:pt idx="101">
                  <c:v>304.88626742173801</c:v>
                </c:pt>
                <c:pt idx="102">
                  <c:v>305.00455734821497</c:v>
                </c:pt>
                <c:pt idx="103">
                  <c:v>307.80211109048901</c:v>
                </c:pt>
                <c:pt idx="104">
                  <c:v>305.27276746520198</c:v>
                </c:pt>
                <c:pt idx="105">
                  <c:v>305.45602014321997</c:v>
                </c:pt>
                <c:pt idx="106">
                  <c:v>307.92249872876903</c:v>
                </c:pt>
                <c:pt idx="107">
                  <c:v>311.98438967324</c:v>
                </c:pt>
                <c:pt idx="108">
                  <c:v>313.54579008443</c:v>
                </c:pt>
                <c:pt idx="109">
                  <c:v>312.82914405737102</c:v>
                </c:pt>
                <c:pt idx="110">
                  <c:v>313.34508055765002</c:v>
                </c:pt>
                <c:pt idx="111">
                  <c:v>313.74663171436299</c:v>
                </c:pt>
                <c:pt idx="112">
                  <c:v>311.865559234594</c:v>
                </c:pt>
                <c:pt idx="113">
                  <c:v>310.07331530042399</c:v>
                </c:pt>
                <c:pt idx="114">
                  <c:v>309.04018279635801</c:v>
                </c:pt>
                <c:pt idx="115">
                  <c:v>309.21790849875401</c:v>
                </c:pt>
                <c:pt idx="116">
                  <c:v>311.29128421111102</c:v>
                </c:pt>
                <c:pt idx="117">
                  <c:v>309.96660777815902</c:v>
                </c:pt>
                <c:pt idx="118">
                  <c:v>310.03301703899302</c:v>
                </c:pt>
                <c:pt idx="119">
                  <c:v>312.77092391402903</c:v>
                </c:pt>
                <c:pt idx="120">
                  <c:v>310.83735051074098</c:v>
                </c:pt>
                <c:pt idx="121">
                  <c:v>310.09304139849303</c:v>
                </c:pt>
                <c:pt idx="122">
                  <c:v>309.57358640440299</c:v>
                </c:pt>
                <c:pt idx="123">
                  <c:v>308.08661286607901</c:v>
                </c:pt>
                <c:pt idx="124">
                  <c:v>302.88185419302101</c:v>
                </c:pt>
                <c:pt idx="125">
                  <c:v>302.57250678046302</c:v>
                </c:pt>
                <c:pt idx="126">
                  <c:v>302.34028108044703</c:v>
                </c:pt>
                <c:pt idx="127">
                  <c:v>298.73531981539202</c:v>
                </c:pt>
                <c:pt idx="128">
                  <c:v>298.402329681521</c:v>
                </c:pt>
                <c:pt idx="129">
                  <c:v>299.83897119612402</c:v>
                </c:pt>
                <c:pt idx="130">
                  <c:v>299.89339739648199</c:v>
                </c:pt>
                <c:pt idx="131">
                  <c:v>298.49357511896102</c:v>
                </c:pt>
                <c:pt idx="132">
                  <c:v>294.41475238083098</c:v>
                </c:pt>
                <c:pt idx="133">
                  <c:v>295.09162011072601</c:v>
                </c:pt>
                <c:pt idx="134">
                  <c:v>295.72405082145201</c:v>
                </c:pt>
                <c:pt idx="135">
                  <c:v>298.68721592444501</c:v>
                </c:pt>
                <c:pt idx="136">
                  <c:v>299.89277968472601</c:v>
                </c:pt>
                <c:pt idx="137">
                  <c:v>302.94364513236599</c:v>
                </c:pt>
                <c:pt idx="138">
                  <c:v>304.45647317144801</c:v>
                </c:pt>
                <c:pt idx="139">
                  <c:v>303.22590598848001</c:v>
                </c:pt>
                <c:pt idx="140">
                  <c:v>300.78656115935399</c:v>
                </c:pt>
                <c:pt idx="141">
                  <c:v>302.79827639346303</c:v>
                </c:pt>
                <c:pt idx="142">
                  <c:v>303.27402620209102</c:v>
                </c:pt>
                <c:pt idx="143">
                  <c:v>299.554406754588</c:v>
                </c:pt>
                <c:pt idx="144">
                  <c:v>296.58001958572697</c:v>
                </c:pt>
                <c:pt idx="145">
                  <c:v>293.29067653925301</c:v>
                </c:pt>
                <c:pt idx="146">
                  <c:v>292.60507482789802</c:v>
                </c:pt>
                <c:pt idx="147">
                  <c:v>294.13425466893398</c:v>
                </c:pt>
                <c:pt idx="148">
                  <c:v>291.35050202019403</c:v>
                </c:pt>
                <c:pt idx="149">
                  <c:v>288.09568915182098</c:v>
                </c:pt>
                <c:pt idx="150">
                  <c:v>287.55897206865399</c:v>
                </c:pt>
                <c:pt idx="151">
                  <c:v>290.04706687259102</c:v>
                </c:pt>
                <c:pt idx="152">
                  <c:v>290.876547071017</c:v>
                </c:pt>
                <c:pt idx="153">
                  <c:v>293.619551945529</c:v>
                </c:pt>
                <c:pt idx="154">
                  <c:v>299.29687657084702</c:v>
                </c:pt>
                <c:pt idx="155">
                  <c:v>302.83519264894102</c:v>
                </c:pt>
                <c:pt idx="156">
                  <c:v>304.07191824644201</c:v>
                </c:pt>
                <c:pt idx="157">
                  <c:v>303.60563770386199</c:v>
                </c:pt>
                <c:pt idx="158">
                  <c:v>303.61520993420999</c:v>
                </c:pt>
                <c:pt idx="159">
                  <c:v>302.72507650896802</c:v>
                </c:pt>
                <c:pt idx="160">
                  <c:v>304.52822164609699</c:v>
                </c:pt>
                <c:pt idx="161">
                  <c:v>305.03898810377802</c:v>
                </c:pt>
                <c:pt idx="162">
                  <c:v>310.83648584131402</c:v>
                </c:pt>
                <c:pt idx="163">
                  <c:v>312.79758593048501</c:v>
                </c:pt>
                <c:pt idx="164">
                  <c:v>312.61759691326102</c:v>
                </c:pt>
                <c:pt idx="165">
                  <c:v>313.58014874500401</c:v>
                </c:pt>
                <c:pt idx="166">
                  <c:v>315.76347847063198</c:v>
                </c:pt>
                <c:pt idx="167">
                  <c:v>315.40382734205201</c:v>
                </c:pt>
                <c:pt idx="168">
                  <c:v>315.725452982994</c:v>
                </c:pt>
                <c:pt idx="169">
                  <c:v>316.266537896984</c:v>
                </c:pt>
                <c:pt idx="170">
                  <c:v>316.61752192991901</c:v>
                </c:pt>
                <c:pt idx="171">
                  <c:v>315.85165150012398</c:v>
                </c:pt>
                <c:pt idx="172">
                  <c:v>316.55193027115098</c:v>
                </c:pt>
                <c:pt idx="173">
                  <c:v>316.62514227496399</c:v>
                </c:pt>
                <c:pt idx="174">
                  <c:v>317.72324354576898</c:v>
                </c:pt>
                <c:pt idx="175">
                  <c:v>319.16923078109897</c:v>
                </c:pt>
                <c:pt idx="176">
                  <c:v>317.790748448432</c:v>
                </c:pt>
                <c:pt idx="177">
                  <c:v>317.20339563821801</c:v>
                </c:pt>
                <c:pt idx="178">
                  <c:v>317.10025467026202</c:v>
                </c:pt>
                <c:pt idx="179">
                  <c:v>318.50980532032298</c:v>
                </c:pt>
                <c:pt idx="180">
                  <c:v>319.59989668852199</c:v>
                </c:pt>
                <c:pt idx="181">
                  <c:v>320.40581739796602</c:v>
                </c:pt>
                <c:pt idx="182">
                  <c:v>321.57874876131001</c:v>
                </c:pt>
                <c:pt idx="183">
                  <c:v>324.636058318273</c:v>
                </c:pt>
                <c:pt idx="184">
                  <c:v>327.93976186813398</c:v>
                </c:pt>
                <c:pt idx="185">
                  <c:v>327.974781079575</c:v>
                </c:pt>
                <c:pt idx="186">
                  <c:v>328.36504837320501</c:v>
                </c:pt>
                <c:pt idx="187">
                  <c:v>330.468359069006</c:v>
                </c:pt>
                <c:pt idx="188">
                  <c:v>327.49709055764902</c:v>
                </c:pt>
                <c:pt idx="189">
                  <c:v>329.72778894615902</c:v>
                </c:pt>
                <c:pt idx="190">
                  <c:v>330.20164526892398</c:v>
                </c:pt>
                <c:pt idx="191">
                  <c:v>330.25678356139701</c:v>
                </c:pt>
                <c:pt idx="192">
                  <c:v>331.39348342021202</c:v>
                </c:pt>
                <c:pt idx="193">
                  <c:v>333.05893765872702</c:v>
                </c:pt>
                <c:pt idx="194">
                  <c:v>333.782733015573</c:v>
                </c:pt>
                <c:pt idx="195">
                  <c:v>332.98475269442002</c:v>
                </c:pt>
                <c:pt idx="196">
                  <c:v>333.02331182930499</c:v>
                </c:pt>
                <c:pt idx="197">
                  <c:v>330.516031399388</c:v>
                </c:pt>
                <c:pt idx="198">
                  <c:v>327.27355764830298</c:v>
                </c:pt>
                <c:pt idx="199">
                  <c:v>327.19082747475898</c:v>
                </c:pt>
                <c:pt idx="200">
                  <c:v>327.72108755519503</c:v>
                </c:pt>
                <c:pt idx="201">
                  <c:v>330.65231436460101</c:v>
                </c:pt>
                <c:pt idx="202">
                  <c:v>329.92692832539097</c:v>
                </c:pt>
                <c:pt idx="203">
                  <c:v>331.15834488727199</c:v>
                </c:pt>
                <c:pt idx="204">
                  <c:v>330.97073123334002</c:v>
                </c:pt>
                <c:pt idx="205">
                  <c:v>332.068940606784</c:v>
                </c:pt>
                <c:pt idx="206">
                  <c:v>331.73335346216498</c:v>
                </c:pt>
                <c:pt idx="207">
                  <c:v>329.41251988507599</c:v>
                </c:pt>
                <c:pt idx="208">
                  <c:v>326.27922455139901</c:v>
                </c:pt>
                <c:pt idx="209">
                  <c:v>328.53614721578299</c:v>
                </c:pt>
                <c:pt idx="210">
                  <c:v>331.898553864093</c:v>
                </c:pt>
                <c:pt idx="211">
                  <c:v>332.96817866734398</c:v>
                </c:pt>
                <c:pt idx="212">
                  <c:v>333.340102857636</c:v>
                </c:pt>
                <c:pt idx="213">
                  <c:v>334.96066623496398</c:v>
                </c:pt>
                <c:pt idx="214">
                  <c:v>335.99825925297898</c:v>
                </c:pt>
                <c:pt idx="215">
                  <c:v>336.25679418875598</c:v>
                </c:pt>
                <c:pt idx="216">
                  <c:v>338.32663512513199</c:v>
                </c:pt>
                <c:pt idx="217">
                  <c:v>338.05338108469601</c:v>
                </c:pt>
                <c:pt idx="218">
                  <c:v>334.93679959043698</c:v>
                </c:pt>
                <c:pt idx="219">
                  <c:v>337.181372825474</c:v>
                </c:pt>
                <c:pt idx="220">
                  <c:v>339.35786550442498</c:v>
                </c:pt>
                <c:pt idx="221">
                  <c:v>337.86735719701898</c:v>
                </c:pt>
                <c:pt idx="222">
                  <c:v>339.47175581874097</c:v>
                </c:pt>
                <c:pt idx="223">
                  <c:v>341.50055468954099</c:v>
                </c:pt>
                <c:pt idx="224">
                  <c:v>341.451840762367</c:v>
                </c:pt>
                <c:pt idx="225">
                  <c:v>342.851631324739</c:v>
                </c:pt>
                <c:pt idx="226">
                  <c:v>342.83769810872298</c:v>
                </c:pt>
                <c:pt idx="227">
                  <c:v>339.04985052146901</c:v>
                </c:pt>
                <c:pt idx="228">
                  <c:v>341.54726442689702</c:v>
                </c:pt>
                <c:pt idx="229">
                  <c:v>344.17419204447702</c:v>
                </c:pt>
                <c:pt idx="230">
                  <c:v>344.05557268452901</c:v>
                </c:pt>
                <c:pt idx="231">
                  <c:v>344.22687145151798</c:v>
                </c:pt>
                <c:pt idx="232">
                  <c:v>343.14721540081001</c:v>
                </c:pt>
                <c:pt idx="233">
                  <c:v>343.02067193843101</c:v>
                </c:pt>
                <c:pt idx="234">
                  <c:v>348.79504601557801</c:v>
                </c:pt>
                <c:pt idx="235">
                  <c:v>349.15647483671398</c:v>
                </c:pt>
                <c:pt idx="236">
                  <c:v>348.24799657423802</c:v>
                </c:pt>
                <c:pt idx="237">
                  <c:v>348.95508411230401</c:v>
                </c:pt>
                <c:pt idx="238">
                  <c:v>347.81517033574403</c:v>
                </c:pt>
                <c:pt idx="239">
                  <c:v>349.31005249523002</c:v>
                </c:pt>
                <c:pt idx="240">
                  <c:v>351.98543579251799</c:v>
                </c:pt>
                <c:pt idx="241">
                  <c:v>352.02222668300999</c:v>
                </c:pt>
                <c:pt idx="242">
                  <c:v>349.37194891887498</c:v>
                </c:pt>
                <c:pt idx="243">
                  <c:v>351.47130958756298</c:v>
                </c:pt>
                <c:pt idx="244">
                  <c:v>354.90086076336001</c:v>
                </c:pt>
                <c:pt idx="245">
                  <c:v>354.103703247103</c:v>
                </c:pt>
                <c:pt idx="246">
                  <c:v>352.94594567959501</c:v>
                </c:pt>
                <c:pt idx="247">
                  <c:v>356.15097821137101</c:v>
                </c:pt>
                <c:pt idx="248">
                  <c:v>355.98209287772198</c:v>
                </c:pt>
                <c:pt idx="249">
                  <c:v>354.86428265661601</c:v>
                </c:pt>
                <c:pt idx="250">
                  <c:v>352.56546682997998</c:v>
                </c:pt>
                <c:pt idx="251">
                  <c:v>354.35801363489998</c:v>
                </c:pt>
                <c:pt idx="252">
                  <c:v>355.208018722394</c:v>
                </c:pt>
                <c:pt idx="253">
                  <c:v>357.424045185056</c:v>
                </c:pt>
                <c:pt idx="254">
                  <c:v>359.87269026586802</c:v>
                </c:pt>
                <c:pt idx="255">
                  <c:v>358.98115065982</c:v>
                </c:pt>
                <c:pt idx="256">
                  <c:v>358.13885688828299</c:v>
                </c:pt>
                <c:pt idx="257">
                  <c:v>357.72796346149698</c:v>
                </c:pt>
                <c:pt idx="258">
                  <c:v>359.79125046098301</c:v>
                </c:pt>
                <c:pt idx="259">
                  <c:v>360.08709104738</c:v>
                </c:pt>
                <c:pt idx="260">
                  <c:v>360.27729315386398</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Sheet1!$A$2:$A$262</c:f>
              <c:numCache>
                <c:formatCode>m/d/yyyy</c:formatCode>
                <c:ptCount val="261"/>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pt idx="66">
                  <c:v>45110</c:v>
                </c:pt>
                <c:pt idx="67">
                  <c:v>45111</c:v>
                </c:pt>
                <c:pt idx="68">
                  <c:v>45112</c:v>
                </c:pt>
                <c:pt idx="69">
                  <c:v>45113</c:v>
                </c:pt>
                <c:pt idx="70">
                  <c:v>45114</c:v>
                </c:pt>
                <c:pt idx="71">
                  <c:v>45117</c:v>
                </c:pt>
                <c:pt idx="72">
                  <c:v>45118</c:v>
                </c:pt>
                <c:pt idx="73">
                  <c:v>45119</c:v>
                </c:pt>
                <c:pt idx="74">
                  <c:v>45120</c:v>
                </c:pt>
                <c:pt idx="75">
                  <c:v>45121</c:v>
                </c:pt>
                <c:pt idx="76">
                  <c:v>45124</c:v>
                </c:pt>
                <c:pt idx="77">
                  <c:v>45125</c:v>
                </c:pt>
                <c:pt idx="78">
                  <c:v>45126</c:v>
                </c:pt>
                <c:pt idx="79">
                  <c:v>45127</c:v>
                </c:pt>
                <c:pt idx="80">
                  <c:v>45128</c:v>
                </c:pt>
                <c:pt idx="81">
                  <c:v>45131</c:v>
                </c:pt>
                <c:pt idx="82">
                  <c:v>45132</c:v>
                </c:pt>
                <c:pt idx="83">
                  <c:v>45133</c:v>
                </c:pt>
                <c:pt idx="84">
                  <c:v>45134</c:v>
                </c:pt>
                <c:pt idx="85">
                  <c:v>45135</c:v>
                </c:pt>
                <c:pt idx="86">
                  <c:v>45138</c:v>
                </c:pt>
                <c:pt idx="87">
                  <c:v>45139</c:v>
                </c:pt>
                <c:pt idx="88">
                  <c:v>45140</c:v>
                </c:pt>
                <c:pt idx="89">
                  <c:v>45141</c:v>
                </c:pt>
                <c:pt idx="90">
                  <c:v>45142</c:v>
                </c:pt>
                <c:pt idx="91">
                  <c:v>45145</c:v>
                </c:pt>
                <c:pt idx="92">
                  <c:v>45146</c:v>
                </c:pt>
                <c:pt idx="93">
                  <c:v>45147</c:v>
                </c:pt>
                <c:pt idx="94">
                  <c:v>45148</c:v>
                </c:pt>
                <c:pt idx="95">
                  <c:v>45149</c:v>
                </c:pt>
                <c:pt idx="96">
                  <c:v>45152</c:v>
                </c:pt>
                <c:pt idx="97">
                  <c:v>45153</c:v>
                </c:pt>
                <c:pt idx="98">
                  <c:v>45154</c:v>
                </c:pt>
                <c:pt idx="99">
                  <c:v>45155</c:v>
                </c:pt>
                <c:pt idx="100">
                  <c:v>45156</c:v>
                </c:pt>
                <c:pt idx="101">
                  <c:v>45159</c:v>
                </c:pt>
                <c:pt idx="102">
                  <c:v>45160</c:v>
                </c:pt>
                <c:pt idx="103">
                  <c:v>45161</c:v>
                </c:pt>
                <c:pt idx="104">
                  <c:v>45162</c:v>
                </c:pt>
                <c:pt idx="105">
                  <c:v>45163</c:v>
                </c:pt>
                <c:pt idx="106">
                  <c:v>45166</c:v>
                </c:pt>
                <c:pt idx="107">
                  <c:v>45167</c:v>
                </c:pt>
                <c:pt idx="108">
                  <c:v>45168</c:v>
                </c:pt>
                <c:pt idx="109">
                  <c:v>45169</c:v>
                </c:pt>
                <c:pt idx="110">
                  <c:v>45170</c:v>
                </c:pt>
                <c:pt idx="111">
                  <c:v>45173</c:v>
                </c:pt>
                <c:pt idx="112">
                  <c:v>45174</c:v>
                </c:pt>
                <c:pt idx="113">
                  <c:v>45175</c:v>
                </c:pt>
                <c:pt idx="114">
                  <c:v>45176</c:v>
                </c:pt>
                <c:pt idx="115">
                  <c:v>45177</c:v>
                </c:pt>
                <c:pt idx="116">
                  <c:v>45180</c:v>
                </c:pt>
                <c:pt idx="117">
                  <c:v>45181</c:v>
                </c:pt>
                <c:pt idx="118">
                  <c:v>45182</c:v>
                </c:pt>
                <c:pt idx="119">
                  <c:v>45183</c:v>
                </c:pt>
                <c:pt idx="120">
                  <c:v>45184</c:v>
                </c:pt>
                <c:pt idx="121">
                  <c:v>45187</c:v>
                </c:pt>
                <c:pt idx="122">
                  <c:v>45188</c:v>
                </c:pt>
                <c:pt idx="123">
                  <c:v>45189</c:v>
                </c:pt>
                <c:pt idx="124">
                  <c:v>45190</c:v>
                </c:pt>
                <c:pt idx="125">
                  <c:v>45191</c:v>
                </c:pt>
                <c:pt idx="126">
                  <c:v>45194</c:v>
                </c:pt>
                <c:pt idx="127">
                  <c:v>45195</c:v>
                </c:pt>
                <c:pt idx="128">
                  <c:v>45196</c:v>
                </c:pt>
                <c:pt idx="129">
                  <c:v>45197</c:v>
                </c:pt>
                <c:pt idx="130">
                  <c:v>45198</c:v>
                </c:pt>
                <c:pt idx="131">
                  <c:v>45201</c:v>
                </c:pt>
                <c:pt idx="132">
                  <c:v>45202</c:v>
                </c:pt>
                <c:pt idx="133">
                  <c:v>45203</c:v>
                </c:pt>
                <c:pt idx="134">
                  <c:v>45204</c:v>
                </c:pt>
                <c:pt idx="135">
                  <c:v>45205</c:v>
                </c:pt>
                <c:pt idx="136">
                  <c:v>45208</c:v>
                </c:pt>
                <c:pt idx="137">
                  <c:v>45209</c:v>
                </c:pt>
                <c:pt idx="138">
                  <c:v>45210</c:v>
                </c:pt>
                <c:pt idx="139">
                  <c:v>45211</c:v>
                </c:pt>
                <c:pt idx="140">
                  <c:v>45212</c:v>
                </c:pt>
                <c:pt idx="141">
                  <c:v>45215</c:v>
                </c:pt>
                <c:pt idx="142">
                  <c:v>45216</c:v>
                </c:pt>
                <c:pt idx="143">
                  <c:v>45217</c:v>
                </c:pt>
                <c:pt idx="144">
                  <c:v>45218</c:v>
                </c:pt>
                <c:pt idx="145">
                  <c:v>45219</c:v>
                </c:pt>
                <c:pt idx="146">
                  <c:v>45222</c:v>
                </c:pt>
                <c:pt idx="147">
                  <c:v>45223</c:v>
                </c:pt>
                <c:pt idx="148">
                  <c:v>45224</c:v>
                </c:pt>
                <c:pt idx="149">
                  <c:v>45225</c:v>
                </c:pt>
                <c:pt idx="150">
                  <c:v>45226</c:v>
                </c:pt>
                <c:pt idx="151">
                  <c:v>45229</c:v>
                </c:pt>
                <c:pt idx="152">
                  <c:v>45230</c:v>
                </c:pt>
                <c:pt idx="153">
                  <c:v>45231</c:v>
                </c:pt>
                <c:pt idx="154">
                  <c:v>45232</c:v>
                </c:pt>
                <c:pt idx="155">
                  <c:v>45233</c:v>
                </c:pt>
                <c:pt idx="156">
                  <c:v>45236</c:v>
                </c:pt>
                <c:pt idx="157">
                  <c:v>45237</c:v>
                </c:pt>
                <c:pt idx="158">
                  <c:v>45238</c:v>
                </c:pt>
                <c:pt idx="159">
                  <c:v>45239</c:v>
                </c:pt>
                <c:pt idx="160">
                  <c:v>45240</c:v>
                </c:pt>
                <c:pt idx="161">
                  <c:v>45243</c:v>
                </c:pt>
                <c:pt idx="162">
                  <c:v>45244</c:v>
                </c:pt>
                <c:pt idx="163">
                  <c:v>45245</c:v>
                </c:pt>
                <c:pt idx="164">
                  <c:v>45246</c:v>
                </c:pt>
                <c:pt idx="165">
                  <c:v>45247</c:v>
                </c:pt>
                <c:pt idx="166">
                  <c:v>45250</c:v>
                </c:pt>
                <c:pt idx="167">
                  <c:v>45251</c:v>
                </c:pt>
                <c:pt idx="168">
                  <c:v>45252</c:v>
                </c:pt>
                <c:pt idx="169">
                  <c:v>45253</c:v>
                </c:pt>
                <c:pt idx="170">
                  <c:v>45254</c:v>
                </c:pt>
                <c:pt idx="171">
                  <c:v>45257</c:v>
                </c:pt>
                <c:pt idx="172">
                  <c:v>45258</c:v>
                </c:pt>
                <c:pt idx="173">
                  <c:v>45259</c:v>
                </c:pt>
                <c:pt idx="174">
                  <c:v>45260</c:v>
                </c:pt>
                <c:pt idx="175">
                  <c:v>45261</c:v>
                </c:pt>
                <c:pt idx="176">
                  <c:v>45264</c:v>
                </c:pt>
                <c:pt idx="177">
                  <c:v>45265</c:v>
                </c:pt>
                <c:pt idx="178">
                  <c:v>45266</c:v>
                </c:pt>
                <c:pt idx="179">
                  <c:v>45267</c:v>
                </c:pt>
                <c:pt idx="180">
                  <c:v>45268</c:v>
                </c:pt>
                <c:pt idx="181">
                  <c:v>45271</c:v>
                </c:pt>
                <c:pt idx="182">
                  <c:v>45272</c:v>
                </c:pt>
                <c:pt idx="183">
                  <c:v>45273</c:v>
                </c:pt>
                <c:pt idx="184">
                  <c:v>45274</c:v>
                </c:pt>
                <c:pt idx="185">
                  <c:v>45275</c:v>
                </c:pt>
                <c:pt idx="186">
                  <c:v>45278</c:v>
                </c:pt>
                <c:pt idx="187">
                  <c:v>45279</c:v>
                </c:pt>
                <c:pt idx="188">
                  <c:v>45280</c:v>
                </c:pt>
                <c:pt idx="189">
                  <c:v>45281</c:v>
                </c:pt>
                <c:pt idx="190">
                  <c:v>45282</c:v>
                </c:pt>
                <c:pt idx="191">
                  <c:v>45285</c:v>
                </c:pt>
                <c:pt idx="192">
                  <c:v>45286</c:v>
                </c:pt>
                <c:pt idx="193">
                  <c:v>45287</c:v>
                </c:pt>
                <c:pt idx="194">
                  <c:v>45288</c:v>
                </c:pt>
                <c:pt idx="195">
                  <c:v>45289</c:v>
                </c:pt>
                <c:pt idx="196">
                  <c:v>45292</c:v>
                </c:pt>
                <c:pt idx="197">
                  <c:v>45293</c:v>
                </c:pt>
                <c:pt idx="198">
                  <c:v>45294</c:v>
                </c:pt>
                <c:pt idx="199">
                  <c:v>45295</c:v>
                </c:pt>
                <c:pt idx="200">
                  <c:v>45296</c:v>
                </c:pt>
                <c:pt idx="201">
                  <c:v>45299</c:v>
                </c:pt>
                <c:pt idx="202">
                  <c:v>45300</c:v>
                </c:pt>
                <c:pt idx="203">
                  <c:v>45301</c:v>
                </c:pt>
                <c:pt idx="204">
                  <c:v>45302</c:v>
                </c:pt>
                <c:pt idx="205">
                  <c:v>45303</c:v>
                </c:pt>
                <c:pt idx="206">
                  <c:v>45306</c:v>
                </c:pt>
                <c:pt idx="207">
                  <c:v>45307</c:v>
                </c:pt>
                <c:pt idx="208">
                  <c:v>45308</c:v>
                </c:pt>
                <c:pt idx="209">
                  <c:v>45309</c:v>
                </c:pt>
                <c:pt idx="210">
                  <c:v>45310</c:v>
                </c:pt>
                <c:pt idx="211">
                  <c:v>45313</c:v>
                </c:pt>
                <c:pt idx="212">
                  <c:v>45314</c:v>
                </c:pt>
                <c:pt idx="213">
                  <c:v>45315</c:v>
                </c:pt>
                <c:pt idx="214">
                  <c:v>45316</c:v>
                </c:pt>
                <c:pt idx="215">
                  <c:v>45317</c:v>
                </c:pt>
                <c:pt idx="216">
                  <c:v>45320</c:v>
                </c:pt>
                <c:pt idx="217">
                  <c:v>45321</c:v>
                </c:pt>
                <c:pt idx="218">
                  <c:v>45322</c:v>
                </c:pt>
                <c:pt idx="219">
                  <c:v>45323</c:v>
                </c:pt>
                <c:pt idx="220">
                  <c:v>45324</c:v>
                </c:pt>
                <c:pt idx="221">
                  <c:v>45327</c:v>
                </c:pt>
                <c:pt idx="222">
                  <c:v>45328</c:v>
                </c:pt>
                <c:pt idx="223">
                  <c:v>45329</c:v>
                </c:pt>
                <c:pt idx="224">
                  <c:v>45330</c:v>
                </c:pt>
                <c:pt idx="225">
                  <c:v>45331</c:v>
                </c:pt>
                <c:pt idx="226">
                  <c:v>45334</c:v>
                </c:pt>
                <c:pt idx="227">
                  <c:v>45335</c:v>
                </c:pt>
                <c:pt idx="228">
                  <c:v>45336</c:v>
                </c:pt>
                <c:pt idx="229">
                  <c:v>45337</c:v>
                </c:pt>
                <c:pt idx="230">
                  <c:v>45338</c:v>
                </c:pt>
                <c:pt idx="231">
                  <c:v>45341</c:v>
                </c:pt>
                <c:pt idx="232">
                  <c:v>45342</c:v>
                </c:pt>
                <c:pt idx="233">
                  <c:v>45343</c:v>
                </c:pt>
                <c:pt idx="234">
                  <c:v>45344</c:v>
                </c:pt>
                <c:pt idx="235">
                  <c:v>45345</c:v>
                </c:pt>
                <c:pt idx="236">
                  <c:v>45348</c:v>
                </c:pt>
                <c:pt idx="237">
                  <c:v>45349</c:v>
                </c:pt>
                <c:pt idx="238">
                  <c:v>45350</c:v>
                </c:pt>
                <c:pt idx="239">
                  <c:v>45351</c:v>
                </c:pt>
                <c:pt idx="240">
                  <c:v>45352</c:v>
                </c:pt>
                <c:pt idx="241">
                  <c:v>45355</c:v>
                </c:pt>
                <c:pt idx="242">
                  <c:v>45356</c:v>
                </c:pt>
                <c:pt idx="243">
                  <c:v>45357</c:v>
                </c:pt>
                <c:pt idx="244">
                  <c:v>45358</c:v>
                </c:pt>
                <c:pt idx="245">
                  <c:v>45359</c:v>
                </c:pt>
                <c:pt idx="246">
                  <c:v>45362</c:v>
                </c:pt>
                <c:pt idx="247">
                  <c:v>45363</c:v>
                </c:pt>
                <c:pt idx="248">
                  <c:v>45364</c:v>
                </c:pt>
                <c:pt idx="249">
                  <c:v>45365</c:v>
                </c:pt>
                <c:pt idx="250">
                  <c:v>45366</c:v>
                </c:pt>
                <c:pt idx="251">
                  <c:v>45369</c:v>
                </c:pt>
                <c:pt idx="252">
                  <c:v>45370</c:v>
                </c:pt>
                <c:pt idx="253">
                  <c:v>45371</c:v>
                </c:pt>
                <c:pt idx="254">
                  <c:v>45372</c:v>
                </c:pt>
                <c:pt idx="255">
                  <c:v>45373</c:v>
                </c:pt>
                <c:pt idx="256">
                  <c:v>45376</c:v>
                </c:pt>
                <c:pt idx="257">
                  <c:v>45377</c:v>
                </c:pt>
                <c:pt idx="258">
                  <c:v>45378</c:v>
                </c:pt>
                <c:pt idx="259">
                  <c:v>45379</c:v>
                </c:pt>
                <c:pt idx="260">
                  <c:v>45382</c:v>
                </c:pt>
              </c:numCache>
            </c:numRef>
          </c:cat>
          <c:val>
            <c:numRef>
              <c:f>Sheet1!$D$2:$D$262</c:f>
              <c:numCache>
                <c:formatCode>General</c:formatCode>
                <c:ptCount val="261"/>
                <c:pt idx="8" formatCode="#,##0.000">
                  <c:v>240</c:v>
                </c:pt>
                <c:pt idx="25" formatCode="#,##0.000">
                  <c:v>240</c:v>
                </c:pt>
                <c:pt idx="34" formatCode="#,##0.000">
                  <c:v>240</c:v>
                </c:pt>
                <c:pt idx="47" formatCode="#,##0.000">
                  <c:v>240</c:v>
                </c:pt>
                <c:pt idx="72" formatCode="#,##0.000">
                  <c:v>240</c:v>
                </c:pt>
                <c:pt idx="87" formatCode="#,##0.000">
                  <c:v>240</c:v>
                </c:pt>
                <c:pt idx="99" formatCode="#,##0.000">
                  <c:v>240</c:v>
                </c:pt>
                <c:pt idx="136" formatCode="#,##0.000">
                  <c:v>240</c:v>
                </c:pt>
                <c:pt idx="149" formatCode="#,##0.000">
                  <c:v>240</c:v>
                </c:pt>
                <c:pt idx="162" formatCode="#,##0.000">
                  <c:v>240</c:v>
                </c:pt>
                <c:pt idx="177" formatCode="#,##0.000">
                  <c:v>240</c:v>
                </c:pt>
                <c:pt idx="196" formatCode="#,##0.000">
                  <c:v>240</c:v>
                </c:pt>
                <c:pt idx="204" formatCode="#,##0.000">
                  <c:v>240</c:v>
                </c:pt>
                <c:pt idx="223" formatCode="#,##0.000">
                  <c:v>240</c:v>
                </c:pt>
                <c:pt idx="234" formatCode="#,##0.000">
                  <c:v>240</c:v>
                </c:pt>
                <c:pt idx="242" formatCode="#,##0.000">
                  <c:v>240</c:v>
                </c:pt>
                <c:pt idx="255" formatCode="#,##0.000">
                  <c:v>240</c:v>
                </c:pt>
                <c:pt idx="260" formatCode="#,##0.000">
                  <c:v>240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400"/>
          <c:min val="24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6.2766573502444939E-2"/>
                  <c:y val="-0.19461310851204566"/>
                </c:manualLayout>
              </c:layout>
              <c:tx>
                <c:rich>
                  <a:bodyPr anchor="t" anchorCtr="0"/>
                  <a:lstStyle/>
                  <a:p>
                    <a:pPr algn="l">
                      <a:defRPr/>
                    </a:pPr>
                    <a:r>
                      <a:rPr lang="en-US" sz="3200" dirty="0">
                        <a:solidFill>
                          <a:schemeClr val="accent1"/>
                        </a:solidFill>
                      </a:rPr>
                      <a:t>63%</a:t>
                    </a:r>
                    <a:r>
                      <a:rPr lang="en-US" sz="900" dirty="0">
                        <a:solidFill>
                          <a:schemeClr val="accent1"/>
                        </a:solidFill>
                      </a:rPr>
                      <a:t> </a:t>
                    </a:r>
                    <a:r>
                      <a:rPr lang="en-US" sz="900" b="1" dirty="0">
                        <a:solidFill>
                          <a:schemeClr val="tx1">
                            <a:lumMod val="50000"/>
                            <a:lumOff val="50000"/>
                          </a:schemeClr>
                        </a:solidFill>
                      </a:rPr>
                      <a:t>US Market </a:t>
                    </a:r>
                    <a:br>
                      <a:rPr lang="en-US" sz="900" dirty="0">
                        <a:solidFill>
                          <a:schemeClr val="tx1">
                            <a:lumMod val="50000"/>
                            <a:lumOff val="50000"/>
                          </a:schemeClr>
                        </a:solidFill>
                      </a:rPr>
                    </a:br>
                    <a:r>
                      <a:rPr lang="en-US" sz="900" dirty="0">
                        <a:solidFill>
                          <a:schemeClr val="tx1">
                            <a:lumMod val="50000"/>
                            <a:lumOff val="50000"/>
                          </a:schemeClr>
                        </a:solidFill>
                      </a:rPr>
                      <a:t>$50.7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0.63</c:v>
                </c:pt>
                <c:pt idx="1">
                  <c:v>0.27</c:v>
                </c:pt>
                <c:pt idx="2">
                  <c:v>0.1</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50.7</c:v>
                </c:pt>
                <c:pt idx="1">
                  <c:v>21.9</c:v>
                </c:pt>
                <c:pt idx="2">
                  <c:v>8.4</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41826524710792"/>
          <c:y val="5.3097018226660742E-2"/>
          <c:w val="0.74387323159184582"/>
          <c:h val="0.90438687622051483"/>
        </c:manualLayout>
      </c:layout>
      <c:barChart>
        <c:barDir val="bar"/>
        <c:grouping val="clustered"/>
        <c:varyColors val="0"/>
        <c:ser>
          <c:idx val="0"/>
          <c:order val="0"/>
          <c:spPr>
            <a:solidFill>
              <a:schemeClr val="bg1">
                <a:lumMod val="65000"/>
              </a:schemeClr>
            </a:solidFill>
          </c:spPr>
          <c:invertIfNegative val="0"/>
          <c:dLbls>
            <c:dLbl>
              <c:idx val="6"/>
              <c:tx>
                <c:rich>
                  <a:bodyPr wrap="square" lIns="38100" tIns="19050" rIns="38100" bIns="19050" anchor="ctr">
                    <a:spAutoFit/>
                  </a:bodyPr>
                  <a:lstStyle/>
                  <a:p>
                    <a:pPr>
                      <a:defRPr lang="en-US" sz="900" b="0" i="0" u="none" strike="noStrike" kern="1200" baseline="0">
                        <a:solidFill>
                          <a:schemeClr val="tx1"/>
                        </a:solidFill>
                        <a:latin typeface="+mn-lt"/>
                        <a:ea typeface="+mn-ea"/>
                        <a:cs typeface="+mn-cs"/>
                      </a:defRPr>
                    </a:pPr>
                    <a:fld id="{6C164DDA-14A6-4256-A764-ADF3E7F82D8E}" type="VALUE">
                      <a:rPr lang="en-US" sz="900" b="0" i="0" u="none" strike="noStrike" kern="1200" baseline="0">
                        <a:solidFill>
                          <a:schemeClr val="tx1"/>
                        </a:solidFill>
                        <a:latin typeface="+mn-lt"/>
                        <a:ea typeface="+mn-ea"/>
                        <a:cs typeface="+mn-cs"/>
                      </a:rPr>
                      <a:pPr>
                        <a:defRPr lang="en-US" sz="900" b="0" i="0" u="none" strike="noStrike" kern="1200" baseline="0">
                          <a:solidFill>
                            <a:schemeClr val="tx1"/>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142-4754-A90B-1C5174AA2F3C}"/>
                </c:ext>
              </c:extLst>
            </c:dLbl>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Large Growth</c:v>
                </c:pt>
                <c:pt idx="1">
                  <c:v>Large Cap</c:v>
                </c:pt>
                <c:pt idx="2">
                  <c:v>Marketwide</c:v>
                </c:pt>
                <c:pt idx="3">
                  <c:v>Large Value</c:v>
                </c:pt>
                <c:pt idx="4">
                  <c:v>Small Growth</c:v>
                </c:pt>
                <c:pt idx="5">
                  <c:v>Small Cap</c:v>
                </c:pt>
                <c:pt idx="6">
                  <c:v>Small Value</c:v>
                </c:pt>
              </c:strCache>
            </c:strRef>
          </c:cat>
          <c:val>
            <c:numRef>
              <c:f>Sheet1!$B$2:$B$8</c:f>
              <c:numCache>
                <c:formatCode>0.00</c:formatCode>
                <c:ptCount val="7"/>
                <c:pt idx="0">
                  <c:v>11.41</c:v>
                </c:pt>
                <c:pt idx="1">
                  <c:v>10.3</c:v>
                </c:pt>
                <c:pt idx="2">
                  <c:v>10.02</c:v>
                </c:pt>
                <c:pt idx="3">
                  <c:v>8.99</c:v>
                </c:pt>
                <c:pt idx="4">
                  <c:v>7.58</c:v>
                </c:pt>
                <c:pt idx="5">
                  <c:v>5.18</c:v>
                </c:pt>
                <c:pt idx="6">
                  <c:v>2.9</c:v>
                </c:pt>
              </c:numCache>
            </c:numRef>
          </c:val>
          <c:extLst>
            <c:ext xmlns:c16="http://schemas.microsoft.com/office/drawing/2014/chart" uri="{C3380CC4-5D6E-409C-BE32-E72D297353CC}">
              <c16:uniqueId val="{00000001-AA2F-489B-82BE-2AE279E1A13C}"/>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13"/>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5.5309404504748387E-3"/>
                  <c:y val="-3.6569948540602061E-2"/>
                </c:manualLayout>
              </c:layout>
              <c:tx>
                <c:rich>
                  <a:bodyPr/>
                  <a:lstStyle/>
                  <a:p>
                    <a:pPr algn="l">
                      <a:defRPr/>
                    </a:pPr>
                    <a:r>
                      <a:rPr lang="en-US" sz="3200" dirty="0">
                        <a:solidFill>
                          <a:schemeClr val="accent4"/>
                        </a:solidFill>
                      </a:rPr>
                      <a:t>27%</a:t>
                    </a:r>
                  </a:p>
                  <a:p>
                    <a:pPr algn="l">
                      <a:defRPr/>
                    </a:pPr>
                    <a:r>
                      <a:rPr lang="en-US" sz="900" b="1" dirty="0">
                        <a:solidFill>
                          <a:schemeClr val="tx1">
                            <a:lumMod val="50000"/>
                            <a:lumOff val="50000"/>
                          </a:schemeClr>
                        </a:solidFill>
                      </a:rPr>
                      <a:t>International Developed Market</a:t>
                    </a:r>
                  </a:p>
                  <a:p>
                    <a:pPr algn="l">
                      <a:defRPr/>
                    </a:pPr>
                    <a:r>
                      <a:rPr lang="en-US" sz="900" dirty="0">
                        <a:solidFill>
                          <a:schemeClr val="tx1">
                            <a:lumMod val="50000"/>
                            <a:lumOff val="50000"/>
                          </a:schemeClr>
                        </a:solidFill>
                      </a:rPr>
                      <a:t>$21.9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0.63</c:v>
                </c:pt>
                <c:pt idx="1">
                  <c:v>0.27</c:v>
                </c:pt>
                <c:pt idx="2">
                  <c:v>0.1</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93997358137992"/>
          <c:y val="0.1673665707261863"/>
          <c:w val="0.83335880076034075"/>
          <c:h val="0.66394640922975823"/>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Growth</c:v>
                </c:pt>
                <c:pt idx="1">
                  <c:v>Large Cap</c:v>
                </c:pt>
                <c:pt idx="2">
                  <c:v>Value</c:v>
                </c:pt>
                <c:pt idx="3">
                  <c:v>Small Cap</c:v>
                </c:pt>
              </c:strCache>
            </c:strRef>
          </c:cat>
          <c:val>
            <c:numRef>
              <c:f>Sheet1!$B$3:$B$6</c:f>
              <c:numCache>
                <c:formatCode>#,##0.00;\-#,##0.00</c:formatCode>
                <c:ptCount val="4"/>
                <c:pt idx="0">
                  <c:v>11.04</c:v>
                </c:pt>
                <c:pt idx="1">
                  <c:v>9.61</c:v>
                </c:pt>
                <c:pt idx="2">
                  <c:v>8.1199999999999992</c:v>
                </c:pt>
                <c:pt idx="3">
                  <c:v>7.03</c:v>
                </c:pt>
              </c:numCache>
            </c:numRef>
          </c:val>
          <c:extLst>
            <c:ext xmlns:c16="http://schemas.microsoft.com/office/drawing/2014/chart" uri="{C3380CC4-5D6E-409C-BE32-E72D297353CC}">
              <c16:uniqueId val="{00000001-B473-4592-AB1C-0D074E16090E}"/>
            </c:ext>
          </c:extLst>
        </c:ser>
        <c:ser>
          <c:idx val="3"/>
          <c:order val="1"/>
          <c:tx>
            <c:strRef>
              <c:f>Sheet1!$C$2</c:f>
              <c:strCache>
                <c:ptCount val="1"/>
                <c:pt idx="0">
                  <c:v>US currency</c:v>
                </c:pt>
              </c:strCache>
            </c:strRef>
          </c:tx>
          <c:spPr>
            <a:solidFill>
              <a:schemeClr val="bg1">
                <a:lumMod val="65000"/>
              </a:schemeClr>
            </a:solidFill>
          </c:spPr>
          <c:invertIfNegative val="0"/>
          <c:dLbls>
            <c:dLbl>
              <c:idx val="0"/>
              <c:layout>
                <c:manualLayout>
                  <c:x val="0"/>
                  <c:y val="-9.65996908809891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473-4592-AB1C-0D074E16090E}"/>
                </c:ext>
              </c:extLst>
            </c:dLbl>
            <c:dLbl>
              <c:idx val="1"/>
              <c:layout>
                <c:manualLayout>
                  <c:x val="1.6994275383924284E-6"/>
                  <c:y val="3.4228236926334748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73-4592-AB1C-0D074E16090E}"/>
                </c:ext>
              </c:extLst>
            </c:dLbl>
            <c:numFmt formatCode="0.00;\-0.00;;" sourceLinked="0"/>
            <c:spPr>
              <a:noFill/>
              <a:ln>
                <a:noFill/>
              </a:ln>
              <a:effectLst/>
            </c:spPr>
            <c:txPr>
              <a:bodyPr/>
              <a:lstStyle/>
              <a:p>
                <a:pPr>
                  <a:defRPr b="0"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6.91</c:v>
                </c:pt>
                <c:pt idx="1">
                  <c:v>5.59</c:v>
                </c:pt>
                <c:pt idx="2">
                  <c:v>4.22</c:v>
                </c:pt>
                <c:pt idx="3">
                  <c:v>2.58</c:v>
                </c:pt>
              </c:numCache>
            </c:numRef>
          </c:val>
          <c:extLst>
            <c:ext xmlns:c16="http://schemas.microsoft.com/office/drawing/2014/chart" uri="{C3380CC4-5D6E-409C-BE32-E72D297353CC}">
              <c16:uniqueId val="{00000004-B473-4592-AB1C-0D074E16090E}"/>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61308227973360463"/>
          <c:y val="5.7959814528593508E-2"/>
          <c:w val="0.38691773127934231"/>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10%</a:t>
                    </a:r>
                  </a:p>
                  <a:p>
                    <a:pPr algn="l">
                      <a:defRPr/>
                    </a:pPr>
                    <a:r>
                      <a:rPr lang="en-US" sz="900" b="1" dirty="0">
                        <a:solidFill>
                          <a:schemeClr val="tx1">
                            <a:lumMod val="50000"/>
                            <a:lumOff val="50000"/>
                          </a:schemeClr>
                        </a:solidFill>
                      </a:rPr>
                      <a:t>Emerging Markets</a:t>
                    </a:r>
                  </a:p>
                  <a:p>
                    <a:pPr algn="l">
                      <a:defRPr/>
                    </a:pPr>
                    <a:r>
                      <a:rPr lang="en-US" sz="900" dirty="0">
                        <a:solidFill>
                          <a:schemeClr val="tx1">
                            <a:lumMod val="50000"/>
                            <a:lumOff val="50000"/>
                          </a:schemeClr>
                        </a:solidFill>
                      </a:rPr>
                      <a:t>$8.4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0.63</c:v>
                </c:pt>
                <c:pt idx="1">
                  <c:v>0.27</c:v>
                </c:pt>
                <c:pt idx="2">
                  <c:v>0.1</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0.06881</cdr:x>
      <cdr:y>0.84373</cdr:y>
    </cdr:from>
    <cdr:to>
      <cdr:x>0.14262</cdr:x>
      <cdr:y>0.89793</cdr:y>
    </cdr:to>
    <cdr:sp macro="" textlink="">
      <cdr:nvSpPr>
        <cdr:cNvPr id="6" name="TextBox 16"/>
        <cdr:cNvSpPr txBox="1"/>
      </cdr:nvSpPr>
      <cdr:spPr>
        <a:xfrm xmlns:a="http://schemas.openxmlformats.org/drawingml/2006/main">
          <a:off x="226414" y="2155891"/>
          <a:ext cx="242853" cy="13849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0.17706</cdr:x>
      <cdr:y>0.84373</cdr:y>
    </cdr:from>
    <cdr:to>
      <cdr:x>0.25415</cdr:x>
      <cdr:y>0.89793</cdr:y>
    </cdr:to>
    <cdr:sp macro="" textlink="">
      <cdr:nvSpPr>
        <cdr:cNvPr id="7" name="TextBox 22"/>
        <cdr:cNvSpPr txBox="1"/>
      </cdr:nvSpPr>
      <cdr:spPr>
        <a:xfrm xmlns:a="http://schemas.openxmlformats.org/drawingml/2006/main">
          <a:off x="582572" y="2155891"/>
          <a:ext cx="253658"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0.30218</cdr:x>
      <cdr:y>0.84373</cdr:y>
    </cdr:from>
    <cdr:to>
      <cdr:x>0.38406</cdr:x>
      <cdr:y>0.89793</cdr:y>
    </cdr:to>
    <cdr:sp macro="" textlink="">
      <cdr:nvSpPr>
        <cdr:cNvPr id="8" name="TextBox 24"/>
        <cdr:cNvSpPr txBox="1"/>
      </cdr:nvSpPr>
      <cdr:spPr>
        <a:xfrm xmlns:a="http://schemas.openxmlformats.org/drawingml/2006/main">
          <a:off x="994248" y="2155891"/>
          <a:ext cx="269402"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0.67429</cdr:x>
      <cdr:y>0.84373</cdr:y>
    </cdr:from>
    <cdr:to>
      <cdr:x>0.76469</cdr:x>
      <cdr:y>0.89793</cdr:y>
    </cdr:to>
    <cdr:sp macro="" textlink="">
      <cdr:nvSpPr>
        <cdr:cNvPr id="9" name="TextBox 25"/>
        <cdr:cNvSpPr txBox="1"/>
      </cdr:nvSpPr>
      <cdr:spPr>
        <a:xfrm xmlns:a="http://schemas.openxmlformats.org/drawingml/2006/main">
          <a:off x="2218587" y="2155892"/>
          <a:ext cx="29744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4/10/2024</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11</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7482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12</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89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4" name="AssetID" descr="svtx:content/slide/@id">
            <a:extLst>
              <a:ext uri="{FF2B5EF4-FFF2-40B4-BE49-F238E27FC236}">
                <a16:creationId xmlns:a16="http://schemas.microsoft.com/office/drawing/2014/main" id="{5B224DF8-BB71-2F73-37F8-4C06F84DEBAD}"/>
              </a:ext>
            </a:extLst>
          </p:cNvPr>
          <p:cNvSpPr>
            <a:spLocks noGrp="1" noRot="1" noMove="1" noResize="1" noEditPoints="1" noAdjustHandles="1" noChangeArrowheads="1" noChangeShapeType="1"/>
          </p:cNvSpPr>
          <p:nvPr>
            <p:ph type="body" sz="quarter" idx="14"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AssetID" descr="svtx:content/slide/@id">
            <a:extLst>
              <a:ext uri="{FF2B5EF4-FFF2-40B4-BE49-F238E27FC236}">
                <a16:creationId xmlns:a16="http://schemas.microsoft.com/office/drawing/2014/main" id="{3074A848-50C9-1872-8CC3-B862C674BC46}"/>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3" name="AssetID" descr="svtx:content/slide/@id">
            <a:extLst>
              <a:ext uri="{FF2B5EF4-FFF2-40B4-BE49-F238E27FC236}">
                <a16:creationId xmlns:a16="http://schemas.microsoft.com/office/drawing/2014/main" id="{2EF29AD8-21AB-1104-1A60-772ECF7F8208}"/>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2C3FD5FE-3A95-5B02-850D-3648682B3C3A}"/>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9D99F000-E64E-9D25-31DE-A7A549DA7DC4}"/>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
        <p:nvSpPr>
          <p:cNvPr id="3" name="AssetID" descr="svtx:content/slide/@id">
            <a:extLst>
              <a:ext uri="{FF2B5EF4-FFF2-40B4-BE49-F238E27FC236}">
                <a16:creationId xmlns:a16="http://schemas.microsoft.com/office/drawing/2014/main" id="{4F5C593E-A3D0-F7AF-8FFC-1927346A316E}"/>
              </a:ext>
            </a:extLst>
          </p:cNvPr>
          <p:cNvSpPr>
            <a:spLocks noGrp="1" noRot="1" noMove="1" noResize="1" noEditPoints="1" noAdjustHandles="1" noChangeArrowheads="1" noChangeShapeType="1"/>
          </p:cNvSpPr>
          <p:nvPr>
            <p:ph type="body" sz="quarter" idx="21"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
        <p:nvSpPr>
          <p:cNvPr id="3" name="AssetID" descr="svtx:content/slide/@id">
            <a:extLst>
              <a:ext uri="{FF2B5EF4-FFF2-40B4-BE49-F238E27FC236}">
                <a16:creationId xmlns:a16="http://schemas.microsoft.com/office/drawing/2014/main" id="{D48D5424-9962-48E4-90B1-4E302797D352}"/>
              </a:ext>
            </a:extLst>
          </p:cNvPr>
          <p:cNvSpPr>
            <a:spLocks noGrp="1" noRot="1" noMove="1" noResize="1" noEditPoints="1" noAdjustHandles="1" noChangeArrowheads="1" noChangeShapeType="1"/>
          </p:cNvSpPr>
          <p:nvPr>
            <p:ph type="body" sz="quarter" idx="21"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932B6E07-811C-1DDD-436D-9B5AAFDBEE53}"/>
              </a:ext>
            </a:extLst>
          </p:cNvPr>
          <p:cNvSpPr>
            <a:spLocks noGrp="1" noRot="1" noMove="1" noResize="1" noEditPoints="1" noAdjustHandles="1" noChangeArrowheads="1" noChangeShapeType="1"/>
          </p:cNvSpPr>
          <p:nvPr>
            <p:ph type="body" idx="10" hasCustomPrompt="1"/>
          </p:nvPr>
        </p:nvSpPr>
        <p:spPr>
          <a:xfrm>
            <a:off x="8216900" y="7543800"/>
            <a:ext cx="1841500" cy="228600"/>
          </a:xfr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1565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F2A87862-A8E0-ABD6-88D6-D1B7A5C18CC7}"/>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3525437444"/>
      </p:ext>
    </p:extLst>
  </p:cSld>
  <p:clrMapOvr>
    <a:masterClrMapping/>
  </p:clrMapOvr>
  <p:extLst>
    <p:ext uri="{DCECCB84-F9BA-43D5-87BE-67443E8EF086}">
      <p15:sldGuideLst xmlns:p15="http://schemas.microsoft.com/office/powerpoint/2012/main">
        <p15:guide id="3" orient="horz" pos="112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 id="2147483674" r:id="rId9"/>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B02B273C-6B27-A88F-55DF-8F7FF010D154}"/>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135202</a:t>
            </a:r>
          </a:p>
        </p:txBody>
      </p:sp>
      <p:sp>
        <p:nvSpPr>
          <p:cNvPr id="4" name="Title 3"/>
          <p:cNvSpPr>
            <a:spLocks noGrp="1"/>
          </p:cNvSpPr>
          <p:nvPr>
            <p:ph type="ctrTitle"/>
          </p:nvPr>
        </p:nvSpPr>
        <p:spPr>
          <a:xfrm>
            <a:off x="4650360" y="4334726"/>
            <a:ext cx="4879340" cy="1883198"/>
          </a:xfrm>
        </p:spPr>
        <p:txBody>
          <a:bodyPr/>
          <a:lstStyle/>
          <a:p>
            <a:r>
              <a:rPr lang="en-US" dirty="0">
                <a:highlight>
                  <a:srgbClr val="FFFFFF"/>
                </a:highlight>
              </a:rPr>
              <a:t>Q1</a:t>
            </a:r>
          </a:p>
        </p:txBody>
      </p:sp>
      <p:sp>
        <p:nvSpPr>
          <p:cNvPr id="5" name="Subtitle 4"/>
          <p:cNvSpPr>
            <a:spLocks noGrp="1"/>
          </p:cNvSpPr>
          <p:nvPr>
            <p:ph type="subTitle" idx="1"/>
          </p:nvPr>
        </p:nvSpPr>
        <p:spPr>
          <a:xfrm>
            <a:off x="4626860" y="6416045"/>
            <a:ext cx="4818380" cy="384494"/>
          </a:xfrm>
        </p:spPr>
        <p:txBody>
          <a:bodyPr/>
          <a:lstStyle/>
          <a:p>
            <a:r>
              <a:rPr lang="en-US" dirty="0"/>
              <a:t>Quarterly Market Review</a:t>
            </a:r>
          </a:p>
        </p:txBody>
      </p:sp>
      <p:sp>
        <p:nvSpPr>
          <p:cNvPr id="8" name="Text Placeholder 7"/>
          <p:cNvSpPr>
            <a:spLocks noGrp="1"/>
          </p:cNvSpPr>
          <p:nvPr>
            <p:ph type="body" sz="quarter" idx="11"/>
          </p:nvPr>
        </p:nvSpPr>
        <p:spPr>
          <a:xfrm>
            <a:off x="4626860" y="6847523"/>
            <a:ext cx="4818380" cy="457200"/>
          </a:xfrm>
        </p:spPr>
        <p:txBody>
          <a:bodyPr/>
          <a:lstStyle/>
          <a:p>
            <a:r>
              <a:rPr lang="en-US" dirty="0">
                <a:highlight>
                  <a:srgbClr val="FFFFFF"/>
                </a:highlight>
              </a:rPr>
              <a:t>First Quarter 2024</a:t>
            </a:r>
          </a:p>
        </p:txBody>
      </p:sp>
      <p:pic>
        <p:nvPicPr>
          <p:cNvPr id="6" name="Picture Placeholder 5" descr="A logo for a company&#10;&#10;Description automatically generated">
            <a:extLst>
              <a:ext uri="{FF2B5EF4-FFF2-40B4-BE49-F238E27FC236}">
                <a16:creationId xmlns:a16="http://schemas.microsoft.com/office/drawing/2014/main" id="{0E3282C1-190A-C8AF-8753-DD210835DC3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329" r="329"/>
          <a:stretch>
            <a:fillRect/>
          </a:stretch>
        </p:blipFill>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52C7D755-D4C3-A329-6870-BEB5F9E87378}"/>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135206</a:t>
            </a:r>
          </a:p>
        </p:txBody>
      </p:sp>
      <p:graphicFrame>
        <p:nvGraphicFramePr>
          <p:cNvPr id="24" name="Chart 23"/>
          <p:cNvGraphicFramePr>
            <a:graphicFrameLocks/>
          </p:cNvGraphicFramePr>
          <p:nvPr>
            <p:extLst>
              <p:ext uri="{D42A27DB-BD31-4B8C-83A1-F6EECF244321}">
                <p14:modId xmlns:p14="http://schemas.microsoft.com/office/powerpoint/2010/main" val="2186454517"/>
              </p:ext>
            </p:extLst>
          </p:nvPr>
        </p:nvGraphicFramePr>
        <p:xfrm>
          <a:off x="6458587" y="1869155"/>
          <a:ext cx="3290251" cy="2765030"/>
        </p:xfrm>
        <a:graphic>
          <a:graphicData uri="http://schemas.openxmlformats.org/drawingml/2006/chart">
            <c:chart xmlns:c="http://schemas.openxmlformats.org/drawingml/2006/chart" xmlns:r="http://schemas.openxmlformats.org/officeDocument/2006/relationships" r:id="rId3"/>
          </a:graphicData>
        </a:graphic>
      </p:graphicFrame>
      <p:cxnSp>
        <p:nvCxnSpPr>
          <p:cNvPr id="28" name="Straight Connector 27"/>
          <p:cNvCxnSpPr>
            <a:cxnSpLocks/>
          </p:cNvCxnSpPr>
          <p:nvPr/>
        </p:nvCxnSpPr>
        <p:spPr>
          <a:xfrm>
            <a:off x="3244040" y="1861360"/>
            <a:ext cx="0" cy="472041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10</a:t>
            </a:fld>
            <a:endParaRPr lang="en-US" dirty="0"/>
          </a:p>
        </p:txBody>
      </p:sp>
      <p:sp>
        <p:nvSpPr>
          <p:cNvPr id="31" name="Text Placeholder 30"/>
          <p:cNvSpPr>
            <a:spLocks noGrp="1"/>
          </p:cNvSpPr>
          <p:nvPr>
            <p:ph type="body" sz="quarter" idx="15"/>
          </p:nvPr>
        </p:nvSpPr>
        <p:spPr>
          <a:xfrm>
            <a:off x="529811" y="7134371"/>
            <a:ext cx="8680855" cy="400050"/>
          </a:xfrm>
        </p:spPr>
        <p:txBody>
          <a:bodyPr/>
          <a:lstStyle/>
          <a:p>
            <a:r>
              <a:rPr lang="en-US" dirty="0"/>
              <a:t>1. Bloomberg US Treasury and US Corporate Bond Indices.</a:t>
            </a:r>
          </a:p>
          <a:p>
            <a:r>
              <a:rPr lang="en-US"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2024 FTSE Fixed Income LLC, all rights reserved. ICE </a:t>
            </a:r>
            <a:r>
              <a:rPr lang="en-US" dirty="0" err="1"/>
              <a:t>BofA</a:t>
            </a:r>
            <a:r>
              <a:rPr lang="en-US" dirty="0"/>
              <a:t> index data © 2024 ICE Data Indices, LLC. S&amp;P data © 2024 S&amp;P Dow Jones Indices LLC, a division of S&amp;P Global. All rights reserved. Bloomberg data provided by Bloomberg.</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First quarter 2024 i</a:t>
            </a:r>
            <a:r>
              <a:rPr lang="en-US" dirty="0"/>
              <a:t>ndex returns</a:t>
            </a:r>
          </a:p>
        </p:txBody>
      </p:sp>
      <p:sp>
        <p:nvSpPr>
          <p:cNvPr id="9" name="Text Placeholder 8"/>
          <p:cNvSpPr>
            <a:spLocks noGrp="1"/>
          </p:cNvSpPr>
          <p:nvPr>
            <p:ph type="body" sz="quarter" idx="20"/>
          </p:nvPr>
        </p:nvSpPr>
        <p:spPr>
          <a:xfrm>
            <a:off x="537745" y="1798621"/>
            <a:ext cx="2630093" cy="4876800"/>
          </a:xfrm>
        </p:spPr>
        <p:txBody>
          <a:bodyPr/>
          <a:lstStyle/>
          <a:p>
            <a:pPr>
              <a:lnSpc>
                <a:spcPts val="1200"/>
              </a:lnSpc>
            </a:pPr>
            <a:r>
              <a:rPr lang="en-US" sz="900" dirty="0"/>
              <a:t>Interest rates generally increased in the US Treasury market for the quarter. </a:t>
            </a:r>
          </a:p>
          <a:p>
            <a:pPr>
              <a:lnSpc>
                <a:spcPts val="1200"/>
              </a:lnSpc>
            </a:pPr>
            <a:r>
              <a:rPr lang="en-US" sz="900" dirty="0"/>
              <a:t>On the short end of the yield curve, the 1-Month US Treasury Bill yield decreased 11 basis points (bps) to 5.49%, while the 1-Year US Treasury Bill yield increased 24 bps to 5.03%. The yield on the 2-Year US Treasury Note increased 36 bps to 4.59%.</a:t>
            </a:r>
          </a:p>
          <a:p>
            <a:pPr>
              <a:lnSpc>
                <a:spcPts val="1200"/>
              </a:lnSpc>
            </a:pPr>
            <a:r>
              <a:rPr lang="en-US" sz="900" dirty="0"/>
              <a:t>The yield on the 5-Year US Treasury Note increased 37 bps to 4.21%. The yield on the </a:t>
            </a:r>
            <a:br>
              <a:rPr lang="en-US" sz="900" dirty="0"/>
            </a:br>
            <a:r>
              <a:rPr lang="en-US" sz="900" dirty="0"/>
              <a:t>10-Year US Treasury Note increased 32 bps to 4.20%. The yield on the 30-Year US Treasury Bond increased 31 bps to 4.34%. </a:t>
            </a:r>
          </a:p>
          <a:p>
            <a:pPr>
              <a:lnSpc>
                <a:spcPts val="1200"/>
              </a:lnSpc>
            </a:pPr>
            <a:r>
              <a:rPr lang="en-US" sz="900" dirty="0"/>
              <a:t>In terms of total returns, short-term US treasury bonds returned -0.05% while intermediate-term US treasury bonds returned -0.36%. Short-term corporate bonds returned +0.60% and intermediate-term corporate bonds returned +0.26%.</a:t>
            </a:r>
            <a:r>
              <a:rPr lang="en-US" sz="900" baseline="30000" dirty="0"/>
              <a:t>1</a:t>
            </a:r>
          </a:p>
          <a:p>
            <a:pPr>
              <a:lnSpc>
                <a:spcPts val="1200"/>
              </a:lnSpc>
            </a:pPr>
            <a:r>
              <a:rPr lang="en-US" sz="900" dirty="0"/>
              <a:t>The total returns for short- and intermediate-term municipal bonds were -0.19% and -0.52%, respectively. Within the municipal fixed income market, general obligation bonds returned </a:t>
            </a:r>
            <a:br>
              <a:rPr lang="en-US" sz="900" dirty="0"/>
            </a:br>
            <a:r>
              <a:rPr lang="en-US" sz="900" dirty="0"/>
              <a:t>-0.70% while revenue bonds returned -0.27%.</a:t>
            </a:r>
            <a:r>
              <a:rPr lang="en-US" sz="900" baseline="30000" dirty="0"/>
              <a:t>2</a:t>
            </a:r>
          </a:p>
        </p:txBody>
      </p:sp>
      <p:graphicFrame>
        <p:nvGraphicFramePr>
          <p:cNvPr id="13" name="Chart 12"/>
          <p:cNvGraphicFramePr/>
          <p:nvPr>
            <p:extLst>
              <p:ext uri="{D42A27DB-BD31-4B8C-83A1-F6EECF244321}">
                <p14:modId xmlns:p14="http://schemas.microsoft.com/office/powerpoint/2010/main" val="862712611"/>
              </p:ext>
            </p:extLst>
          </p:nvPr>
        </p:nvGraphicFramePr>
        <p:xfrm>
          <a:off x="3308350" y="1780835"/>
          <a:ext cx="3290250" cy="2555191"/>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53200" y="1804757"/>
            <a:ext cx="3124200" cy="251464"/>
            <a:chOff x="6553200" y="1852382"/>
            <a:chExt cx="3124200" cy="251464"/>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5320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03846"/>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255377" y="1804757"/>
            <a:ext cx="3250197" cy="251464"/>
            <a:chOff x="6552350" y="1852382"/>
            <a:chExt cx="3105106" cy="251464"/>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52350" y="1852382"/>
              <a:ext cx="31051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a:cxnSpLocks/>
            </p:cNvCxnSpPr>
            <p:nvPr/>
          </p:nvCxnSpPr>
          <p:spPr>
            <a:xfrm>
              <a:off x="6627175" y="2103846"/>
              <a:ext cx="3002981"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61378" y="4464298"/>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grpSp>
        <p:nvGrpSpPr>
          <p:cNvPr id="5" name="Group 4">
            <a:extLst>
              <a:ext uri="{FF2B5EF4-FFF2-40B4-BE49-F238E27FC236}">
                <a16:creationId xmlns:a16="http://schemas.microsoft.com/office/drawing/2014/main" id="{16C13B3C-CEC1-43B8-B4A2-92176E592EA9}"/>
              </a:ext>
            </a:extLst>
          </p:cNvPr>
          <p:cNvGrpSpPr/>
          <p:nvPr/>
        </p:nvGrpSpPr>
        <p:grpSpPr>
          <a:xfrm>
            <a:off x="8695630" y="2057772"/>
            <a:ext cx="1018377" cy="215444"/>
            <a:chOff x="8695630" y="2082740"/>
            <a:chExt cx="1018377" cy="215444"/>
          </a:xfrm>
        </p:grpSpPr>
        <p:sp>
          <p:nvSpPr>
            <p:cNvPr id="22" name="TextBox 21">
              <a:extLst>
                <a:ext uri="{FF2B5EF4-FFF2-40B4-BE49-F238E27FC236}">
                  <a16:creationId xmlns:a16="http://schemas.microsoft.com/office/drawing/2014/main" id="{AC131EFC-9CA0-474B-8B3C-FB092B049D3E}"/>
                </a:ext>
              </a:extLst>
            </p:cNvPr>
            <p:cNvSpPr txBox="1"/>
            <p:nvPr/>
          </p:nvSpPr>
          <p:spPr bwMode="auto">
            <a:xfrm>
              <a:off x="8700255" y="2082740"/>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sp>
          <p:nvSpPr>
            <p:cNvPr id="29" name="Rectangle 28">
              <a:extLst>
                <a:ext uri="{FF2B5EF4-FFF2-40B4-BE49-F238E27FC236}">
                  <a16:creationId xmlns:a16="http://schemas.microsoft.com/office/drawing/2014/main" id="{0820A9EF-7611-48FA-87F3-F179DDDBE212}"/>
                </a:ext>
              </a:extLst>
            </p:cNvPr>
            <p:cNvSpPr/>
            <p:nvPr/>
          </p:nvSpPr>
          <p:spPr>
            <a:xfrm>
              <a:off x="8695630" y="2163059"/>
              <a:ext cx="63568" cy="6356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D54E367E-7B22-4710-BBF0-D920DEEE597E}"/>
              </a:ext>
            </a:extLst>
          </p:cNvPr>
          <p:cNvGrpSpPr/>
          <p:nvPr/>
        </p:nvGrpSpPr>
        <p:grpSpPr>
          <a:xfrm>
            <a:off x="7648139" y="2055515"/>
            <a:ext cx="1013752" cy="215444"/>
            <a:chOff x="5336879" y="5181333"/>
            <a:chExt cx="1013752" cy="215444"/>
          </a:xfrm>
        </p:grpSpPr>
        <p:sp>
          <p:nvSpPr>
            <p:cNvPr id="25" name="TextBox 24">
              <a:extLst>
                <a:ext uri="{FF2B5EF4-FFF2-40B4-BE49-F238E27FC236}">
                  <a16:creationId xmlns:a16="http://schemas.microsoft.com/office/drawing/2014/main" id="{A8574983-F93E-474C-B4EA-BD02FEF0553D}"/>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6" name="Rectangle 25">
              <a:extLst>
                <a:ext uri="{FF2B5EF4-FFF2-40B4-BE49-F238E27FC236}">
                  <a16:creationId xmlns:a16="http://schemas.microsoft.com/office/drawing/2014/main" id="{E3D02806-48E3-4C86-8E60-1B36BA435369}"/>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7" name="Table 26">
            <a:extLst>
              <a:ext uri="{FF2B5EF4-FFF2-40B4-BE49-F238E27FC236}">
                <a16:creationId xmlns:a16="http://schemas.microsoft.com/office/drawing/2014/main" id="{836FDEAA-49E1-4EA5-9DA2-0095573EC1F4}"/>
              </a:ext>
            </a:extLst>
          </p:cNvPr>
          <p:cNvGraphicFramePr>
            <a:graphicFrameLocks noGrp="1"/>
          </p:cNvGraphicFramePr>
          <p:nvPr>
            <p:extLst>
              <p:ext uri="{D42A27DB-BD31-4B8C-83A1-F6EECF244321}">
                <p14:modId xmlns:p14="http://schemas.microsoft.com/office/powerpoint/2010/main" val="3354510028"/>
              </p:ext>
            </p:extLst>
          </p:nvPr>
        </p:nvGraphicFramePr>
        <p:xfrm>
          <a:off x="3330674" y="4756636"/>
          <a:ext cx="6035040" cy="1782265"/>
        </p:xfrm>
        <a:graphic>
          <a:graphicData uri="http://schemas.openxmlformats.org/drawingml/2006/table">
            <a:tbl>
              <a:tblPr>
                <a:tableStyleId>{5C22544A-7EE6-4342-B048-85BDC9FD1C3A}</a:tableStyleId>
              </a:tblPr>
              <a:tblGrid>
                <a:gridCol w="3291840">
                  <a:extLst>
                    <a:ext uri="{9D8B030D-6E8A-4147-A177-3AD203B41FA5}">
                      <a16:colId xmlns:a16="http://schemas.microsoft.com/office/drawing/2014/main" val="20000"/>
                    </a:ext>
                  </a:extLst>
                </a:gridCol>
                <a:gridCol w="548640">
                  <a:extLst>
                    <a:ext uri="{9D8B030D-6E8A-4147-A177-3AD203B41FA5}">
                      <a16:colId xmlns:a16="http://schemas.microsoft.com/office/drawing/2014/main" val="851030634"/>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548640">
                  <a:extLst>
                    <a:ext uri="{9D8B030D-6E8A-4147-A177-3AD203B41FA5}">
                      <a16:colId xmlns:a16="http://schemas.microsoft.com/office/drawing/2014/main" val="20005"/>
                    </a:ext>
                  </a:extLst>
                </a:gridCol>
              </a:tblGrid>
              <a:tr h="94016">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86689">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64395">
                <a:tc>
                  <a:txBody>
                    <a:bodyPr/>
                    <a:lstStyle/>
                    <a:p>
                      <a:pPr algn="l" fontAlgn="b"/>
                      <a:r>
                        <a:rPr lang="en-US" sz="800" b="0" i="0" u="none" strike="noStrike" kern="1200" dirty="0">
                          <a:solidFill>
                            <a:srgbClr val="000000"/>
                          </a:solidFill>
                          <a:effectLst/>
                          <a:latin typeface="+mn-lt"/>
                          <a:ea typeface="+mn-ea"/>
                          <a:cs typeface="+mn-cs"/>
                        </a:rPr>
                        <a:t>Bloomberg U.S. High Yield Corporate Bond Index</a:t>
                      </a:r>
                    </a:p>
                  </a:txBody>
                  <a:tcPr marL="46800" marR="7168" marT="7168" marB="0" anchor="ctr">
                    <a:noFill/>
                  </a:tcPr>
                </a:tc>
                <a:tc>
                  <a:txBody>
                    <a:bodyPr/>
                    <a:lstStyle/>
                    <a:p>
                      <a:pPr algn="r" fontAlgn="b"/>
                      <a:r>
                        <a:rPr lang="en-GB" sz="800" b="0" i="0" u="none" strike="noStrike">
                          <a:solidFill>
                            <a:schemeClr val="tx1"/>
                          </a:solidFill>
                          <a:effectLst/>
                          <a:latin typeface="+mn-lt"/>
                        </a:rPr>
                        <a:t>1.47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11.15</a:t>
                      </a:r>
                    </a:p>
                  </a:txBody>
                  <a:tcPr marL="0" marR="182880" marT="0" marB="0" anchor="ctr">
                    <a:noFill/>
                  </a:tcPr>
                </a:tc>
                <a:tc>
                  <a:txBody>
                    <a:bodyPr/>
                    <a:lstStyle/>
                    <a:p>
                      <a:pPr algn="r" fontAlgn="b"/>
                      <a:r>
                        <a:rPr lang="en-GB" sz="800" b="0" i="0" u="none" strike="noStrike">
                          <a:solidFill>
                            <a:schemeClr val="tx1"/>
                          </a:solidFill>
                          <a:effectLst/>
                          <a:latin typeface="+mn-lt"/>
                        </a:rPr>
                        <a:t>2.19</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4.21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4.44</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0003"/>
                  </a:ext>
                </a:extLst>
              </a:tr>
              <a:tr h="164395">
                <a:tc>
                  <a:txBody>
                    <a:bodyPr/>
                    <a:lstStyle/>
                    <a:p>
                      <a:pPr algn="l" fontAlgn="b"/>
                      <a:r>
                        <a:rPr lang="en-US" sz="800" b="0" i="0" u="none" strike="noStrike" kern="1200">
                          <a:solidFill>
                            <a:srgbClr val="000000"/>
                          </a:solidFill>
                          <a:effectLst/>
                          <a:latin typeface="+mn-lt"/>
                          <a:ea typeface="+mn-ea"/>
                          <a:cs typeface="+mn-cs"/>
                        </a:rPr>
                        <a:t>ICE BofA US 3-Month Treasury Bill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1.29</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5.24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2.58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2.02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1.38</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0004"/>
                  </a:ext>
                </a:extLst>
              </a:tr>
              <a:tr h="164395">
                <a:tc>
                  <a:txBody>
                    <a:bodyPr/>
                    <a:lstStyle/>
                    <a:p>
                      <a:pPr algn="l" fontAlgn="b"/>
                      <a:r>
                        <a:rPr lang="en-US" sz="800" b="0" i="0" u="none" strike="noStrike" kern="1200">
                          <a:solidFill>
                            <a:srgbClr val="000000"/>
                          </a:solidFill>
                          <a:effectLst/>
                          <a:latin typeface="+mn-lt"/>
                          <a:ea typeface="+mn-ea"/>
                          <a:cs typeface="+mn-cs"/>
                        </a:rPr>
                        <a:t>ICE BofA 1-Year US Treasury Note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0.83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4.30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1.44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1.66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1.25</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72147078"/>
                  </a:ext>
                </a:extLst>
              </a:tr>
              <a:tr h="164592">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0.26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3.66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0.11</a:t>
                      </a:r>
                    </a:p>
                  </a:txBody>
                  <a:tcPr marL="0" marR="182880" marT="0" marB="0" anchor="ctr">
                    <a:noFill/>
                  </a:tcPr>
                </a:tc>
                <a:tc>
                  <a:txBody>
                    <a:bodyPr/>
                    <a:lstStyle/>
                    <a:p>
                      <a:pPr algn="r" fontAlgn="b"/>
                      <a:r>
                        <a:rPr lang="en-GB" sz="800" b="0" i="0" u="none" strike="noStrike" dirty="0">
                          <a:solidFill>
                            <a:schemeClr val="tx1"/>
                          </a:solidFill>
                          <a:effectLst/>
                          <a:latin typeface="+mn-lt"/>
                        </a:rPr>
                        <a:t>1.16</a:t>
                      </a:r>
                    </a:p>
                  </a:txBody>
                  <a:tcPr marL="0" marR="182880" marT="0" marB="0" anchor="ctr">
                    <a:noFill/>
                  </a:tcPr>
                </a:tc>
                <a:tc>
                  <a:txBody>
                    <a:bodyPr/>
                    <a:lstStyle/>
                    <a:p>
                      <a:pPr algn="r" fontAlgn="b"/>
                      <a:r>
                        <a:rPr lang="en-GB" sz="800" b="0" i="0" u="none" strike="noStrike">
                          <a:solidFill>
                            <a:srgbClr val="000000"/>
                          </a:solidFill>
                          <a:effectLst/>
                          <a:latin typeface="+mn-lt"/>
                        </a:rPr>
                        <a:t>1.41</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78724785"/>
                  </a:ext>
                </a:extLst>
              </a:tr>
              <a:tr h="164395">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-0.08</a:t>
                      </a:r>
                    </a:p>
                  </a:txBody>
                  <a:tcPr marL="0" marR="182880" marT="0" marB="0" anchor="ctr">
                    <a:noFill/>
                  </a:tcPr>
                </a:tc>
                <a:tc>
                  <a:txBody>
                    <a:bodyPr/>
                    <a:lstStyle/>
                    <a:p>
                      <a:pPr algn="r" fontAlgn="b"/>
                      <a:r>
                        <a:rPr lang="en-GB" sz="800" b="0" i="0" u="none" strike="noStrike" dirty="0">
                          <a:solidFill>
                            <a:schemeClr val="tx1"/>
                          </a:solidFill>
                          <a:effectLst/>
                          <a:latin typeface="+mn-lt"/>
                        </a:rPr>
                        <a:t>0.45</a:t>
                      </a:r>
                    </a:p>
                  </a:txBody>
                  <a:tcPr marL="0" marR="182880" marT="0" marB="0" anchor="ctr">
                    <a:noFill/>
                  </a:tcPr>
                </a:tc>
                <a:tc>
                  <a:txBody>
                    <a:bodyPr/>
                    <a:lstStyle/>
                    <a:p>
                      <a:pPr algn="r" fontAlgn="b"/>
                      <a:r>
                        <a:rPr lang="en-GB" sz="800" b="0" i="0" u="none" strike="noStrike" dirty="0">
                          <a:solidFill>
                            <a:srgbClr val="C00000"/>
                          </a:solidFill>
                          <a:effectLst/>
                          <a:latin typeface="+mn-lt"/>
                        </a:rPr>
                        <a:t>-0.53</a:t>
                      </a:r>
                    </a:p>
                  </a:txBody>
                  <a:tcPr marL="0" marR="182880" marT="0" marB="0" anchor="ctr">
                    <a:noFill/>
                  </a:tcPr>
                </a:tc>
                <a:tc>
                  <a:txBody>
                    <a:bodyPr/>
                    <a:lstStyle/>
                    <a:p>
                      <a:pPr algn="r" fontAlgn="b"/>
                      <a:r>
                        <a:rPr lang="en-GB" sz="800" b="0" i="0" u="none" strike="noStrike" dirty="0">
                          <a:solidFill>
                            <a:schemeClr val="tx1"/>
                          </a:solidFill>
                          <a:effectLst/>
                          <a:latin typeface="+mn-lt"/>
                        </a:rPr>
                        <a:t>2.49</a:t>
                      </a:r>
                    </a:p>
                  </a:txBody>
                  <a:tcPr marL="0" marR="182880" marT="0" marB="0" anchor="ctr">
                    <a:noFill/>
                  </a:tcPr>
                </a:tc>
                <a:tc>
                  <a:txBody>
                    <a:bodyPr/>
                    <a:lstStyle/>
                    <a:p>
                      <a:pPr algn="r" fontAlgn="b"/>
                      <a:r>
                        <a:rPr lang="en-GB" sz="800" b="0" i="0" u="none" strike="noStrike" dirty="0">
                          <a:solidFill>
                            <a:schemeClr val="tx1"/>
                          </a:solidFill>
                          <a:effectLst/>
                          <a:latin typeface="+mn-lt"/>
                        </a:rPr>
                        <a:t>2.21</a:t>
                      </a:r>
                    </a:p>
                  </a:txBody>
                  <a:tcPr marL="0" marR="182880" marT="0" marB="0" anchor="ctr">
                    <a:noFill/>
                  </a:tcPr>
                </a:tc>
                <a:extLst>
                  <a:ext uri="{0D108BD9-81ED-4DB2-BD59-A6C34878D82A}">
                    <a16:rowId xmlns:a16="http://schemas.microsoft.com/office/drawing/2014/main" val="549291973"/>
                  </a:ext>
                </a:extLst>
              </a:tr>
              <a:tr h="164395">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-0.39</a:t>
                      </a:r>
                    </a:p>
                  </a:txBody>
                  <a:tcPr marL="0" marR="182880" marT="0" marB="0" anchor="ctr">
                    <a:noFill/>
                  </a:tcPr>
                </a:tc>
                <a:tc>
                  <a:txBody>
                    <a:bodyPr/>
                    <a:lstStyle/>
                    <a:p>
                      <a:pPr algn="r" fontAlgn="b"/>
                      <a:r>
                        <a:rPr lang="en-GB" sz="800" b="0" i="0" u="none" strike="noStrike" dirty="0">
                          <a:solidFill>
                            <a:schemeClr val="tx1"/>
                          </a:solidFill>
                          <a:effectLst/>
                          <a:latin typeface="+mn-lt"/>
                        </a:rPr>
                        <a:t>3.13</a:t>
                      </a:r>
                    </a:p>
                  </a:txBody>
                  <a:tcPr marL="0" marR="182880" marT="0" marB="0" anchor="ctr">
                    <a:noFill/>
                  </a:tcPr>
                </a:tc>
                <a:tc>
                  <a:txBody>
                    <a:bodyPr/>
                    <a:lstStyle/>
                    <a:p>
                      <a:pPr algn="r" fontAlgn="b"/>
                      <a:r>
                        <a:rPr lang="en-GB" sz="800" b="0" i="0" u="none" strike="noStrike" dirty="0">
                          <a:solidFill>
                            <a:srgbClr val="C00000"/>
                          </a:solidFill>
                          <a:effectLst/>
                          <a:latin typeface="+mn-lt"/>
                        </a:rPr>
                        <a:t>-0.41</a:t>
                      </a:r>
                    </a:p>
                  </a:txBody>
                  <a:tcPr marL="0" marR="182880" marT="0" marB="0" anchor="ctr">
                    <a:noFill/>
                  </a:tcPr>
                </a:tc>
                <a:tc>
                  <a:txBody>
                    <a:bodyPr/>
                    <a:lstStyle/>
                    <a:p>
                      <a:pPr algn="r" fontAlgn="b"/>
                      <a:r>
                        <a:rPr lang="en-GB" sz="800" b="0" i="0" u="none" strike="noStrike">
                          <a:solidFill>
                            <a:schemeClr val="tx1"/>
                          </a:solidFill>
                          <a:effectLst/>
                          <a:latin typeface="+mn-lt"/>
                        </a:rPr>
                        <a:t>1.59</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2.66</a:t>
                      </a:r>
                    </a:p>
                  </a:txBody>
                  <a:tcPr marL="0" marR="182880" marT="0" marB="0" anchor="ctr">
                    <a:noFill/>
                  </a:tcPr>
                </a:tc>
                <a:extLst>
                  <a:ext uri="{0D108BD9-81ED-4DB2-BD59-A6C34878D82A}">
                    <a16:rowId xmlns:a16="http://schemas.microsoft.com/office/drawing/2014/main" val="4284189487"/>
                  </a:ext>
                </a:extLst>
              </a:tr>
              <a:tr h="164395">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-0.78</a:t>
                      </a:r>
                    </a:p>
                  </a:txBody>
                  <a:tcPr marL="0" marR="182880" marT="0" marB="0" anchor="ctr">
                    <a:noFill/>
                  </a:tcPr>
                </a:tc>
                <a:tc>
                  <a:txBody>
                    <a:bodyPr/>
                    <a:lstStyle/>
                    <a:p>
                      <a:pPr algn="r" fontAlgn="b"/>
                      <a:r>
                        <a:rPr lang="en-GB" sz="800" b="0" i="0" u="none" strike="noStrike" dirty="0">
                          <a:solidFill>
                            <a:schemeClr val="tx1"/>
                          </a:solidFill>
                          <a:effectLst/>
                          <a:latin typeface="+mn-lt"/>
                        </a:rPr>
                        <a:t>1.70</a:t>
                      </a:r>
                    </a:p>
                  </a:txBody>
                  <a:tcPr marL="0" marR="182880" marT="0" marB="0" anchor="ctr">
                    <a:noFill/>
                  </a:tcPr>
                </a:tc>
                <a:tc>
                  <a:txBody>
                    <a:bodyPr/>
                    <a:lstStyle/>
                    <a:p>
                      <a:pPr algn="r" fontAlgn="b"/>
                      <a:r>
                        <a:rPr lang="en-GB" sz="800" b="0" i="0" u="none" strike="noStrike" dirty="0">
                          <a:solidFill>
                            <a:srgbClr val="C00000"/>
                          </a:solidFill>
                          <a:effectLst/>
                          <a:latin typeface="+mn-lt"/>
                        </a:rPr>
                        <a:t>-2.46</a:t>
                      </a:r>
                    </a:p>
                  </a:txBody>
                  <a:tcPr marL="0" marR="182880" marT="0" marB="0" anchor="ctr">
                    <a:noFill/>
                  </a:tcPr>
                </a:tc>
                <a:tc>
                  <a:txBody>
                    <a:bodyPr/>
                    <a:lstStyle/>
                    <a:p>
                      <a:pPr algn="r" fontAlgn="b"/>
                      <a:r>
                        <a:rPr lang="en-GB" sz="800" b="0" i="0" u="none" strike="noStrike">
                          <a:solidFill>
                            <a:schemeClr val="tx1"/>
                          </a:solidFill>
                          <a:effectLst/>
                          <a:latin typeface="+mn-lt"/>
                        </a:rPr>
                        <a:t>0.36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1.54</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655811284"/>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-1.35</a:t>
                      </a:r>
                    </a:p>
                  </a:txBody>
                  <a:tcPr marL="0" marR="182880" marT="0" marB="0" anchor="ctr">
                    <a:noFill/>
                  </a:tcPr>
                </a:tc>
                <a:tc>
                  <a:txBody>
                    <a:bodyPr/>
                    <a:lstStyle/>
                    <a:p>
                      <a:pPr algn="r" fontAlgn="b"/>
                      <a:r>
                        <a:rPr lang="en-GB" sz="800" b="0" i="0" u="none" strike="noStrike" dirty="0">
                          <a:solidFill>
                            <a:schemeClr val="tx1"/>
                          </a:solidFill>
                          <a:effectLst/>
                          <a:latin typeface="+mn-lt"/>
                        </a:rPr>
                        <a:t>1.27</a:t>
                      </a:r>
                    </a:p>
                  </a:txBody>
                  <a:tcPr marL="0" marR="182880" marT="0" marB="0" anchor="ctr">
                    <a:noFill/>
                  </a:tcPr>
                </a:tc>
                <a:tc>
                  <a:txBody>
                    <a:bodyPr/>
                    <a:lstStyle/>
                    <a:p>
                      <a:pPr algn="r" fontAlgn="b"/>
                      <a:r>
                        <a:rPr lang="en-GB" sz="800" b="0" i="0" u="none" strike="noStrike" dirty="0">
                          <a:solidFill>
                            <a:srgbClr val="C00000"/>
                          </a:solidFill>
                          <a:effectLst/>
                          <a:latin typeface="+mn-lt"/>
                        </a:rPr>
                        <a:t>-2.61</a:t>
                      </a:r>
                    </a:p>
                  </a:txBody>
                  <a:tcPr marL="0" marR="182880" marT="0" marB="0" anchor="ctr">
                    <a:noFill/>
                  </a:tcPr>
                </a:tc>
                <a:tc>
                  <a:txBody>
                    <a:bodyPr/>
                    <a:lstStyle/>
                    <a:p>
                      <a:pPr algn="r" fontAlgn="b"/>
                      <a:r>
                        <a:rPr lang="en-GB" sz="800" b="0" i="0" u="none" strike="noStrike" dirty="0">
                          <a:solidFill>
                            <a:srgbClr val="C00000"/>
                          </a:solidFill>
                          <a:effectLst/>
                          <a:latin typeface="+mn-lt"/>
                        </a:rPr>
                        <a:t>-0.40</a:t>
                      </a:r>
                    </a:p>
                  </a:txBody>
                  <a:tcPr marL="0" marR="182880" marT="0" marB="0" anchor="ctr">
                    <a:noFill/>
                  </a:tcPr>
                </a:tc>
                <a:tc>
                  <a:txBody>
                    <a:bodyPr/>
                    <a:lstStyle/>
                    <a:p>
                      <a:pPr algn="r" fontAlgn="b"/>
                      <a:r>
                        <a:rPr lang="en-GB" sz="800" b="0" i="0" u="none" strike="noStrike" dirty="0">
                          <a:solidFill>
                            <a:srgbClr val="C00000"/>
                          </a:solidFill>
                          <a:effectLst/>
                          <a:latin typeface="+mn-lt"/>
                        </a:rPr>
                        <a:t>-0.68</a:t>
                      </a:r>
                    </a:p>
                  </a:txBody>
                  <a:tcPr marL="0" marR="182880" marT="0" marB="0" anchor="ctr">
                    <a:noFill/>
                  </a:tcPr>
                </a:tc>
                <a:extLst>
                  <a:ext uri="{0D108BD9-81ED-4DB2-BD59-A6C34878D82A}">
                    <a16:rowId xmlns:a16="http://schemas.microsoft.com/office/drawing/2014/main" val="1488062421"/>
                  </a:ext>
                </a:extLst>
              </a:tr>
              <a:tr h="164395">
                <a:tc>
                  <a:txBody>
                    <a:bodyPr/>
                    <a:lstStyle/>
                    <a:p>
                      <a:pPr algn="l" fontAlgn="b"/>
                      <a:r>
                        <a:rPr lang="en-US" sz="800" b="0" i="0" u="none" strike="noStrike" kern="1200">
                          <a:solidFill>
                            <a:srgbClr val="000000"/>
                          </a:solidFill>
                          <a:effectLst/>
                          <a:latin typeface="+mn-lt"/>
                          <a:ea typeface="+mn-ea"/>
                          <a:cs typeface="+mn-cs"/>
                        </a:rPr>
                        <a:t>Bloomberg U.S. Government Bond Index Long</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-3.24</a:t>
                      </a:r>
                    </a:p>
                  </a:txBody>
                  <a:tcPr marL="0" marR="182880" marT="0" marB="0" anchor="ctr">
                    <a:noFill/>
                  </a:tcPr>
                </a:tc>
                <a:tc>
                  <a:txBody>
                    <a:bodyPr/>
                    <a:lstStyle/>
                    <a:p>
                      <a:pPr algn="r" fontAlgn="b"/>
                      <a:r>
                        <a:rPr lang="en-GB" sz="800" b="0" i="0" u="none" strike="noStrike" dirty="0">
                          <a:solidFill>
                            <a:srgbClr val="C00000"/>
                          </a:solidFill>
                          <a:effectLst/>
                          <a:latin typeface="+mn-lt"/>
                        </a:rPr>
                        <a:t>-6.03</a:t>
                      </a:r>
                    </a:p>
                  </a:txBody>
                  <a:tcPr marL="0" marR="182880" marT="0" marB="0" anchor="ctr">
                    <a:noFill/>
                  </a:tcPr>
                </a:tc>
                <a:tc>
                  <a:txBody>
                    <a:bodyPr/>
                    <a:lstStyle/>
                    <a:p>
                      <a:pPr algn="r" fontAlgn="b"/>
                      <a:r>
                        <a:rPr lang="en-GB" sz="800" b="0" i="0" u="none" strike="noStrike" dirty="0">
                          <a:solidFill>
                            <a:srgbClr val="C00000"/>
                          </a:solidFill>
                          <a:effectLst/>
                          <a:latin typeface="+mn-lt"/>
                        </a:rPr>
                        <a:t>-8.01</a:t>
                      </a:r>
                    </a:p>
                  </a:txBody>
                  <a:tcPr marL="0" marR="182880" marT="0" marB="0" anchor="ctr">
                    <a:noFill/>
                  </a:tcPr>
                </a:tc>
                <a:tc>
                  <a:txBody>
                    <a:bodyPr/>
                    <a:lstStyle/>
                    <a:p>
                      <a:pPr algn="r" fontAlgn="b"/>
                      <a:r>
                        <a:rPr lang="en-GB" sz="800" b="0" i="0" u="none" strike="noStrike" dirty="0">
                          <a:solidFill>
                            <a:srgbClr val="C00000"/>
                          </a:solidFill>
                          <a:effectLst/>
                          <a:latin typeface="+mn-lt"/>
                        </a:rPr>
                        <a:t>-2.77</a:t>
                      </a:r>
                    </a:p>
                  </a:txBody>
                  <a:tcPr marL="0" marR="182880" marT="0" marB="0" anchor="ctr">
                    <a:noFill/>
                  </a:tcPr>
                </a:tc>
                <a:tc>
                  <a:txBody>
                    <a:bodyPr/>
                    <a:lstStyle/>
                    <a:p>
                      <a:pPr algn="r" fontAlgn="b"/>
                      <a:r>
                        <a:rPr lang="en-GB" sz="800" b="0" i="0" u="none" strike="noStrike" dirty="0">
                          <a:solidFill>
                            <a:schemeClr val="tx1"/>
                          </a:solidFill>
                          <a:effectLst/>
                          <a:latin typeface="+mn-lt"/>
                        </a:rPr>
                        <a:t>1.25</a:t>
                      </a:r>
                    </a:p>
                  </a:txBody>
                  <a:tcPr marL="0" marR="182880" marT="0" marB="0" anchor="ctr">
                    <a:noFill/>
                  </a:tcPr>
                </a:tc>
                <a:extLst>
                  <a:ext uri="{0D108BD9-81ED-4DB2-BD59-A6C34878D82A}">
                    <a16:rowId xmlns:a16="http://schemas.microsoft.com/office/drawing/2014/main" val="150157158"/>
                  </a:ext>
                </a:extLst>
              </a:tr>
            </a:tbl>
          </a:graphicData>
        </a:graphic>
      </p:graphicFrame>
      <p:cxnSp>
        <p:nvCxnSpPr>
          <p:cNvPr id="30" name="Straight Connector 29">
            <a:extLst>
              <a:ext uri="{FF2B5EF4-FFF2-40B4-BE49-F238E27FC236}">
                <a16:creationId xmlns:a16="http://schemas.microsoft.com/office/drawing/2014/main" id="{34B5387E-6C51-4FCC-92BF-39B84EAB7E35}"/>
              </a:ext>
            </a:extLst>
          </p:cNvPr>
          <p:cNvCxnSpPr>
            <a:cxnSpLocks/>
          </p:cNvCxnSpPr>
          <p:nvPr/>
        </p:nvCxnSpPr>
        <p:spPr>
          <a:xfrm>
            <a:off x="3333698" y="4719230"/>
            <a:ext cx="611510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6" name="Picture Placeholder 5" descr="A logo for a company&#10;&#10;Description automatically generated">
            <a:extLst>
              <a:ext uri="{FF2B5EF4-FFF2-40B4-BE49-F238E27FC236}">
                <a16:creationId xmlns:a16="http://schemas.microsoft.com/office/drawing/2014/main" id="{601E678A-F7D0-F8EA-C9D2-B7D0C2535B1B}"/>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235951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ssetID" descr="svtx:content/slide/@id">
            <a:extLst>
              <a:ext uri="{FF2B5EF4-FFF2-40B4-BE49-F238E27FC236}">
                <a16:creationId xmlns:a16="http://schemas.microsoft.com/office/drawing/2014/main" id="{6DA5E66F-3DC7-7C79-173C-40218EE4669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135208</a:t>
            </a:r>
          </a:p>
        </p:txBody>
      </p:sp>
      <p:sp>
        <p:nvSpPr>
          <p:cNvPr id="2" name="Title 1"/>
          <p:cNvSpPr>
            <a:spLocks noGrp="1"/>
          </p:cNvSpPr>
          <p:nvPr>
            <p:ph type="title"/>
          </p:nvPr>
        </p:nvSpPr>
        <p:spPr>
          <a:xfrm>
            <a:off x="529812" y="657966"/>
            <a:ext cx="9052560" cy="521864"/>
          </a:xfrm>
        </p:spPr>
        <p:txBody>
          <a:bodyPr/>
          <a:lstStyle/>
          <a:p>
            <a:r>
              <a:rPr lang="en-US" dirty="0"/>
              <a:t>The Next BlackBerry?</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11</a:t>
            </a:fld>
            <a:endParaRPr lang="en-US" dirty="0"/>
          </a:p>
        </p:txBody>
      </p:sp>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kumimoji="0" lang="en-US" sz="80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1. Magnificent 7 include Alphabet, Amazon, Apple, Meta, Microsoft, Nvidia, and Tesla. Named securities may be held in accounts managed by Dimensional. </a:t>
            </a:r>
          </a:p>
          <a:p>
            <a:r>
              <a:rPr lang="en-US" b="1" dirty="0"/>
              <a:t>See following page for important disclosure.</a:t>
            </a:r>
            <a:endParaRPr lang="en-US" dirty="0"/>
          </a:p>
        </p:txBody>
      </p:sp>
      <p:sp>
        <p:nvSpPr>
          <p:cNvPr id="3" name="Text Placeholder 2"/>
          <p:cNvSpPr>
            <a:spLocks noGrp="1"/>
          </p:cNvSpPr>
          <p:nvPr>
            <p:ph type="body" sz="quarter" idx="18"/>
          </p:nvPr>
        </p:nvSpPr>
        <p:spPr>
          <a:xfrm>
            <a:off x="540290" y="1900598"/>
            <a:ext cx="3582823" cy="3873670"/>
          </a:xfrm>
        </p:spPr>
        <p:txBody>
          <a:bodyPr numCol="1"/>
          <a:lstStyle/>
          <a:p>
            <a:pPr>
              <a:lnSpc>
                <a:spcPts val="1400"/>
              </a:lnSpc>
              <a:spcBef>
                <a:spcPts val="1000"/>
              </a:spcBef>
              <a:spcAft>
                <a:spcPts val="300"/>
              </a:spcAft>
            </a:pPr>
            <a:r>
              <a:rPr lang="en-US" sz="1000" dirty="0">
                <a:latin typeface="+mn-lt"/>
              </a:rPr>
              <a:t>Some investors attribute the Magnificent 7 stocks’ dominance to a “winner-take-all” environment in which a handful of companies achieve sufficient market share to hinder competition.</a:t>
            </a:r>
            <a:r>
              <a:rPr lang="en-US" sz="1000" baseline="30000" dirty="0">
                <a:latin typeface="+mn-lt"/>
              </a:rPr>
              <a:t>1</a:t>
            </a:r>
            <a:r>
              <a:rPr lang="en-US" sz="1000" dirty="0">
                <a:latin typeface="+mn-lt"/>
              </a:rPr>
              <a:t> In businesses where gaining users drives success, establishing a strong market share may be like building a moat around profitability. But that doesn’t guarantee these companies can stay on top.</a:t>
            </a:r>
          </a:p>
          <a:p>
            <a:pPr>
              <a:lnSpc>
                <a:spcPts val="1400"/>
              </a:lnSpc>
              <a:spcBef>
                <a:spcPts val="1000"/>
              </a:spcBef>
              <a:spcAft>
                <a:spcPts val="300"/>
              </a:spcAft>
            </a:pPr>
            <a:r>
              <a:rPr lang="en-US" sz="1000" dirty="0">
                <a:latin typeface="+mn-lt"/>
              </a:rPr>
              <a:t>Think about the state of mobile phones 15 years ago. </a:t>
            </a:r>
            <a:br>
              <a:rPr lang="en-US" sz="1000" dirty="0">
                <a:latin typeface="+mn-lt"/>
              </a:rPr>
            </a:br>
            <a:r>
              <a:rPr lang="en-US" sz="1000" dirty="0">
                <a:latin typeface="+mn-lt"/>
              </a:rPr>
              <a:t>In all likelihood, you would have been reading this on a BlackBerry, such was that device’s entrenchment for mobile business communication. Then, along came iPhones and Androids and suddenly BlackBerry’s foothold was eroded.</a:t>
            </a:r>
          </a:p>
          <a:p>
            <a:pPr>
              <a:lnSpc>
                <a:spcPts val="1400"/>
              </a:lnSpc>
              <a:spcBef>
                <a:spcPts val="1000"/>
              </a:spcBef>
              <a:spcAft>
                <a:spcPts val="300"/>
              </a:spcAft>
            </a:pPr>
            <a:r>
              <a:rPr lang="en-US" sz="1000" dirty="0">
                <a:latin typeface="+mn-lt"/>
              </a:rPr>
              <a:t>History is littered with examples of household names that were usurped by the Next Big Thing. Remember, Sears was a Top 10-sized stock in the US once upon a time. AOL was synonymous with internet access in the 1990s. And in 2003, the most popular social media network starting with the letter F was Friendster.</a:t>
            </a:r>
          </a:p>
          <a:p>
            <a:pPr>
              <a:lnSpc>
                <a:spcPts val="1400"/>
              </a:lnSpc>
              <a:spcBef>
                <a:spcPts val="1000"/>
              </a:spcBef>
              <a:spcAft>
                <a:spcPts val="300"/>
              </a:spcAft>
            </a:pPr>
            <a:r>
              <a:rPr lang="en-US" sz="1000" dirty="0">
                <a:latin typeface="+mn-lt"/>
              </a:rPr>
              <a:t>Even the biggest companies have uncertain futures, highlighting the need for broadly diversified investments. And even if these companies stay at the top of the market, that’s no assurance higher returns will continue if their success is expected.</a:t>
            </a:r>
          </a:p>
          <a:p>
            <a:pPr>
              <a:lnSpc>
                <a:spcPts val="1400"/>
              </a:lnSpc>
              <a:spcBef>
                <a:spcPts val="1000"/>
              </a:spcBef>
              <a:spcAft>
                <a:spcPts val="300"/>
              </a:spcAft>
            </a:pPr>
            <a:endParaRPr lang="en-US" sz="1000" dirty="0">
              <a:latin typeface="+mn-lt"/>
            </a:endParaRPr>
          </a:p>
        </p:txBody>
      </p:sp>
      <p:sp>
        <p:nvSpPr>
          <p:cNvPr id="4" name="Text Placeholder 3"/>
          <p:cNvSpPr>
            <a:spLocks noGrp="1"/>
          </p:cNvSpPr>
          <p:nvPr>
            <p:ph type="body" sz="quarter" idx="14"/>
          </p:nvPr>
        </p:nvSpPr>
        <p:spPr>
          <a:xfrm>
            <a:off x="529813" y="1067438"/>
            <a:ext cx="8823326" cy="346075"/>
          </a:xfrm>
        </p:spPr>
        <p:txBody>
          <a:bodyPr/>
          <a:lstStyle/>
          <a:p>
            <a:r>
              <a:rPr lang="en-US" dirty="0"/>
              <a:t>First quarter 2024</a:t>
            </a:r>
          </a:p>
          <a:p>
            <a:r>
              <a:rPr lang="en-US" dirty="0"/>
              <a:t>Wes </a:t>
            </a:r>
            <a:r>
              <a:rPr lang="en-US" dirty="0" err="1"/>
              <a:t>Crill</a:t>
            </a:r>
            <a:r>
              <a:rPr lang="en-US" dirty="0"/>
              <a:t>, PhD, Senior Investment Director and Vice President, Dimensional Fund Advisors</a:t>
            </a:r>
          </a:p>
        </p:txBody>
      </p:sp>
      <p:sp>
        <p:nvSpPr>
          <p:cNvPr id="19" name="Text Placeholder 2">
            <a:extLst>
              <a:ext uri="{FF2B5EF4-FFF2-40B4-BE49-F238E27FC236}">
                <a16:creationId xmlns:a16="http://schemas.microsoft.com/office/drawing/2014/main" id="{2EF8EE57-0DEF-FCEE-3939-F368329981C7}"/>
              </a:ext>
            </a:extLst>
          </p:cNvPr>
          <p:cNvSpPr txBox="1">
            <a:spLocks/>
          </p:cNvSpPr>
          <p:nvPr/>
        </p:nvSpPr>
        <p:spPr>
          <a:xfrm>
            <a:off x="4563687" y="2011278"/>
            <a:ext cx="4700340" cy="800269"/>
          </a:xfrm>
          <a:prstGeom prst="rect">
            <a:avLst/>
          </a:prstGeom>
        </p:spPr>
        <p:txBody>
          <a:bodyPr vert="horz" lIns="91388" tIns="54833" rIns="91388" bIns="54833" numCol="1" spcCol="365760" rtlCol="0">
            <a:noAutofit/>
          </a:bodyPr>
          <a:lstStyle>
            <a:lvl1pPr marL="0" indent="0" algn="l" defTabSz="1018228" rtl="0" eaLnBrk="1" latinLnBrk="0" hangingPunct="1">
              <a:lnSpc>
                <a:spcPct val="110000"/>
              </a:lnSpc>
              <a:spcBef>
                <a:spcPts val="0"/>
              </a:spcBef>
              <a:spcAft>
                <a:spcPts val="900"/>
              </a:spcAft>
              <a:buFontTx/>
              <a:buNone/>
              <a:defRPr sz="950" kern="1200">
                <a:solidFill>
                  <a:schemeClr val="tx1"/>
                </a:solidFill>
                <a:latin typeface="Arial" pitchFamily="34" charset="0"/>
                <a:ea typeface="+mn-ea"/>
                <a:cs typeface="Arial" pitchFamily="34" charset="0"/>
              </a:defRPr>
            </a:lvl1pPr>
            <a:lvl2pPr marL="0" indent="0" algn="l" defTabSz="1018228" rtl="0" eaLnBrk="1" latinLnBrk="0" hangingPunct="1">
              <a:lnSpc>
                <a:spcPct val="110000"/>
              </a:lnSpc>
              <a:spcBef>
                <a:spcPts val="600"/>
              </a:spcBef>
              <a:spcAft>
                <a:spcPts val="300"/>
              </a:spcAft>
              <a:buFontTx/>
              <a:buNone/>
              <a:defRPr sz="1000" kern="1200" cap="all" baseline="0">
                <a:solidFill>
                  <a:schemeClr val="tx2"/>
                </a:solidFill>
                <a:latin typeface="Arial" pitchFamily="34" charset="0"/>
                <a:ea typeface="+mn-ea"/>
                <a:cs typeface="Arial" pitchFamily="34" charset="0"/>
              </a:defRPr>
            </a:lvl2pPr>
            <a:lvl3pPr marL="0" indent="0" algn="l" defTabSz="1018228" rtl="0" eaLnBrk="1" latinLnBrk="0" hangingPunct="1">
              <a:lnSpc>
                <a:spcPct val="140000"/>
              </a:lnSpc>
              <a:spcBef>
                <a:spcPts val="0"/>
              </a:spcBef>
              <a:spcAft>
                <a:spcPts val="1200"/>
              </a:spcAft>
              <a:buFontTx/>
              <a:buNone/>
              <a:defRPr sz="1100" kern="1200">
                <a:solidFill>
                  <a:schemeClr val="tx2"/>
                </a:solidFill>
                <a:latin typeface="Arial" pitchFamily="34" charset="0"/>
                <a:ea typeface="+mn-ea"/>
                <a:cs typeface="Arial" pitchFamily="34" charset="0"/>
              </a:defRPr>
            </a:lvl3pPr>
            <a:lvl4pPr marL="0" indent="0" algn="l" defTabSz="1018228" rtl="0" eaLnBrk="1" latinLnBrk="0" hangingPunct="1">
              <a:lnSpc>
                <a:spcPct val="110000"/>
              </a:lnSpc>
              <a:spcBef>
                <a:spcPts val="0"/>
              </a:spcBef>
              <a:buFontTx/>
              <a:buNone/>
              <a:defRPr sz="900" kern="1200">
                <a:solidFill>
                  <a:schemeClr val="tx2"/>
                </a:solidFill>
                <a:latin typeface="Arial" pitchFamily="34" charset="0"/>
                <a:ea typeface="+mn-ea"/>
                <a:cs typeface="Arial" pitchFamily="34" charset="0"/>
              </a:defRPr>
            </a:lvl4pPr>
            <a:lvl5pPr marL="0" indent="0" algn="l" defTabSz="1018228" rtl="0" eaLnBrk="1" latinLnBrk="0" hangingPunct="1">
              <a:lnSpc>
                <a:spcPct val="110000"/>
              </a:lnSpc>
              <a:spcBef>
                <a:spcPts val="599"/>
              </a:spcBef>
              <a:buFontTx/>
              <a:buNone/>
              <a:defRPr sz="11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Aft>
                <a:spcPts val="0"/>
              </a:spcAft>
            </a:pPr>
            <a:r>
              <a:rPr kumimoji="0" lang="en-US" sz="1050" b="1" i="0" u="none" strike="noStrike" kern="1200" cap="none" spc="90" normalizeH="0" baseline="0" noProof="0" dirty="0">
                <a:ln>
                  <a:noFill/>
                </a:ln>
                <a:solidFill>
                  <a:srgbClr val="000000"/>
                </a:solidFill>
                <a:effectLst/>
                <a:uLnTx/>
                <a:uFillTx/>
                <a:latin typeface="Avenir LT 55 Roman"/>
                <a:cs typeface="+mn-cs"/>
              </a:rPr>
              <a:t>BLACKBERRY TRAILING 12-MONTH SALES PER SHARE</a:t>
            </a:r>
          </a:p>
          <a:p>
            <a:pPr>
              <a:lnSpc>
                <a:spcPct val="100000"/>
              </a:lnSpc>
            </a:pPr>
            <a:r>
              <a:rPr lang="en-US" sz="900" dirty="0">
                <a:latin typeface="+mj-lt"/>
              </a:rPr>
              <a:t>February 2004–January 2024</a:t>
            </a:r>
          </a:p>
        </p:txBody>
      </p:sp>
      <p:cxnSp>
        <p:nvCxnSpPr>
          <p:cNvPr id="22" name="Straight Connector 21">
            <a:extLst>
              <a:ext uri="{FF2B5EF4-FFF2-40B4-BE49-F238E27FC236}">
                <a16:creationId xmlns:a16="http://schemas.microsoft.com/office/drawing/2014/main" id="{EA5BFF70-BEA3-772F-4AA7-26E764A125DD}"/>
              </a:ext>
            </a:extLst>
          </p:cNvPr>
          <p:cNvCxnSpPr>
            <a:cxnSpLocks/>
          </p:cNvCxnSpPr>
          <p:nvPr/>
        </p:nvCxnSpPr>
        <p:spPr>
          <a:xfrm>
            <a:off x="4638502" y="1981200"/>
            <a:ext cx="4810298"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6B22E78E-322D-D50F-260A-72FFF35B7688}"/>
              </a:ext>
            </a:extLst>
          </p:cNvPr>
          <p:cNvGrpSpPr/>
          <p:nvPr/>
        </p:nvGrpSpPr>
        <p:grpSpPr>
          <a:xfrm>
            <a:off x="4675191" y="2782571"/>
            <a:ext cx="5029410" cy="4115530"/>
            <a:chOff x="4358292" y="2713222"/>
            <a:chExt cx="5029410" cy="4115530"/>
          </a:xfrm>
        </p:grpSpPr>
        <p:pic>
          <p:nvPicPr>
            <p:cNvPr id="10" name="Picture 9" descr="A graph of a graph with numbers and a line&#10;&#10;Description automatically generated with medium confidence">
              <a:extLst>
                <a:ext uri="{FF2B5EF4-FFF2-40B4-BE49-F238E27FC236}">
                  <a16:creationId xmlns:a16="http://schemas.microsoft.com/office/drawing/2014/main" id="{E1ECA36E-E95D-D780-CB44-787C88FE08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8292" y="2713222"/>
              <a:ext cx="5029410" cy="4115530"/>
            </a:xfrm>
            <a:prstGeom prst="rect">
              <a:avLst/>
            </a:prstGeom>
          </p:spPr>
        </p:pic>
        <p:sp>
          <p:nvSpPr>
            <p:cNvPr id="11" name="TextBox 10">
              <a:extLst>
                <a:ext uri="{FF2B5EF4-FFF2-40B4-BE49-F238E27FC236}">
                  <a16:creationId xmlns:a16="http://schemas.microsoft.com/office/drawing/2014/main" id="{4ED9F532-A0DC-5C07-298F-171A0E190A68}"/>
                </a:ext>
              </a:extLst>
            </p:cNvPr>
            <p:cNvSpPr txBox="1"/>
            <p:nvPr/>
          </p:nvSpPr>
          <p:spPr>
            <a:xfrm>
              <a:off x="5393441" y="5896747"/>
              <a:ext cx="1071308" cy="369332"/>
            </a:xfrm>
            <a:prstGeom prst="rect">
              <a:avLst/>
            </a:prstGeom>
            <a:noFill/>
          </p:spPr>
          <p:txBody>
            <a:bodyPr wrap="square">
              <a:spAutoFit/>
            </a:bodyPr>
            <a:lstStyle/>
            <a:p>
              <a:r>
                <a:rPr lang="en-US" sz="900" b="1" dirty="0">
                  <a:solidFill>
                    <a:srgbClr val="FF0000"/>
                  </a:solidFill>
                </a:rPr>
                <a:t>June 2007</a:t>
              </a:r>
            </a:p>
            <a:p>
              <a:r>
                <a:rPr lang="en-US" sz="900" dirty="0">
                  <a:solidFill>
                    <a:schemeClr val="bg1">
                      <a:lumMod val="50000"/>
                    </a:schemeClr>
                  </a:solidFill>
                </a:rPr>
                <a:t>iPhone Debut</a:t>
              </a:r>
            </a:p>
          </p:txBody>
        </p:sp>
        <p:sp>
          <p:nvSpPr>
            <p:cNvPr id="12" name="TextBox 11">
              <a:extLst>
                <a:ext uri="{FF2B5EF4-FFF2-40B4-BE49-F238E27FC236}">
                  <a16:creationId xmlns:a16="http://schemas.microsoft.com/office/drawing/2014/main" id="{3110EE02-11DD-D85D-AD79-17D2360C453C}"/>
                </a:ext>
              </a:extLst>
            </p:cNvPr>
            <p:cNvSpPr txBox="1"/>
            <p:nvPr/>
          </p:nvSpPr>
          <p:spPr>
            <a:xfrm>
              <a:off x="5762564" y="5258635"/>
              <a:ext cx="1071308" cy="369332"/>
            </a:xfrm>
            <a:prstGeom prst="rect">
              <a:avLst/>
            </a:prstGeom>
            <a:noFill/>
          </p:spPr>
          <p:txBody>
            <a:bodyPr wrap="square">
              <a:spAutoFit/>
            </a:bodyPr>
            <a:lstStyle/>
            <a:p>
              <a:r>
                <a:rPr lang="en-US" sz="900" b="1" dirty="0">
                  <a:solidFill>
                    <a:srgbClr val="FF0000"/>
                  </a:solidFill>
                </a:rPr>
                <a:t>September 2008</a:t>
              </a:r>
            </a:p>
            <a:p>
              <a:r>
                <a:rPr lang="en-US" sz="900" dirty="0">
                  <a:solidFill>
                    <a:schemeClr val="bg1">
                      <a:lumMod val="50000"/>
                    </a:schemeClr>
                  </a:solidFill>
                </a:rPr>
                <a:t>Android Debut</a:t>
              </a:r>
            </a:p>
          </p:txBody>
        </p:sp>
        <p:sp>
          <p:nvSpPr>
            <p:cNvPr id="13" name="TextBox 12">
              <a:extLst>
                <a:ext uri="{FF2B5EF4-FFF2-40B4-BE49-F238E27FC236}">
                  <a16:creationId xmlns:a16="http://schemas.microsoft.com/office/drawing/2014/main" id="{72070CEC-2777-9F5B-148D-6D3C6C417435}"/>
                </a:ext>
              </a:extLst>
            </p:cNvPr>
            <p:cNvSpPr txBox="1"/>
            <p:nvPr/>
          </p:nvSpPr>
          <p:spPr>
            <a:xfrm>
              <a:off x="5207914" y="3105107"/>
              <a:ext cx="1071308" cy="923330"/>
            </a:xfrm>
            <a:prstGeom prst="rect">
              <a:avLst/>
            </a:prstGeom>
            <a:noFill/>
          </p:spPr>
          <p:txBody>
            <a:bodyPr wrap="square">
              <a:spAutoFit/>
            </a:bodyPr>
            <a:lstStyle/>
            <a:p>
              <a:r>
                <a:rPr lang="en-US" sz="900" b="1" dirty="0">
                  <a:solidFill>
                    <a:srgbClr val="FF0000"/>
                  </a:solidFill>
                </a:rPr>
                <a:t>March 2011</a:t>
              </a:r>
            </a:p>
            <a:p>
              <a:r>
                <a:rPr lang="en-US" sz="900" dirty="0">
                  <a:solidFill>
                    <a:schemeClr val="bg1">
                      <a:lumMod val="50000"/>
                    </a:schemeClr>
                  </a:solidFill>
                </a:rPr>
                <a:t>Android Surpasses BlackBerry in US Smartphone Market Share</a:t>
              </a:r>
            </a:p>
          </p:txBody>
        </p:sp>
        <p:sp>
          <p:nvSpPr>
            <p:cNvPr id="15" name="TextBox 14">
              <a:extLst>
                <a:ext uri="{FF2B5EF4-FFF2-40B4-BE49-F238E27FC236}">
                  <a16:creationId xmlns:a16="http://schemas.microsoft.com/office/drawing/2014/main" id="{6721A6B9-ED95-2ACE-5086-5D4410D22A92}"/>
                </a:ext>
              </a:extLst>
            </p:cNvPr>
            <p:cNvSpPr txBox="1"/>
            <p:nvPr/>
          </p:nvSpPr>
          <p:spPr>
            <a:xfrm>
              <a:off x="6562516" y="2713222"/>
              <a:ext cx="1168700" cy="369332"/>
            </a:xfrm>
            <a:prstGeom prst="rect">
              <a:avLst/>
            </a:prstGeom>
            <a:noFill/>
          </p:spPr>
          <p:txBody>
            <a:bodyPr wrap="square">
              <a:spAutoFit/>
            </a:bodyPr>
            <a:lstStyle/>
            <a:p>
              <a:r>
                <a:rPr lang="en-US" sz="900" b="1" dirty="0">
                  <a:solidFill>
                    <a:srgbClr val="FF0000"/>
                  </a:solidFill>
                </a:rPr>
                <a:t>September 2011 </a:t>
              </a:r>
              <a:r>
                <a:rPr lang="en-US" sz="900" dirty="0">
                  <a:solidFill>
                    <a:schemeClr val="bg1">
                      <a:lumMod val="50000"/>
                    </a:schemeClr>
                  </a:solidFill>
                </a:rPr>
                <a:t>$39.62</a:t>
              </a:r>
            </a:p>
          </p:txBody>
        </p:sp>
      </p:grpSp>
      <p:pic>
        <p:nvPicPr>
          <p:cNvPr id="6" name="Picture Placeholder 5" descr="A logo for a company&#10;&#10;Description automatically generated">
            <a:extLst>
              <a:ext uri="{FF2B5EF4-FFF2-40B4-BE49-F238E27FC236}">
                <a16:creationId xmlns:a16="http://schemas.microsoft.com/office/drawing/2014/main" id="{F0FA491E-72F3-B885-B391-A2807C536124}"/>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9378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ssetID" descr="svtx:content/slide/@id">
            <a:extLst>
              <a:ext uri="{FF2B5EF4-FFF2-40B4-BE49-F238E27FC236}">
                <a16:creationId xmlns:a16="http://schemas.microsoft.com/office/drawing/2014/main" id="{C07BE4F8-6148-F63E-6316-36014890691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135209</a:t>
            </a:r>
          </a:p>
        </p:txBody>
      </p:sp>
      <p:sp>
        <p:nvSpPr>
          <p:cNvPr id="2" name="Title 1"/>
          <p:cNvSpPr>
            <a:spLocks noGrp="1"/>
          </p:cNvSpPr>
          <p:nvPr>
            <p:ph type="title"/>
          </p:nvPr>
        </p:nvSpPr>
        <p:spPr>
          <a:xfrm>
            <a:off x="529812" y="657966"/>
            <a:ext cx="9052560" cy="521864"/>
          </a:xfrm>
        </p:spPr>
        <p:txBody>
          <a:bodyPr/>
          <a:lstStyle/>
          <a:p>
            <a:r>
              <a:rPr lang="en-US" dirty="0"/>
              <a:t>The Next BlackBerry?</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12</a:t>
            </a:fld>
            <a:endParaRPr lang="en-US" dirty="0"/>
          </a:p>
        </p:txBody>
      </p:sp>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Past performance is no guarantee of future results. </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In USD. Source: FactSet.</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endPar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endParaRP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Disclosures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This material is not directed at any person in any jurisdiction where the availability of this material is prohibited or would subject Dimensional or its products or services to any registration, licensing, or other such legal requirements within the jurisdiction.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RISKS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Dimensional Fund Advisors LP is an investment advisor registered with the Securities and Exchange Commission.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Investment products: • Not FDIC Insured • Not Bank Guaranteed • May Lose Value</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Dimensional Fund Advisors does not have any bank affiliates.</a:t>
            </a:r>
          </a:p>
        </p:txBody>
      </p:sp>
      <p:sp>
        <p:nvSpPr>
          <p:cNvPr id="4" name="Text Placeholder 3"/>
          <p:cNvSpPr>
            <a:spLocks noGrp="1"/>
          </p:cNvSpPr>
          <p:nvPr>
            <p:ph type="body" sz="quarter" idx="14"/>
          </p:nvPr>
        </p:nvSpPr>
        <p:spPr>
          <a:xfrm>
            <a:off x="529813" y="1067438"/>
            <a:ext cx="8823326" cy="346075"/>
          </a:xfrm>
        </p:spPr>
        <p:txBody>
          <a:bodyPr/>
          <a:lstStyle/>
          <a:p>
            <a:r>
              <a:rPr lang="en-US" dirty="0"/>
              <a:t>(continued from page 11)</a:t>
            </a:r>
          </a:p>
        </p:txBody>
      </p:sp>
      <p:pic>
        <p:nvPicPr>
          <p:cNvPr id="3" name="Picture Placeholder 5" descr="A logo for a company&#10;&#10;Description automatically generated">
            <a:extLst>
              <a:ext uri="{FF2B5EF4-FFF2-40B4-BE49-F238E27FC236}">
                <a16:creationId xmlns:a16="http://schemas.microsoft.com/office/drawing/2014/main" id="{CBD7EB7E-46AB-C650-ADEE-F29DD9EFB66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62399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E82A28F4-6BD7-49BA-FF1C-D12CDC5717B5}"/>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135210</a:t>
            </a:r>
          </a:p>
        </p:txBody>
      </p:sp>
      <p:sp>
        <p:nvSpPr>
          <p:cNvPr id="2" name="Title 1"/>
          <p:cNvSpPr>
            <a:spLocks noGrp="1"/>
          </p:cNvSpPr>
          <p:nvPr>
            <p:ph type="title"/>
          </p:nvPr>
        </p:nvSpPr>
        <p:spPr>
          <a:xfrm>
            <a:off x="520287" y="648441"/>
            <a:ext cx="9052560" cy="521864"/>
          </a:xfrm>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a:xfrm>
            <a:off x="520288" y="1057913"/>
            <a:ext cx="8823326" cy="346075"/>
          </a:xfrm>
        </p:spPr>
        <p:txBody>
          <a:bodyPr/>
          <a:lstStyle/>
          <a:p>
            <a:r>
              <a:rPr lang="en-US" dirty="0">
                <a:highlight>
                  <a:srgbClr val="FFFFFF"/>
                </a:highlight>
              </a:rPr>
              <a:t>First quarter 2024</a:t>
            </a:r>
          </a:p>
        </p:txBody>
      </p:sp>
      <p:sp>
        <p:nvSpPr>
          <p:cNvPr id="13" name="Text Placeholder 12">
            <a:extLst>
              <a:ext uri="{FF2B5EF4-FFF2-40B4-BE49-F238E27FC236}">
                <a16:creationId xmlns:a16="http://schemas.microsoft.com/office/drawing/2014/main" id="{5BB2B357-9F4E-4020-8217-6B1C17E28E90}"/>
              </a:ext>
            </a:extLst>
          </p:cNvPr>
          <p:cNvSpPr>
            <a:spLocks noGrp="1"/>
          </p:cNvSpPr>
          <p:nvPr>
            <p:ph type="body" sz="quarter" idx="15"/>
          </p:nvPr>
        </p:nvSpPr>
        <p:spPr/>
        <p:txBody>
          <a:bodyPr/>
          <a:lstStyle/>
          <a:p>
            <a:endParaRPr lang="en-US" dirty="0"/>
          </a:p>
        </p:txBody>
      </p:sp>
      <p:sp>
        <p:nvSpPr>
          <p:cNvPr id="14" name="Text Placeholder 13"/>
          <p:cNvSpPr>
            <a:spLocks noGrp="1"/>
          </p:cNvSpPr>
          <p:nvPr>
            <p:ph type="body" sz="quarter" idx="17"/>
          </p:nvPr>
        </p:nvSpPr>
        <p:spPr>
          <a:xfrm>
            <a:off x="4702810" y="1738848"/>
            <a:ext cx="4121521" cy="5205079"/>
          </a:xfrm>
        </p:spPr>
        <p:txBody>
          <a:bodyPr/>
          <a:lstStyle/>
          <a:p>
            <a:pPr>
              <a:lnSpc>
                <a:spcPct val="130000"/>
              </a:lnSpc>
              <a:spcBef>
                <a:spcPts val="1000"/>
              </a:spcBef>
            </a:pPr>
            <a:r>
              <a:rPr lang="en-US" dirty="0"/>
              <a:t>Overview:</a:t>
            </a:r>
          </a:p>
          <a:p>
            <a:pPr lvl="1">
              <a:lnSpc>
                <a:spcPct val="100000"/>
              </a:lnSpc>
              <a:spcBef>
                <a:spcPts val="1100"/>
              </a:spcBef>
            </a:pPr>
            <a:r>
              <a:rPr lang="en-US" dirty="0"/>
              <a:t>Market Summary</a:t>
            </a:r>
          </a:p>
          <a:p>
            <a:pPr lvl="1">
              <a:lnSpc>
                <a:spcPct val="100000"/>
              </a:lnSpc>
              <a:spcBef>
                <a:spcPts val="1100"/>
              </a:spcBef>
            </a:pPr>
            <a:r>
              <a:rPr lang="en-US" dirty="0"/>
              <a:t>World Stock Market Performance	</a:t>
            </a:r>
          </a:p>
          <a:p>
            <a:pPr lvl="1">
              <a:lnSpc>
                <a:spcPct val="100000"/>
              </a:lnSpc>
              <a:spcBef>
                <a:spcPts val="1100"/>
              </a:spcBef>
            </a:pPr>
            <a:r>
              <a:rPr lang="en-US" dirty="0"/>
              <a:t>US Stocks	</a:t>
            </a:r>
          </a:p>
          <a:p>
            <a:pPr lvl="1">
              <a:lnSpc>
                <a:spcPct val="100000"/>
              </a:lnSpc>
              <a:spcBef>
                <a:spcPts val="1100"/>
              </a:spcBef>
            </a:pPr>
            <a:r>
              <a:rPr lang="en-US" dirty="0"/>
              <a:t>International Developed Stocks</a:t>
            </a:r>
          </a:p>
          <a:p>
            <a:pPr lvl="1">
              <a:lnSpc>
                <a:spcPct val="100000"/>
              </a:lnSpc>
              <a:spcBef>
                <a:spcPts val="1100"/>
              </a:spcBef>
            </a:pPr>
            <a:r>
              <a:rPr lang="en-US" dirty="0"/>
              <a:t>Emerging Markets Stocks</a:t>
            </a:r>
          </a:p>
          <a:p>
            <a:pPr lvl="1">
              <a:lnSpc>
                <a:spcPct val="100000"/>
              </a:lnSpc>
              <a:spcBef>
                <a:spcPts val="1100"/>
              </a:spcBef>
            </a:pPr>
            <a:r>
              <a:rPr lang="en-US" dirty="0"/>
              <a:t>Fixed Income 	</a:t>
            </a:r>
          </a:p>
          <a:p>
            <a:pPr lvl="1">
              <a:lnSpc>
                <a:spcPct val="100000"/>
              </a:lnSpc>
              <a:spcBef>
                <a:spcPts val="1100"/>
              </a:spcBef>
            </a:pPr>
            <a:r>
              <a:rPr lang="en-US" dirty="0"/>
              <a:t>Quarterly Topic: The Next BlackBerry?</a:t>
            </a:r>
          </a:p>
        </p:txBody>
      </p:sp>
      <p:sp>
        <p:nvSpPr>
          <p:cNvPr id="33" name="Text Placeholder 32"/>
          <p:cNvSpPr>
            <a:spLocks noGrp="1"/>
          </p:cNvSpPr>
          <p:nvPr>
            <p:ph type="body" sz="quarter" idx="18"/>
          </p:nvPr>
        </p:nvSpPr>
        <p:spPr>
          <a:xfrm>
            <a:off x="540295" y="1819078"/>
            <a:ext cx="3642042" cy="4808538"/>
          </a:xfrm>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The report concludes with a quarterly topic.</a:t>
            </a:r>
          </a:p>
          <a:p>
            <a:endParaRPr lang="en-US" dirty="0"/>
          </a:p>
        </p:txBody>
      </p:sp>
      <p:pic>
        <p:nvPicPr>
          <p:cNvPr id="5" name="Picture Placeholder 5" descr="A logo for a company&#10;&#10;Description automatically generated">
            <a:extLst>
              <a:ext uri="{FF2B5EF4-FFF2-40B4-BE49-F238E27FC236}">
                <a16:creationId xmlns:a16="http://schemas.microsoft.com/office/drawing/2014/main" id="{B57A3AE6-500F-B5C9-22FE-F241AFE2FEA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286082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1A4D5960-C30B-F4D9-D401-BBD823A03C81}"/>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135211</a:t>
            </a:r>
          </a:p>
        </p:txBody>
      </p:sp>
      <p:graphicFrame>
        <p:nvGraphicFramePr>
          <p:cNvPr id="16" name="Table 6">
            <a:extLst>
              <a:ext uri="{FF2B5EF4-FFF2-40B4-BE49-F238E27FC236}">
                <a16:creationId xmlns:a16="http://schemas.microsoft.com/office/drawing/2014/main" id="{E16D59B7-3272-4C13-8DCA-0BA7E9F3767F}"/>
              </a:ext>
            </a:extLst>
          </p:cNvPr>
          <p:cNvGraphicFramePr>
            <a:graphicFrameLocks noGrp="1"/>
          </p:cNvGraphicFramePr>
          <p:nvPr>
            <p:extLst>
              <p:ext uri="{D42A27DB-BD31-4B8C-83A1-F6EECF244321}">
                <p14:modId xmlns:p14="http://schemas.microsoft.com/office/powerpoint/2010/main" val="1792716907"/>
              </p:ext>
            </p:extLst>
          </p:nvPr>
        </p:nvGraphicFramePr>
        <p:xfrm>
          <a:off x="609600" y="1974811"/>
          <a:ext cx="8839198" cy="4631845"/>
        </p:xfrm>
        <a:graphic>
          <a:graphicData uri="http://schemas.openxmlformats.org/drawingml/2006/table">
            <a:tbl>
              <a:tblPr firstRow="1" bandRow="1">
                <a:tableStyleId>{2D5ABB26-0587-4C30-8999-92F81FD0307C}</a:tableStyleId>
              </a:tblPr>
              <a:tblGrid>
                <a:gridCol w="1781763">
                  <a:extLst>
                    <a:ext uri="{9D8B030D-6E8A-4147-A177-3AD203B41FA5}">
                      <a16:colId xmlns:a16="http://schemas.microsoft.com/office/drawing/2014/main" val="1535697821"/>
                    </a:ext>
                  </a:extLst>
                </a:gridCol>
                <a:gridCol w="1147050">
                  <a:extLst>
                    <a:ext uri="{9D8B030D-6E8A-4147-A177-3AD203B41FA5}">
                      <a16:colId xmlns:a16="http://schemas.microsoft.com/office/drawing/2014/main" val="3722691688"/>
                    </a:ext>
                  </a:extLst>
                </a:gridCol>
                <a:gridCol w="1147050">
                  <a:extLst>
                    <a:ext uri="{9D8B030D-6E8A-4147-A177-3AD203B41FA5}">
                      <a16:colId xmlns:a16="http://schemas.microsoft.com/office/drawing/2014/main" val="1511499536"/>
                    </a:ext>
                  </a:extLst>
                </a:gridCol>
                <a:gridCol w="1147050">
                  <a:extLst>
                    <a:ext uri="{9D8B030D-6E8A-4147-A177-3AD203B41FA5}">
                      <a16:colId xmlns:a16="http://schemas.microsoft.com/office/drawing/2014/main" val="3970493082"/>
                    </a:ext>
                  </a:extLst>
                </a:gridCol>
                <a:gridCol w="1147050">
                  <a:extLst>
                    <a:ext uri="{9D8B030D-6E8A-4147-A177-3AD203B41FA5}">
                      <a16:colId xmlns:a16="http://schemas.microsoft.com/office/drawing/2014/main" val="1761197817"/>
                    </a:ext>
                  </a:extLst>
                </a:gridCol>
                <a:gridCol w="208280">
                  <a:extLst>
                    <a:ext uri="{9D8B030D-6E8A-4147-A177-3AD203B41FA5}">
                      <a16:colId xmlns:a16="http://schemas.microsoft.com/office/drawing/2014/main" val="685345922"/>
                    </a:ext>
                  </a:extLst>
                </a:gridCol>
                <a:gridCol w="1130763">
                  <a:extLst>
                    <a:ext uri="{9D8B030D-6E8A-4147-A177-3AD203B41FA5}">
                      <a16:colId xmlns:a16="http://schemas.microsoft.com/office/drawing/2014/main" val="3406411067"/>
                    </a:ext>
                  </a:extLst>
                </a:gridCol>
                <a:gridCol w="1130192">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a:solidFill>
                            <a:schemeClr val="tx1"/>
                          </a:solidFill>
                        </a:rPr>
                        <a:t>US Stock</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a:solidFill>
                            <a:schemeClr val="tx1"/>
                          </a:solidFill>
                        </a:rPr>
                        <a:t>International Developed Stocks</a:t>
                      </a:r>
                      <a:endParaRPr lang="en-US" sz="900" dirty="0">
                        <a:solidFill>
                          <a:schemeClr val="tx1"/>
                        </a:solidFill>
                      </a:endParaRPr>
                    </a:p>
                  </a:txBody>
                  <a:tcPr anchor="b"/>
                </a:tc>
                <a:tc>
                  <a:txBody>
                    <a:bodyPr/>
                    <a:lstStyle/>
                    <a:p>
                      <a:pPr algn="ctr"/>
                      <a:r>
                        <a:rPr lang="en-US" sz="900">
                          <a:solidFill>
                            <a:schemeClr val="tx1"/>
                          </a:solidFill>
                        </a:rPr>
                        <a:t>Emerging</a:t>
                      </a:r>
                    </a:p>
                    <a:p>
                      <a:pPr algn="ctr"/>
                      <a:r>
                        <a:rPr lang="en-US" sz="900">
                          <a:solidFill>
                            <a:schemeClr val="tx1"/>
                          </a:solidFill>
                        </a:rPr>
                        <a:t>Markets Stocks</a:t>
                      </a:r>
                      <a:endParaRPr lang="en-US" sz="900" dirty="0">
                        <a:solidFill>
                          <a:schemeClr val="tx1"/>
                        </a:solidFill>
                      </a:endParaRPr>
                    </a:p>
                  </a:txBody>
                  <a:tcPr anchor="b"/>
                </a:tc>
                <a:tc>
                  <a:txBody>
                    <a:bodyPr/>
                    <a:lstStyle/>
                    <a:p>
                      <a:pPr algn="ctr"/>
                      <a:r>
                        <a:rPr lang="en-US" sz="900">
                          <a:solidFill>
                            <a:schemeClr val="tx1"/>
                          </a:solidFill>
                        </a:rPr>
                        <a:t>Global</a:t>
                      </a:r>
                    </a:p>
                    <a:p>
                      <a:pPr algn="ctr"/>
                      <a:r>
                        <a:rPr lang="en-US" sz="900">
                          <a:solidFill>
                            <a:schemeClr val="tx1"/>
                          </a:solidFill>
                        </a:rPr>
                        <a:t>Real Estate</a:t>
                      </a:r>
                      <a:endParaRPr lang="en-US" sz="900" dirty="0">
                        <a:solidFill>
                          <a:schemeClr val="tx1"/>
                        </a:solidFill>
                      </a:endParaRPr>
                    </a:p>
                  </a:txBody>
                  <a:tcPr anchor="b"/>
                </a:tc>
                <a:tc>
                  <a:txBody>
                    <a:bodyPr/>
                    <a:lstStyle/>
                    <a:p>
                      <a:pPr algn="ctr"/>
                      <a:endParaRPr lang="en-US" sz="900" dirty="0">
                        <a:solidFill>
                          <a:schemeClr val="tx1"/>
                        </a:solidFill>
                      </a:endParaRPr>
                    </a:p>
                  </a:txBody>
                  <a:tcPr anchor="b"/>
                </a:tc>
                <a:tc>
                  <a:txBody>
                    <a:bodyPr/>
                    <a:lstStyle/>
                    <a:p>
                      <a:pPr algn="ctr"/>
                      <a:r>
                        <a:rPr lang="en-US" sz="900">
                          <a:solidFill>
                            <a:schemeClr val="tx1"/>
                          </a:solidFill>
                        </a:rPr>
                        <a:t>US Bond </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Q1 2024</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10.02%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5.59%</a:t>
                      </a:r>
                      <a:endParaRPr lang="en-US" sz="1200" kern="1200" dirty="0">
                        <a:solidFill>
                          <a:schemeClr val="tx1"/>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2.37%</a:t>
                      </a:r>
                      <a:endParaRPr lang="en-US" sz="1200" kern="1200" dirty="0">
                        <a:solidFill>
                          <a:schemeClr val="tx1"/>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-1.19%</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endParaRPr lang="en-US" sz="1200" kern="1200" dirty="0">
                        <a:solidFill>
                          <a:srgbClr val="C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-0.78%</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0.58%</a:t>
                      </a:r>
                      <a:endParaRPr lang="en-US" sz="1200" kern="1200" dirty="0">
                        <a:solidFill>
                          <a:schemeClr val="tx1"/>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200"/>
                        <a:t> </a:t>
                      </a:r>
                      <a:endParaRPr lang="en-US" sz="1200" dirty="0"/>
                    </a:p>
                  </a:txBody>
                  <a:tcPr>
                    <a:solidFill>
                      <a:schemeClr val="bg1">
                        <a:lumMod val="85000"/>
                      </a:schemeClr>
                    </a:solidFill>
                  </a:tcPr>
                </a:tc>
                <a:tc>
                  <a:txBody>
                    <a:bodyPr/>
                    <a:lstStyle/>
                    <a:p>
                      <a:r>
                        <a:rPr lang="en-US" sz="1200" dirty="0"/>
                        <a:t> </a:t>
                      </a:r>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200" dirty="0">
                          <a:solidFill>
                            <a:schemeClr val="bg1">
                              <a:lumMod val="50000"/>
                            </a:schemeClr>
                          </a:solidFill>
                        </a:rPr>
                        <a:t>Average</a:t>
                      </a:r>
                      <a:br>
                        <a:rPr lang="en-US" sz="1200" dirty="0">
                          <a:solidFill>
                            <a:schemeClr val="bg1">
                              <a:lumMod val="50000"/>
                            </a:schemeClr>
                          </a:solidFill>
                        </a:rPr>
                      </a:br>
                      <a:r>
                        <a:rPr lang="en-US" sz="1200" dirty="0">
                          <a:solidFill>
                            <a:schemeClr val="bg1">
                              <a:lumMod val="50000"/>
                            </a:schemeClr>
                          </a:solidFill>
                        </a:rPr>
                        <a:t>Quarterly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1.6%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2.5%</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2.2%</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20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22.0%</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34.7%</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32.3%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6.8%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5.4%</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2020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2023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2023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20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-23.3%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-27.6%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-36.1%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2020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2022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2022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3" name="Title 2"/>
          <p:cNvSpPr>
            <a:spLocks noGrp="1"/>
          </p:cNvSpPr>
          <p:nvPr>
            <p:ph type="title"/>
          </p:nvPr>
        </p:nvSpPr>
        <p:spPr>
          <a:xfrm>
            <a:off x="520287" y="648441"/>
            <a:ext cx="9052560" cy="521864"/>
          </a:xfrm>
        </p:spPr>
        <p:txBody>
          <a:bodyPr/>
          <a:lstStyle/>
          <a:p>
            <a:r>
              <a:rPr lang="en-US" dirty="0"/>
              <a:t>Quarterly Market Summary</a:t>
            </a:r>
          </a:p>
        </p:txBody>
      </p:sp>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sp>
        <p:nvSpPr>
          <p:cNvPr id="6" name="Text Placeholder 5"/>
          <p:cNvSpPr>
            <a:spLocks noGrp="1"/>
          </p:cNvSpPr>
          <p:nvPr>
            <p:ph type="body" sz="quarter" idx="15"/>
          </p:nvPr>
        </p:nvSpPr>
        <p:spPr>
          <a:xfrm>
            <a:off x="529811" y="7134371"/>
            <a:ext cx="8529521"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2024 S&amp;P Dow Jones Indices LLC, a division of S&amp;P Global. All rights reserved. Frank Russell Company is the source and owner of the trademarks, service marks, and copyrights related to the Russell Indexes. MSCI data © MSCI 2024, all rights reserved. Bloomberg data provided by Bloomberg.</a:t>
            </a:r>
          </a:p>
        </p:txBody>
      </p:sp>
      <p:sp>
        <p:nvSpPr>
          <p:cNvPr id="5" name="Text Placeholder 4"/>
          <p:cNvSpPr>
            <a:spLocks noGrp="1"/>
          </p:cNvSpPr>
          <p:nvPr>
            <p:ph type="body" sz="quarter" idx="14"/>
          </p:nvPr>
        </p:nvSpPr>
        <p:spPr>
          <a:xfrm>
            <a:off x="520288" y="1067438"/>
            <a:ext cx="8823326" cy="346075"/>
          </a:xfrm>
        </p:spPr>
        <p:txBody>
          <a:bodyPr/>
          <a:lstStyle/>
          <a:p>
            <a:pPr lvl="0"/>
            <a:r>
              <a:rPr lang="en-US" dirty="0"/>
              <a:t>Index returns</a:t>
            </a:r>
          </a:p>
        </p:txBody>
      </p:sp>
      <p:sp>
        <p:nvSpPr>
          <p:cNvPr id="17" name="Up Arrow 2">
            <a:extLst>
              <a:ext uri="{FF2B5EF4-FFF2-40B4-BE49-F238E27FC236}">
                <a16:creationId xmlns:a16="http://schemas.microsoft.com/office/drawing/2014/main" id="{53786083-19F6-42BC-8010-7B1BC75C2112}"/>
              </a:ext>
            </a:extLst>
          </p:cNvPr>
          <p:cNvSpPr/>
          <p:nvPr/>
        </p:nvSpPr>
        <p:spPr>
          <a:xfrm>
            <a:off x="2625090"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20" name="Up Arrow 2">
            <a:extLst>
              <a:ext uri="{FF2B5EF4-FFF2-40B4-BE49-F238E27FC236}">
                <a16:creationId xmlns:a16="http://schemas.microsoft.com/office/drawing/2014/main" id="{6505E20A-1D55-4D74-A2FA-4E0537E5A6A7}"/>
              </a:ext>
            </a:extLst>
          </p:cNvPr>
          <p:cNvSpPr/>
          <p:nvPr/>
        </p:nvSpPr>
        <p:spPr>
          <a:xfrm>
            <a:off x="3777043"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22" name="Up Arrow 2">
            <a:extLst>
              <a:ext uri="{FF2B5EF4-FFF2-40B4-BE49-F238E27FC236}">
                <a16:creationId xmlns:a16="http://schemas.microsoft.com/office/drawing/2014/main" id="{209D2884-3C11-4D59-8640-92FD6F0EB3D6}"/>
              </a:ext>
            </a:extLst>
          </p:cNvPr>
          <p:cNvSpPr/>
          <p:nvPr/>
        </p:nvSpPr>
        <p:spPr>
          <a:xfrm>
            <a:off x="4922172"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prstClr val="white"/>
              </a:solidFill>
              <a:latin typeface="Arial"/>
              <a:cs typeface="Arial" pitchFamily="34" charset="0"/>
            </a:endParaRPr>
          </a:p>
        </p:txBody>
      </p:sp>
      <p:sp>
        <p:nvSpPr>
          <p:cNvPr id="23" name="Up Arrow 2">
            <a:extLst>
              <a:ext uri="{FF2B5EF4-FFF2-40B4-BE49-F238E27FC236}">
                <a16:creationId xmlns:a16="http://schemas.microsoft.com/office/drawing/2014/main" id="{7BD94D25-4CA3-4EDD-AB06-1E67881EDBEB}"/>
              </a:ext>
            </a:extLst>
          </p:cNvPr>
          <p:cNvSpPr/>
          <p:nvPr/>
        </p:nvSpPr>
        <p:spPr>
          <a:xfrm>
            <a:off x="6060477" y="3203384"/>
            <a:ext cx="672573" cy="733671"/>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7" name="Up Arrow 2">
            <a:extLst>
              <a:ext uri="{FF2B5EF4-FFF2-40B4-BE49-F238E27FC236}">
                <a16:creationId xmlns:a16="http://schemas.microsoft.com/office/drawing/2014/main" id="{CA72B356-EC51-4670-9D4C-C0F750A21BEA}"/>
              </a:ext>
            </a:extLst>
          </p:cNvPr>
          <p:cNvSpPr/>
          <p:nvPr/>
        </p:nvSpPr>
        <p:spPr>
          <a:xfrm>
            <a:off x="8542870"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solidFill>
                <a:prstClr val="white"/>
              </a:solidFill>
              <a:latin typeface="Arial"/>
              <a:cs typeface="Arial" pitchFamily="34" charset="0"/>
            </a:endParaRPr>
          </a:p>
        </p:txBody>
      </p:sp>
      <p:sp>
        <p:nvSpPr>
          <p:cNvPr id="8" name="Up Arrow 1">
            <a:extLst>
              <a:ext uri="{FF2B5EF4-FFF2-40B4-BE49-F238E27FC236}">
                <a16:creationId xmlns:a16="http://schemas.microsoft.com/office/drawing/2014/main" id="{69358A0D-0EAD-4DBE-BD1E-386AACFAD6F2}"/>
              </a:ext>
            </a:extLst>
          </p:cNvPr>
          <p:cNvSpPr/>
          <p:nvPr/>
        </p:nvSpPr>
        <p:spPr>
          <a:xfrm>
            <a:off x="7441136" y="3203384"/>
            <a:ext cx="672573" cy="733671"/>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pic>
        <p:nvPicPr>
          <p:cNvPr id="7" name="Picture Placeholder 5" descr="A logo for a company&#10;&#10;Description automatically generated">
            <a:extLst>
              <a:ext uri="{FF2B5EF4-FFF2-40B4-BE49-F238E27FC236}">
                <a16:creationId xmlns:a16="http://schemas.microsoft.com/office/drawing/2014/main" id="{E0C86888-A5C8-084E-A357-D24F0C4A997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70FC8FC7-069C-2BCC-C2E2-3A1899C9F4B3}"/>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135212</a:t>
            </a:r>
          </a:p>
        </p:txBody>
      </p:sp>
      <p:graphicFrame>
        <p:nvGraphicFramePr>
          <p:cNvPr id="29" name="Table 6">
            <a:extLst>
              <a:ext uri="{FF2B5EF4-FFF2-40B4-BE49-F238E27FC236}">
                <a16:creationId xmlns:a16="http://schemas.microsoft.com/office/drawing/2014/main" id="{CC495690-69B0-4D19-BD99-9C9B9499B5D1}"/>
              </a:ext>
            </a:extLst>
          </p:cNvPr>
          <p:cNvGraphicFramePr>
            <a:graphicFrameLocks noGrp="1"/>
          </p:cNvGraphicFramePr>
          <p:nvPr>
            <p:extLst>
              <p:ext uri="{D42A27DB-BD31-4B8C-83A1-F6EECF244321}">
                <p14:modId xmlns:p14="http://schemas.microsoft.com/office/powerpoint/2010/main" val="57641618"/>
              </p:ext>
            </p:extLst>
          </p:nvPr>
        </p:nvGraphicFramePr>
        <p:xfrm>
          <a:off x="601716" y="1975394"/>
          <a:ext cx="8847086" cy="4792139"/>
        </p:xfrm>
        <a:graphic>
          <a:graphicData uri="http://schemas.openxmlformats.org/drawingml/2006/table">
            <a:tbl>
              <a:tblPr firstRow="1" bandRow="1">
                <a:tableStyleId>{2D5ABB26-0587-4C30-8999-92F81FD0307C}</a:tableStyleId>
              </a:tblPr>
              <a:tblGrid>
                <a:gridCol w="1783352">
                  <a:extLst>
                    <a:ext uri="{9D8B030D-6E8A-4147-A177-3AD203B41FA5}">
                      <a16:colId xmlns:a16="http://schemas.microsoft.com/office/drawing/2014/main" val="1535697821"/>
                    </a:ext>
                  </a:extLst>
                </a:gridCol>
                <a:gridCol w="1148074">
                  <a:extLst>
                    <a:ext uri="{9D8B030D-6E8A-4147-A177-3AD203B41FA5}">
                      <a16:colId xmlns:a16="http://schemas.microsoft.com/office/drawing/2014/main" val="3722691688"/>
                    </a:ext>
                  </a:extLst>
                </a:gridCol>
                <a:gridCol w="1148074">
                  <a:extLst>
                    <a:ext uri="{9D8B030D-6E8A-4147-A177-3AD203B41FA5}">
                      <a16:colId xmlns:a16="http://schemas.microsoft.com/office/drawing/2014/main" val="1511499536"/>
                    </a:ext>
                  </a:extLst>
                </a:gridCol>
                <a:gridCol w="1148074">
                  <a:extLst>
                    <a:ext uri="{9D8B030D-6E8A-4147-A177-3AD203B41FA5}">
                      <a16:colId xmlns:a16="http://schemas.microsoft.com/office/drawing/2014/main" val="3970493082"/>
                    </a:ext>
                  </a:extLst>
                </a:gridCol>
                <a:gridCol w="1148074">
                  <a:extLst>
                    <a:ext uri="{9D8B030D-6E8A-4147-A177-3AD203B41FA5}">
                      <a16:colId xmlns:a16="http://schemas.microsoft.com/office/drawing/2014/main" val="1761197817"/>
                    </a:ext>
                  </a:extLst>
                </a:gridCol>
                <a:gridCol w="209038">
                  <a:extLst>
                    <a:ext uri="{9D8B030D-6E8A-4147-A177-3AD203B41FA5}">
                      <a16:colId xmlns:a16="http://schemas.microsoft.com/office/drawing/2014/main" val="685345922"/>
                    </a:ext>
                  </a:extLst>
                </a:gridCol>
                <a:gridCol w="1131200">
                  <a:extLst>
                    <a:ext uri="{9D8B030D-6E8A-4147-A177-3AD203B41FA5}">
                      <a16:colId xmlns:a16="http://schemas.microsoft.com/office/drawing/2014/main" val="3406411067"/>
                    </a:ext>
                  </a:extLst>
                </a:gridCol>
                <a:gridCol w="1131200">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1 Year</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32004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29.29%</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15.29%</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8.15%</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7.44%</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 </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1.70%</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5.92%</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64008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182880">
                <a:tc>
                  <a:txBody>
                    <a:bodyPr/>
                    <a:lstStyle/>
                    <a:p>
                      <a:endParaRPr lang="en-US" sz="1000" dirty="0"/>
                    </a:p>
                  </a:txBody>
                  <a:tcPr marL="0" marR="0" marT="0" marB="0" anchor="ctr"/>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5 Years</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tc>
                  <a:txBody>
                    <a:bodyPr/>
                    <a:lstStyle/>
                    <a:p>
                      <a:endParaRPr lang="en-US" sz="1100" dirty="0"/>
                    </a:p>
                  </a:txBody>
                  <a:tcPr anchor="b">
                    <a:solidFill>
                      <a:schemeClr val="bg1">
                        <a:lumMod val="85000"/>
                      </a:schemeClr>
                    </a:solidFill>
                  </a:tcPr>
                </a:tc>
                <a:tc>
                  <a:txBody>
                    <a:bodyPr/>
                    <a:lstStyle/>
                    <a:p>
                      <a:r>
                        <a:rPr lang="en-US" sz="1100"/>
                        <a:t> </a:t>
                      </a:r>
                      <a:endParaRPr lang="en-US" sz="1100" dirty="0"/>
                    </a:p>
                  </a:txBody>
                  <a:tcPr anchor="b">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14.34%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7.48%</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2.22%</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1.21%</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 </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0.36%</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1.03%</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1848628370"/>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extLst>
                  <a:ext uri="{0D108BD9-81ED-4DB2-BD59-A6C34878D82A}">
                    <a16:rowId xmlns:a16="http://schemas.microsoft.com/office/drawing/2014/main" val="3748993186"/>
                  </a:ext>
                </a:extLst>
              </a:tr>
              <a:tr h="182880">
                <a:tc>
                  <a:txBody>
                    <a:bodyPr/>
                    <a:lstStyle/>
                    <a:p>
                      <a:endParaRPr lang="en-US" sz="1200" dirty="0">
                        <a:solidFill>
                          <a:schemeClr val="bg1">
                            <a:lumMod val="50000"/>
                          </a:schemeClr>
                        </a:solidFill>
                      </a:endParaRPr>
                    </a:p>
                  </a:txBody>
                  <a:tcPr marL="0" marR="0" marT="0" marB="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85656914"/>
                  </a:ext>
                </a:extLst>
              </a:tr>
              <a:tr h="351611">
                <a:tc>
                  <a:txBody>
                    <a:bodyPr/>
                    <a:lstStyle/>
                    <a:p>
                      <a:r>
                        <a:rPr lang="en-US" sz="1100" dirty="0">
                          <a:solidFill>
                            <a:schemeClr val="bg1"/>
                          </a:solidFill>
                          <a:latin typeface="+mj-lt"/>
                        </a:rPr>
                        <a:t>10 Years</a:t>
                      </a:r>
                    </a:p>
                  </a:txBody>
                  <a:tcPr anchor="ctr">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85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extLst>
                  <a:ext uri="{0D108BD9-81ED-4DB2-BD59-A6C34878D82A}">
                    <a16:rowId xmlns:a16="http://schemas.microsoft.com/office/drawing/2014/main" val="1140454611"/>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12.33%</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4.81%</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2.95%</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3.89%</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 </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1.54%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2.64%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76537207"/>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4113928344"/>
                  </a:ext>
                </a:extLst>
              </a:tr>
            </a:tbl>
          </a:graphicData>
        </a:graphic>
      </p:graphicFrame>
      <p:sp>
        <p:nvSpPr>
          <p:cNvPr id="38" name="Up Arrow 1">
            <a:extLst>
              <a:ext uri="{FF2B5EF4-FFF2-40B4-BE49-F238E27FC236}">
                <a16:creationId xmlns:a16="http://schemas.microsoft.com/office/drawing/2014/main" id="{1F24F638-6B75-4BCB-8FA9-6C6C36E408E7}"/>
              </a:ext>
            </a:extLst>
          </p:cNvPr>
          <p:cNvSpPr/>
          <p:nvPr/>
        </p:nvSpPr>
        <p:spPr>
          <a:xfrm flipV="1">
            <a:off x="739348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40" name="Up Arrow 1">
            <a:extLst>
              <a:ext uri="{FF2B5EF4-FFF2-40B4-BE49-F238E27FC236}">
                <a16:creationId xmlns:a16="http://schemas.microsoft.com/office/drawing/2014/main" id="{92E1C873-4F1D-42E0-929E-A2774362B7D1}"/>
              </a:ext>
            </a:extLst>
          </p:cNvPr>
          <p:cNvSpPr/>
          <p:nvPr/>
        </p:nvSpPr>
        <p:spPr>
          <a:xfrm flipV="1">
            <a:off x="7393482"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5F1377CC-DEFE-48C8-BE72-5687A1538E5D}"/>
              </a:ext>
            </a:extLst>
          </p:cNvPr>
          <p:cNvSpPr/>
          <p:nvPr/>
        </p:nvSpPr>
        <p:spPr>
          <a:xfrm flipV="1">
            <a:off x="8542441"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3" name="Up Arrow 1">
            <a:extLst>
              <a:ext uri="{FF2B5EF4-FFF2-40B4-BE49-F238E27FC236}">
                <a16:creationId xmlns:a16="http://schemas.microsoft.com/office/drawing/2014/main" id="{28360470-3AE4-4667-B894-E695C4A41AB4}"/>
              </a:ext>
            </a:extLst>
          </p:cNvPr>
          <p:cNvSpPr/>
          <p:nvPr/>
        </p:nvSpPr>
        <p:spPr>
          <a:xfrm flipV="1">
            <a:off x="8542442"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4" name="Up Arrow 1">
            <a:extLst>
              <a:ext uri="{FF2B5EF4-FFF2-40B4-BE49-F238E27FC236}">
                <a16:creationId xmlns:a16="http://schemas.microsoft.com/office/drawing/2014/main" id="{AB47D462-B47F-4E40-8AF3-0AA90BC3F3C2}"/>
              </a:ext>
            </a:extLst>
          </p:cNvPr>
          <p:cNvSpPr/>
          <p:nvPr/>
        </p:nvSpPr>
        <p:spPr>
          <a:xfrm flipV="1">
            <a:off x="6055753"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9" name="Up Arrow 1">
            <a:extLst>
              <a:ext uri="{FF2B5EF4-FFF2-40B4-BE49-F238E27FC236}">
                <a16:creationId xmlns:a16="http://schemas.microsoft.com/office/drawing/2014/main" id="{B5B9A016-3E8A-436D-AAD2-FF1CA6B1E085}"/>
              </a:ext>
            </a:extLst>
          </p:cNvPr>
          <p:cNvSpPr/>
          <p:nvPr/>
        </p:nvSpPr>
        <p:spPr>
          <a:xfrm flipV="1">
            <a:off x="258680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0" name="Up Arrow 1">
            <a:extLst>
              <a:ext uri="{FF2B5EF4-FFF2-40B4-BE49-F238E27FC236}">
                <a16:creationId xmlns:a16="http://schemas.microsoft.com/office/drawing/2014/main" id="{12C8B0D9-659A-48B5-8825-CB630DD2F33C}"/>
              </a:ext>
            </a:extLst>
          </p:cNvPr>
          <p:cNvSpPr/>
          <p:nvPr/>
        </p:nvSpPr>
        <p:spPr>
          <a:xfrm flipV="1">
            <a:off x="6055753"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1" name="Up Arrow 1">
            <a:extLst>
              <a:ext uri="{FF2B5EF4-FFF2-40B4-BE49-F238E27FC236}">
                <a16:creationId xmlns:a16="http://schemas.microsoft.com/office/drawing/2014/main" id="{7B9D128C-905E-465D-9F3F-7C6539BCB996}"/>
              </a:ext>
            </a:extLst>
          </p:cNvPr>
          <p:cNvSpPr/>
          <p:nvPr/>
        </p:nvSpPr>
        <p:spPr>
          <a:xfrm flipV="1">
            <a:off x="2591365"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2" name="Up Arrow 1">
            <a:extLst>
              <a:ext uri="{FF2B5EF4-FFF2-40B4-BE49-F238E27FC236}">
                <a16:creationId xmlns:a16="http://schemas.microsoft.com/office/drawing/2014/main" id="{1B4BC5CF-A31D-4216-B14A-591881107359}"/>
              </a:ext>
            </a:extLst>
          </p:cNvPr>
          <p:cNvSpPr/>
          <p:nvPr/>
        </p:nvSpPr>
        <p:spPr>
          <a:xfrm flipV="1">
            <a:off x="3746161"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3" name="Up Arrow 1">
            <a:extLst>
              <a:ext uri="{FF2B5EF4-FFF2-40B4-BE49-F238E27FC236}">
                <a16:creationId xmlns:a16="http://schemas.microsoft.com/office/drawing/2014/main" id="{A3418DC6-56C2-46CE-9328-83EFCCA33379}"/>
              </a:ext>
            </a:extLst>
          </p:cNvPr>
          <p:cNvSpPr/>
          <p:nvPr/>
        </p:nvSpPr>
        <p:spPr>
          <a:xfrm flipV="1">
            <a:off x="4900957"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4" name="Up Arrow 1">
            <a:extLst>
              <a:ext uri="{FF2B5EF4-FFF2-40B4-BE49-F238E27FC236}">
                <a16:creationId xmlns:a16="http://schemas.microsoft.com/office/drawing/2014/main" id="{58B882C7-DA5F-4708-9718-86E94E35A0C7}"/>
              </a:ext>
            </a:extLst>
          </p:cNvPr>
          <p:cNvSpPr/>
          <p:nvPr/>
        </p:nvSpPr>
        <p:spPr>
          <a:xfrm flipV="1">
            <a:off x="854244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5" name="Up Arrow 1">
            <a:extLst>
              <a:ext uri="{FF2B5EF4-FFF2-40B4-BE49-F238E27FC236}">
                <a16:creationId xmlns:a16="http://schemas.microsoft.com/office/drawing/2014/main" id="{906D5450-F470-4E3A-BF59-EED2501559A2}"/>
              </a:ext>
            </a:extLst>
          </p:cNvPr>
          <p:cNvSpPr/>
          <p:nvPr/>
        </p:nvSpPr>
        <p:spPr>
          <a:xfrm flipV="1">
            <a:off x="4899439"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6" name="Up Arrow 1">
            <a:extLst>
              <a:ext uri="{FF2B5EF4-FFF2-40B4-BE49-F238E27FC236}">
                <a16:creationId xmlns:a16="http://schemas.microsoft.com/office/drawing/2014/main" id="{B6BEA962-C2F7-45A1-A7F3-C3DB37F4B859}"/>
              </a:ext>
            </a:extLst>
          </p:cNvPr>
          <p:cNvSpPr/>
          <p:nvPr/>
        </p:nvSpPr>
        <p:spPr>
          <a:xfrm flipV="1">
            <a:off x="2586809"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7" name="Up Arrow 1">
            <a:extLst>
              <a:ext uri="{FF2B5EF4-FFF2-40B4-BE49-F238E27FC236}">
                <a16:creationId xmlns:a16="http://schemas.microsoft.com/office/drawing/2014/main" id="{E5D8CEA9-3389-4D06-AE4B-654FCC9403BB}"/>
              </a:ext>
            </a:extLst>
          </p:cNvPr>
          <p:cNvSpPr/>
          <p:nvPr/>
        </p:nvSpPr>
        <p:spPr>
          <a:xfrm flipV="1">
            <a:off x="3743124"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8" name="Up Arrow 1">
            <a:extLst>
              <a:ext uri="{FF2B5EF4-FFF2-40B4-BE49-F238E27FC236}">
                <a16:creationId xmlns:a16="http://schemas.microsoft.com/office/drawing/2014/main" id="{48B8A214-1FDC-4536-9A2D-A463F5816BC1}"/>
              </a:ext>
            </a:extLst>
          </p:cNvPr>
          <p:cNvSpPr/>
          <p:nvPr/>
        </p:nvSpPr>
        <p:spPr>
          <a:xfrm flipV="1">
            <a:off x="605575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9" name="Up Arrow 1">
            <a:extLst>
              <a:ext uri="{FF2B5EF4-FFF2-40B4-BE49-F238E27FC236}">
                <a16:creationId xmlns:a16="http://schemas.microsoft.com/office/drawing/2014/main" id="{75890E69-9671-4EF8-AD2F-FFEAAE53DFF7}"/>
              </a:ext>
            </a:extLst>
          </p:cNvPr>
          <p:cNvSpPr/>
          <p:nvPr/>
        </p:nvSpPr>
        <p:spPr>
          <a:xfrm flipV="1">
            <a:off x="489943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60" name="Up Arrow 1">
            <a:extLst>
              <a:ext uri="{FF2B5EF4-FFF2-40B4-BE49-F238E27FC236}">
                <a16:creationId xmlns:a16="http://schemas.microsoft.com/office/drawing/2014/main" id="{0215EC53-9E80-40C3-943B-164F0D431CFD}"/>
              </a:ext>
            </a:extLst>
          </p:cNvPr>
          <p:cNvSpPr/>
          <p:nvPr/>
        </p:nvSpPr>
        <p:spPr>
          <a:xfrm flipV="1">
            <a:off x="7393482"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1" name="Up Arrow 1">
            <a:extLst>
              <a:ext uri="{FF2B5EF4-FFF2-40B4-BE49-F238E27FC236}">
                <a16:creationId xmlns:a16="http://schemas.microsoft.com/office/drawing/2014/main" id="{A8D042B4-E838-4452-A675-1DC239C8783B}"/>
              </a:ext>
            </a:extLst>
          </p:cNvPr>
          <p:cNvSpPr/>
          <p:nvPr/>
        </p:nvSpPr>
        <p:spPr>
          <a:xfrm flipV="1">
            <a:off x="3743124"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 name="Title 2"/>
          <p:cNvSpPr>
            <a:spLocks noGrp="1"/>
          </p:cNvSpPr>
          <p:nvPr>
            <p:ph type="title"/>
          </p:nvPr>
        </p:nvSpPr>
        <p:spPr>
          <a:xfrm>
            <a:off x="510762" y="657966"/>
            <a:ext cx="9052560" cy="521864"/>
          </a:xfrm>
          <a:noFill/>
        </p:spPr>
        <p:txBody>
          <a:bodyPr/>
          <a:lstStyle/>
          <a:p>
            <a:r>
              <a:rPr lang="en-US" dirty="0"/>
              <a:t>Long-Term Market Summary</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5" name="Text Placeholder 4"/>
          <p:cNvSpPr>
            <a:spLocks noGrp="1"/>
          </p:cNvSpPr>
          <p:nvPr>
            <p:ph type="body" sz="quarter" idx="14"/>
          </p:nvPr>
        </p:nvSpPr>
        <p:spPr>
          <a:xfrm>
            <a:off x="522779" y="1067438"/>
            <a:ext cx="8823326" cy="346075"/>
          </a:xfrm>
        </p:spPr>
        <p:txBody>
          <a:bodyPr/>
          <a:lstStyle/>
          <a:p>
            <a:pPr lvl="0"/>
            <a:r>
              <a:rPr lang="en-US" dirty="0"/>
              <a:t>Index returns as of March 31, 2024</a:t>
            </a:r>
          </a:p>
        </p:txBody>
      </p:sp>
      <p:sp>
        <p:nvSpPr>
          <p:cNvPr id="6" name="Text Placeholder 5"/>
          <p:cNvSpPr>
            <a:spLocks noGrp="1"/>
          </p:cNvSpPr>
          <p:nvPr>
            <p:ph type="body" sz="quarter" idx="15"/>
          </p:nvPr>
        </p:nvSpPr>
        <p:spPr>
          <a:xfrm>
            <a:off x="529812" y="7134371"/>
            <a:ext cx="8614188" cy="400050"/>
          </a:xfrm>
        </p:spPr>
        <p:txBody>
          <a:bodyPr/>
          <a:lstStyle/>
          <a:p>
            <a:endParaRPr lang="en-US" dirty="0"/>
          </a:p>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2024 S&amp;P Dow Jones Indices LLC, a division of S&amp;P Global. All rights reserved. Frank Russell Company is the source and owner of the trademarks, service marks, and copyrights related to the Russell Indexes. MSCI data © MSCI 2024, all rights reserved. Bloomberg data provided by Bloomberg.</a:t>
            </a:r>
          </a:p>
        </p:txBody>
      </p:sp>
      <p:pic>
        <p:nvPicPr>
          <p:cNvPr id="7" name="Picture Placeholder 5" descr="A logo for a company&#10;&#10;Description automatically generated">
            <a:extLst>
              <a:ext uri="{FF2B5EF4-FFF2-40B4-BE49-F238E27FC236}">
                <a16:creationId xmlns:a16="http://schemas.microsoft.com/office/drawing/2014/main" id="{BB4F3BB5-83F6-7041-8479-A3DE22C99694}"/>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9C79A458-449F-E5A1-55D7-DD6472B00713}"/>
              </a:ext>
            </a:extLst>
          </p:cNvPr>
          <p:cNvSpPr txBox="1"/>
          <p:nvPr/>
        </p:nvSpPr>
        <p:spPr>
          <a:xfrm>
            <a:off x="4607909" y="6646529"/>
            <a:ext cx="191161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“UK Retail Rebound Promises Quick Route Out of Recession”</a:t>
            </a:r>
          </a:p>
        </p:txBody>
      </p:sp>
      <p:sp>
        <p:nvSpPr>
          <p:cNvPr id="9" name="AssetID" descr="svtx:content/slide/@id">
            <a:extLst>
              <a:ext uri="{FF2B5EF4-FFF2-40B4-BE49-F238E27FC236}">
                <a16:creationId xmlns:a16="http://schemas.microsoft.com/office/drawing/2014/main" id="{616B6F03-94A1-256B-D282-3BFE1115EE50}"/>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135213</a:t>
            </a:r>
          </a:p>
        </p:txBody>
      </p:sp>
      <p:cxnSp>
        <p:nvCxnSpPr>
          <p:cNvPr id="8" name="Straight Connector 7">
            <a:extLst>
              <a:ext uri="{FF2B5EF4-FFF2-40B4-BE49-F238E27FC236}">
                <a16:creationId xmlns:a16="http://schemas.microsoft.com/office/drawing/2014/main" id="{CB1CDFF9-501E-9697-4562-9372D62E10D0}"/>
              </a:ext>
            </a:extLst>
          </p:cNvPr>
          <p:cNvCxnSpPr>
            <a:cxnSpLocks/>
          </p:cNvCxnSpPr>
          <p:nvPr/>
        </p:nvCxnSpPr>
        <p:spPr>
          <a:xfrm>
            <a:off x="8474088" y="3870808"/>
            <a:ext cx="0" cy="2619778"/>
          </a:xfrm>
          <a:prstGeom prst="line">
            <a:avLst/>
          </a:prstGeom>
          <a:noFill/>
          <a:ln w="6350" cap="flat" cmpd="sng" algn="ctr">
            <a:solidFill>
              <a:srgbClr val="4D859E">
                <a:shade val="95000"/>
                <a:satMod val="105000"/>
              </a:srgbClr>
            </a:solidFill>
            <a:prstDash val="solid"/>
          </a:ln>
          <a:effectLst/>
        </p:spPr>
      </p:cxnSp>
      <p:cxnSp>
        <p:nvCxnSpPr>
          <p:cNvPr id="7" name="Straight Connector 6">
            <a:extLst>
              <a:ext uri="{FF2B5EF4-FFF2-40B4-BE49-F238E27FC236}">
                <a16:creationId xmlns:a16="http://schemas.microsoft.com/office/drawing/2014/main" id="{B04269CB-7F18-B8B2-78BB-1D2DB94328DB}"/>
              </a:ext>
            </a:extLst>
          </p:cNvPr>
          <p:cNvCxnSpPr>
            <a:cxnSpLocks/>
          </p:cNvCxnSpPr>
          <p:nvPr/>
        </p:nvCxnSpPr>
        <p:spPr>
          <a:xfrm>
            <a:off x="1686521" y="4165934"/>
            <a:ext cx="0" cy="1956939"/>
          </a:xfrm>
          <a:prstGeom prst="line">
            <a:avLst/>
          </a:prstGeom>
          <a:noFill/>
          <a:ln w="6350" cap="flat" cmpd="sng" algn="ctr">
            <a:solidFill>
              <a:srgbClr val="4D859E">
                <a:shade val="95000"/>
                <a:satMod val="105000"/>
              </a:srgbClr>
            </a:solidFill>
            <a:prstDash val="solid"/>
          </a:ln>
          <a:effectLst/>
        </p:spPr>
      </p:cxnSp>
      <p:cxnSp>
        <p:nvCxnSpPr>
          <p:cNvPr id="69" name="Straight Connector 68">
            <a:extLst>
              <a:ext uri="{FF2B5EF4-FFF2-40B4-BE49-F238E27FC236}">
                <a16:creationId xmlns:a16="http://schemas.microsoft.com/office/drawing/2014/main" id="{1C8D4F94-9802-48E0-1419-08457E148B54}"/>
              </a:ext>
            </a:extLst>
          </p:cNvPr>
          <p:cNvCxnSpPr>
            <a:cxnSpLocks/>
          </p:cNvCxnSpPr>
          <p:nvPr/>
        </p:nvCxnSpPr>
        <p:spPr>
          <a:xfrm>
            <a:off x="8816792" y="3996695"/>
            <a:ext cx="0" cy="1675110"/>
          </a:xfrm>
          <a:prstGeom prst="line">
            <a:avLst/>
          </a:prstGeom>
          <a:noFill/>
          <a:ln w="6350" cap="flat" cmpd="sng" algn="ctr">
            <a:solidFill>
              <a:srgbClr val="4D859E">
                <a:shade val="95000"/>
                <a:satMod val="105000"/>
              </a:srgbClr>
            </a:solidFill>
            <a:prstDash val="solid"/>
          </a:ln>
          <a:effectLst/>
        </p:spPr>
      </p:cxnSp>
      <p:cxnSp>
        <p:nvCxnSpPr>
          <p:cNvPr id="48" name="Straight Connector 47">
            <a:extLst>
              <a:ext uri="{FF2B5EF4-FFF2-40B4-BE49-F238E27FC236}">
                <a16:creationId xmlns:a16="http://schemas.microsoft.com/office/drawing/2014/main" id="{F7056532-2D61-98C1-FB9C-5BA05B973EF8}"/>
              </a:ext>
            </a:extLst>
          </p:cNvPr>
          <p:cNvCxnSpPr>
            <a:cxnSpLocks/>
          </p:cNvCxnSpPr>
          <p:nvPr/>
        </p:nvCxnSpPr>
        <p:spPr>
          <a:xfrm>
            <a:off x="8185436" y="4002755"/>
            <a:ext cx="0" cy="680699"/>
          </a:xfrm>
          <a:prstGeom prst="line">
            <a:avLst/>
          </a:prstGeom>
          <a:noFill/>
          <a:ln w="6350" cap="flat" cmpd="sng" algn="ctr">
            <a:solidFill>
              <a:srgbClr val="4D859E">
                <a:shade val="95000"/>
                <a:satMod val="105000"/>
              </a:srgbClr>
            </a:solidFill>
            <a:prstDash val="solid"/>
          </a:ln>
          <a:effectLst/>
        </p:spPr>
      </p:cxnSp>
      <p:cxnSp>
        <p:nvCxnSpPr>
          <p:cNvPr id="70" name="Straight Connector 69">
            <a:extLst>
              <a:ext uri="{FF2B5EF4-FFF2-40B4-BE49-F238E27FC236}">
                <a16:creationId xmlns:a16="http://schemas.microsoft.com/office/drawing/2014/main" id="{73F9865B-BC63-41A0-884F-40271195247A}"/>
              </a:ext>
            </a:extLst>
          </p:cNvPr>
          <p:cNvCxnSpPr>
            <a:cxnSpLocks/>
          </p:cNvCxnSpPr>
          <p:nvPr/>
        </p:nvCxnSpPr>
        <p:spPr>
          <a:xfrm>
            <a:off x="9263768" y="3750672"/>
            <a:ext cx="0" cy="833847"/>
          </a:xfrm>
          <a:prstGeom prst="line">
            <a:avLst/>
          </a:prstGeom>
          <a:noFill/>
          <a:ln w="6350" cap="flat" cmpd="sng" algn="ctr">
            <a:solidFill>
              <a:srgbClr val="4D859E">
                <a:shade val="95000"/>
                <a:satMod val="105000"/>
              </a:srgbClr>
            </a:solidFill>
            <a:prstDash val="solid"/>
          </a:ln>
          <a:effectLst/>
        </p:spPr>
      </p:cxnSp>
      <p:cxnSp>
        <p:nvCxnSpPr>
          <p:cNvPr id="57" name="Straight Connector 56">
            <a:extLst>
              <a:ext uri="{FF2B5EF4-FFF2-40B4-BE49-F238E27FC236}">
                <a16:creationId xmlns:a16="http://schemas.microsoft.com/office/drawing/2014/main" id="{02A91C9B-7998-4F42-99EB-899218667EEE}"/>
              </a:ext>
            </a:extLst>
          </p:cNvPr>
          <p:cNvCxnSpPr>
            <a:cxnSpLocks/>
          </p:cNvCxnSpPr>
          <p:nvPr/>
        </p:nvCxnSpPr>
        <p:spPr>
          <a:xfrm>
            <a:off x="4363532" y="3886200"/>
            <a:ext cx="0" cy="1766127"/>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sp>
        <p:nvSpPr>
          <p:cNvPr id="11" name="Text Placeholder 10"/>
          <p:cNvSpPr>
            <a:spLocks noGrp="1"/>
          </p:cNvSpPr>
          <p:nvPr>
            <p:ph type="body" sz="quarter" idx="15"/>
          </p:nvPr>
        </p:nvSpPr>
        <p:spPr/>
        <p:txBody>
          <a:bodyPr/>
          <a:lstStyle/>
          <a:p>
            <a:r>
              <a:rPr lang="en-US" dirty="0"/>
              <a:t>Graph Source: MSCI ACWI Index (net dividends). MSCI data © MSCI 2024,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a:t>
            </a:r>
            <a:r>
              <a:rPr lang="en-US" dirty="0">
                <a:highlight>
                  <a:srgbClr val="FFFFFF"/>
                </a:highlight>
              </a:rPr>
              <a:t>Q1 2024</a:t>
            </a:r>
          </a:p>
        </p:txBody>
      </p:sp>
      <p:sp>
        <p:nvSpPr>
          <p:cNvPr id="59" name="TextBox 58">
            <a:extLst>
              <a:ext uri="{FF2B5EF4-FFF2-40B4-BE49-F238E27FC236}">
                <a16:creationId xmlns:a16="http://schemas.microsoft.com/office/drawing/2014/main" id="{E1D965E7-6EE5-4026-A3C2-D120857AFD82}"/>
              </a:ext>
            </a:extLst>
          </p:cNvPr>
          <p:cNvSpPr txBox="1"/>
          <p:nvPr/>
        </p:nvSpPr>
        <p:spPr>
          <a:xfrm>
            <a:off x="523689" y="6982909"/>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sp>
        <p:nvSpPr>
          <p:cNvPr id="47" name="TextBox 1">
            <a:extLst>
              <a:ext uri="{FF2B5EF4-FFF2-40B4-BE49-F238E27FC236}">
                <a16:creationId xmlns:a16="http://schemas.microsoft.com/office/drawing/2014/main" id="{4B76768C-777C-4E96-B18D-FE7C0D6740DD}"/>
              </a:ext>
            </a:extLst>
          </p:cNvPr>
          <p:cNvSpPr txBox="1"/>
          <p:nvPr/>
        </p:nvSpPr>
        <p:spPr>
          <a:xfrm>
            <a:off x="620205" y="20820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Q1 2024</a:t>
            </a:r>
          </a:p>
        </p:txBody>
      </p:sp>
      <p:cxnSp>
        <p:nvCxnSpPr>
          <p:cNvPr id="52" name="Straight Connector 51">
            <a:extLst>
              <a:ext uri="{FF2B5EF4-FFF2-40B4-BE49-F238E27FC236}">
                <a16:creationId xmlns:a16="http://schemas.microsoft.com/office/drawing/2014/main" id="{692AED4C-BCA2-4C2B-A124-1879D4BAAF89}"/>
              </a:ext>
            </a:extLst>
          </p:cNvPr>
          <p:cNvCxnSpPr>
            <a:cxnSpLocks/>
          </p:cNvCxnSpPr>
          <p:nvPr/>
        </p:nvCxnSpPr>
        <p:spPr>
          <a:xfrm>
            <a:off x="7173202" y="4027930"/>
            <a:ext cx="0" cy="2619778"/>
          </a:xfrm>
          <a:prstGeom prst="line">
            <a:avLst/>
          </a:prstGeom>
          <a:noFill/>
          <a:ln w="6350" cap="flat" cmpd="sng" algn="ctr">
            <a:solidFill>
              <a:srgbClr val="4D859E">
                <a:shade val="95000"/>
                <a:satMod val="105000"/>
              </a:srgbClr>
            </a:solidFill>
            <a:prstDash val="solid"/>
          </a:ln>
          <a:effectLst/>
        </p:spPr>
      </p:cxnSp>
      <p:cxnSp>
        <p:nvCxnSpPr>
          <p:cNvPr id="55" name="Straight Connector 54">
            <a:extLst>
              <a:ext uri="{FF2B5EF4-FFF2-40B4-BE49-F238E27FC236}">
                <a16:creationId xmlns:a16="http://schemas.microsoft.com/office/drawing/2014/main" id="{01E43C3B-A907-4C2D-9B01-7EE18A6706DC}"/>
              </a:ext>
            </a:extLst>
          </p:cNvPr>
          <p:cNvCxnSpPr>
            <a:cxnSpLocks/>
          </p:cNvCxnSpPr>
          <p:nvPr/>
        </p:nvCxnSpPr>
        <p:spPr>
          <a:xfrm>
            <a:off x="7520473" y="3637733"/>
            <a:ext cx="0" cy="2233250"/>
          </a:xfrm>
          <a:prstGeom prst="line">
            <a:avLst/>
          </a:prstGeom>
          <a:noFill/>
          <a:ln w="6350" cap="flat" cmpd="sng" algn="ctr">
            <a:solidFill>
              <a:srgbClr val="4D859E">
                <a:shade val="95000"/>
                <a:satMod val="105000"/>
              </a:srgbClr>
            </a:solidFill>
            <a:prstDash val="solid"/>
          </a:ln>
          <a:effectLst/>
        </p:spPr>
      </p:cxnSp>
      <p:cxnSp>
        <p:nvCxnSpPr>
          <p:cNvPr id="56" name="Straight Connector 55">
            <a:extLst>
              <a:ext uri="{FF2B5EF4-FFF2-40B4-BE49-F238E27FC236}">
                <a16:creationId xmlns:a16="http://schemas.microsoft.com/office/drawing/2014/main" id="{486AB509-26AF-42E6-9F52-78A1C824221F}"/>
              </a:ext>
            </a:extLst>
          </p:cNvPr>
          <p:cNvCxnSpPr>
            <a:cxnSpLocks/>
          </p:cNvCxnSpPr>
          <p:nvPr/>
        </p:nvCxnSpPr>
        <p:spPr>
          <a:xfrm>
            <a:off x="6430780" y="3688760"/>
            <a:ext cx="0" cy="1784979"/>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81CDA0F5-D06C-4AE4-919E-086C9DA2EDAF}"/>
              </a:ext>
            </a:extLst>
          </p:cNvPr>
          <p:cNvCxnSpPr>
            <a:cxnSpLocks/>
          </p:cNvCxnSpPr>
          <p:nvPr/>
        </p:nvCxnSpPr>
        <p:spPr>
          <a:xfrm>
            <a:off x="2624476" y="3940124"/>
            <a:ext cx="0" cy="570399"/>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EF32B5C1-5E36-43AD-9514-C1E5750FB7AE}"/>
              </a:ext>
            </a:extLst>
          </p:cNvPr>
          <p:cNvCxnSpPr>
            <a:cxnSpLocks/>
          </p:cNvCxnSpPr>
          <p:nvPr/>
        </p:nvCxnSpPr>
        <p:spPr>
          <a:xfrm>
            <a:off x="3191878" y="4081881"/>
            <a:ext cx="0" cy="2556163"/>
          </a:xfrm>
          <a:prstGeom prst="line">
            <a:avLst/>
          </a:prstGeom>
          <a:noFill/>
          <a:ln w="6350" cap="flat" cmpd="sng" algn="ctr">
            <a:solidFill>
              <a:srgbClr val="4D859E">
                <a:shade val="95000"/>
                <a:satMod val="105000"/>
              </a:srgbClr>
            </a:solidFill>
            <a:prstDash val="solid"/>
          </a:ln>
          <a:effectLst/>
        </p:spPr>
      </p:cxnSp>
      <p:cxnSp>
        <p:nvCxnSpPr>
          <p:cNvPr id="93" name="Straight Connector 92">
            <a:extLst>
              <a:ext uri="{FF2B5EF4-FFF2-40B4-BE49-F238E27FC236}">
                <a16:creationId xmlns:a16="http://schemas.microsoft.com/office/drawing/2014/main" id="{AD366A7A-A3EB-4039-AB22-0A405FAD68E0}"/>
              </a:ext>
            </a:extLst>
          </p:cNvPr>
          <p:cNvCxnSpPr>
            <a:cxnSpLocks/>
          </p:cNvCxnSpPr>
          <p:nvPr/>
        </p:nvCxnSpPr>
        <p:spPr>
          <a:xfrm>
            <a:off x="5235663" y="4136288"/>
            <a:ext cx="0" cy="2508760"/>
          </a:xfrm>
          <a:prstGeom prst="line">
            <a:avLst/>
          </a:prstGeom>
          <a:noFill/>
          <a:ln w="6350" cap="flat" cmpd="sng" algn="ctr">
            <a:solidFill>
              <a:srgbClr val="4D859E">
                <a:shade val="95000"/>
                <a:satMod val="105000"/>
              </a:srgbClr>
            </a:solidFill>
            <a:prstDash val="solid"/>
          </a:ln>
          <a:effectLst/>
        </p:spPr>
      </p:cxnSp>
      <p:cxnSp>
        <p:nvCxnSpPr>
          <p:cNvPr id="94" name="Straight Connector 93">
            <a:extLst>
              <a:ext uri="{FF2B5EF4-FFF2-40B4-BE49-F238E27FC236}">
                <a16:creationId xmlns:a16="http://schemas.microsoft.com/office/drawing/2014/main" id="{A5503236-4FBA-4D98-AC53-0D573F28401D}"/>
              </a:ext>
            </a:extLst>
          </p:cNvPr>
          <p:cNvCxnSpPr>
            <a:cxnSpLocks/>
          </p:cNvCxnSpPr>
          <p:nvPr/>
        </p:nvCxnSpPr>
        <p:spPr>
          <a:xfrm>
            <a:off x="5036751" y="3885064"/>
            <a:ext cx="0" cy="658066"/>
          </a:xfrm>
          <a:prstGeom prst="line">
            <a:avLst/>
          </a:prstGeom>
          <a:noFill/>
          <a:ln w="6350" cap="flat" cmpd="sng" algn="ctr">
            <a:solidFill>
              <a:srgbClr val="4D859E">
                <a:shade val="95000"/>
                <a:satMod val="105000"/>
              </a:srgbClr>
            </a:solidFill>
            <a:prstDash val="solid"/>
          </a:ln>
          <a:effectLst/>
        </p:spPr>
      </p:cxnSp>
      <p:cxnSp>
        <p:nvCxnSpPr>
          <p:cNvPr id="95" name="Straight Connector 94">
            <a:extLst>
              <a:ext uri="{FF2B5EF4-FFF2-40B4-BE49-F238E27FC236}">
                <a16:creationId xmlns:a16="http://schemas.microsoft.com/office/drawing/2014/main" id="{637E02D4-1ED2-4575-BCFA-604D02585278}"/>
              </a:ext>
            </a:extLst>
          </p:cNvPr>
          <p:cNvCxnSpPr>
            <a:cxnSpLocks/>
          </p:cNvCxnSpPr>
          <p:nvPr/>
        </p:nvCxnSpPr>
        <p:spPr>
          <a:xfrm>
            <a:off x="5756936" y="3873397"/>
            <a:ext cx="0" cy="2150381"/>
          </a:xfrm>
          <a:prstGeom prst="line">
            <a:avLst/>
          </a:prstGeom>
          <a:noFill/>
          <a:ln w="6350" cap="flat" cmpd="sng" algn="ctr">
            <a:solidFill>
              <a:srgbClr val="4D859E">
                <a:shade val="95000"/>
                <a:satMod val="105000"/>
              </a:srgbClr>
            </a:solidFill>
            <a:prstDash val="solid"/>
          </a:ln>
          <a:effectLst/>
        </p:spPr>
      </p:cxnSp>
      <p:cxnSp>
        <p:nvCxnSpPr>
          <p:cNvPr id="97" name="Straight Connector 96">
            <a:extLst>
              <a:ext uri="{FF2B5EF4-FFF2-40B4-BE49-F238E27FC236}">
                <a16:creationId xmlns:a16="http://schemas.microsoft.com/office/drawing/2014/main" id="{50854D69-B720-44EC-B309-28E7D26CF982}"/>
              </a:ext>
            </a:extLst>
          </p:cNvPr>
          <p:cNvCxnSpPr>
            <a:cxnSpLocks/>
          </p:cNvCxnSpPr>
          <p:nvPr/>
        </p:nvCxnSpPr>
        <p:spPr>
          <a:xfrm>
            <a:off x="1139513" y="4147716"/>
            <a:ext cx="0" cy="2499636"/>
          </a:xfrm>
          <a:prstGeom prst="line">
            <a:avLst/>
          </a:prstGeom>
          <a:noFill/>
          <a:ln w="6350" cap="flat" cmpd="sng" algn="ctr">
            <a:solidFill>
              <a:srgbClr val="4D859E">
                <a:shade val="95000"/>
                <a:satMod val="105000"/>
              </a:srgbClr>
            </a:solidFill>
            <a:prstDash val="solid"/>
          </a:ln>
          <a:effectLst/>
        </p:spPr>
      </p:cxnSp>
      <p:cxnSp>
        <p:nvCxnSpPr>
          <p:cNvPr id="100" name="Straight Connector 99">
            <a:extLst>
              <a:ext uri="{FF2B5EF4-FFF2-40B4-BE49-F238E27FC236}">
                <a16:creationId xmlns:a16="http://schemas.microsoft.com/office/drawing/2014/main" id="{3D412402-B836-4D99-8F22-6AA43296EA08}"/>
              </a:ext>
            </a:extLst>
          </p:cNvPr>
          <p:cNvCxnSpPr>
            <a:cxnSpLocks/>
          </p:cNvCxnSpPr>
          <p:nvPr/>
        </p:nvCxnSpPr>
        <p:spPr>
          <a:xfrm>
            <a:off x="1879488" y="4010029"/>
            <a:ext cx="0" cy="1350305"/>
          </a:xfrm>
          <a:prstGeom prst="line">
            <a:avLst/>
          </a:prstGeom>
          <a:noFill/>
          <a:ln w="6350" cap="flat" cmpd="sng" algn="ctr">
            <a:solidFill>
              <a:srgbClr val="4D859E">
                <a:shade val="95000"/>
                <a:satMod val="105000"/>
              </a:srgbClr>
            </a:solidFill>
            <a:prstDash val="solid"/>
          </a:ln>
          <a:effectLst/>
        </p:spPr>
      </p:cxnSp>
      <p:sp>
        <p:nvSpPr>
          <p:cNvPr id="102" name="TextBox 101">
            <a:extLst>
              <a:ext uri="{FF2B5EF4-FFF2-40B4-BE49-F238E27FC236}">
                <a16:creationId xmlns:a16="http://schemas.microsoft.com/office/drawing/2014/main" id="{FC6970AB-E155-416F-8178-C251770ABFA7}"/>
              </a:ext>
            </a:extLst>
          </p:cNvPr>
          <p:cNvSpPr txBox="1"/>
          <p:nvPr/>
        </p:nvSpPr>
        <p:spPr>
          <a:xfrm>
            <a:off x="634079" y="6650339"/>
            <a:ext cx="191161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“Fed Minutes Suggest Rate Hikes Are Over, but Offer No Timetable on Cuts”</a:t>
            </a:r>
          </a:p>
        </p:txBody>
      </p:sp>
      <p:cxnSp>
        <p:nvCxnSpPr>
          <p:cNvPr id="125" name="Straight Connector 124">
            <a:extLst>
              <a:ext uri="{FF2B5EF4-FFF2-40B4-BE49-F238E27FC236}">
                <a16:creationId xmlns:a16="http://schemas.microsoft.com/office/drawing/2014/main" id="{43479E92-27E8-43D0-A6AB-42B56A1384F1}"/>
              </a:ext>
            </a:extLst>
          </p:cNvPr>
          <p:cNvCxnSpPr>
            <a:cxnSpLocks/>
          </p:cNvCxnSpPr>
          <p:nvPr/>
        </p:nvCxnSpPr>
        <p:spPr>
          <a:xfrm>
            <a:off x="6806137" y="3545130"/>
            <a:ext cx="0" cy="1194726"/>
          </a:xfrm>
          <a:prstGeom prst="line">
            <a:avLst/>
          </a:prstGeom>
          <a:noFill/>
          <a:ln w="6350" cap="flat" cmpd="sng" algn="ctr">
            <a:solidFill>
              <a:srgbClr val="4D859E">
                <a:shade val="95000"/>
                <a:satMod val="105000"/>
              </a:srgbClr>
            </a:solidFill>
            <a:prstDash val="solid"/>
          </a:ln>
          <a:effectLst/>
        </p:spPr>
      </p:cxnSp>
      <p:cxnSp>
        <p:nvCxnSpPr>
          <p:cNvPr id="132" name="Straight Connector 131">
            <a:extLst>
              <a:ext uri="{FF2B5EF4-FFF2-40B4-BE49-F238E27FC236}">
                <a16:creationId xmlns:a16="http://schemas.microsoft.com/office/drawing/2014/main" id="{467DEB5B-DB61-4BC9-BB52-C40137E83569}"/>
              </a:ext>
            </a:extLst>
          </p:cNvPr>
          <p:cNvCxnSpPr>
            <a:cxnSpLocks/>
          </p:cNvCxnSpPr>
          <p:nvPr/>
        </p:nvCxnSpPr>
        <p:spPr>
          <a:xfrm>
            <a:off x="3912930" y="4043020"/>
            <a:ext cx="0" cy="2181197"/>
          </a:xfrm>
          <a:prstGeom prst="line">
            <a:avLst/>
          </a:prstGeom>
          <a:noFill/>
          <a:ln w="6350" cap="flat" cmpd="sng" algn="ctr">
            <a:solidFill>
              <a:srgbClr val="4D859E">
                <a:shade val="95000"/>
                <a:satMod val="105000"/>
              </a:srgbClr>
            </a:solidFill>
            <a:prstDash val="solid"/>
          </a:ln>
          <a:effectLst/>
        </p:spPr>
      </p:cxn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1829514119"/>
              </p:ext>
            </p:extLst>
          </p:nvPr>
        </p:nvGraphicFramePr>
        <p:xfrm>
          <a:off x="568528" y="2384465"/>
          <a:ext cx="8966218" cy="20334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Picture Placeholder 2">
            <a:extLst>
              <a:ext uri="{FF2B5EF4-FFF2-40B4-BE49-F238E27FC236}">
                <a16:creationId xmlns:a16="http://schemas.microsoft.com/office/drawing/2014/main" id="{15E3087B-EEAE-FBEA-303D-26B10887897B}"/>
              </a:ext>
            </a:extLst>
          </p:cNvPr>
          <p:cNvGraphicFramePr>
            <a:graphicFrameLocks/>
          </p:cNvGraphicFramePr>
          <p:nvPr>
            <p:extLst>
              <p:ext uri="{D42A27DB-BD31-4B8C-83A1-F6EECF244321}">
                <p14:modId xmlns:p14="http://schemas.microsoft.com/office/powerpoint/2010/main" val="2282893949"/>
              </p:ext>
            </p:extLst>
          </p:nvPr>
        </p:nvGraphicFramePr>
        <p:xfrm>
          <a:off x="5261761" y="1660202"/>
          <a:ext cx="4292905"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53" name="TextBox 1">
            <a:extLst>
              <a:ext uri="{FF2B5EF4-FFF2-40B4-BE49-F238E27FC236}">
                <a16:creationId xmlns:a16="http://schemas.microsoft.com/office/drawing/2014/main" id="{AD1912CE-F88D-4CD5-8F89-7EA2CF11DE7E}"/>
              </a:ext>
            </a:extLst>
          </p:cNvPr>
          <p:cNvSpPr txBox="1"/>
          <p:nvPr/>
        </p:nvSpPr>
        <p:spPr>
          <a:xfrm>
            <a:off x="8516447" y="1906271"/>
            <a:ext cx="710232" cy="20005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sp>
        <p:nvSpPr>
          <p:cNvPr id="49" name="TextBox 1">
            <a:extLst>
              <a:ext uri="{FF2B5EF4-FFF2-40B4-BE49-F238E27FC236}">
                <a16:creationId xmlns:a16="http://schemas.microsoft.com/office/drawing/2014/main" id="{13EEE37D-18E8-433E-9420-D70F08B2E180}"/>
              </a:ext>
            </a:extLst>
          </p:cNvPr>
          <p:cNvSpPr txBox="1"/>
          <p:nvPr/>
        </p:nvSpPr>
        <p:spPr>
          <a:xfrm>
            <a:off x="5455683" y="1666015"/>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(Q2 2023–Q1 2024)</a:t>
            </a:r>
          </a:p>
        </p:txBody>
      </p:sp>
      <p:sp>
        <p:nvSpPr>
          <p:cNvPr id="12" name="TextBox 11">
            <a:extLst>
              <a:ext uri="{FF2B5EF4-FFF2-40B4-BE49-F238E27FC236}">
                <a16:creationId xmlns:a16="http://schemas.microsoft.com/office/drawing/2014/main" id="{B4330E3F-C0A9-41F4-30EA-1EBDC458C685}"/>
              </a:ext>
            </a:extLst>
          </p:cNvPr>
          <p:cNvSpPr txBox="1"/>
          <p:nvPr/>
        </p:nvSpPr>
        <p:spPr>
          <a:xfrm>
            <a:off x="1220819" y="6128368"/>
            <a:ext cx="163668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“China Becomes the World’s Biggest Auto Exporter”</a:t>
            </a:r>
          </a:p>
        </p:txBody>
      </p:sp>
      <p:sp>
        <p:nvSpPr>
          <p:cNvPr id="19" name="TextBox 18">
            <a:extLst>
              <a:ext uri="{FF2B5EF4-FFF2-40B4-BE49-F238E27FC236}">
                <a16:creationId xmlns:a16="http://schemas.microsoft.com/office/drawing/2014/main" id="{B02D5D15-6312-28B5-1B15-002889BDA8CA}"/>
              </a:ext>
            </a:extLst>
          </p:cNvPr>
          <p:cNvSpPr txBox="1"/>
          <p:nvPr/>
        </p:nvSpPr>
        <p:spPr>
          <a:xfrm>
            <a:off x="1773269" y="5366368"/>
            <a:ext cx="133569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Inflation Edged Up in December after Rapid Cooling Most of 2023”</a:t>
            </a:r>
          </a:p>
        </p:txBody>
      </p:sp>
      <p:sp>
        <p:nvSpPr>
          <p:cNvPr id="21" name="TextBox 20">
            <a:extLst>
              <a:ext uri="{FF2B5EF4-FFF2-40B4-BE49-F238E27FC236}">
                <a16:creationId xmlns:a16="http://schemas.microsoft.com/office/drawing/2014/main" id="{932839B7-FFB5-7CF7-3B40-4836FCEDA067}"/>
              </a:ext>
            </a:extLst>
          </p:cNvPr>
          <p:cNvSpPr txBox="1"/>
          <p:nvPr/>
        </p:nvSpPr>
        <p:spPr>
          <a:xfrm>
            <a:off x="1937099" y="4524358"/>
            <a:ext cx="1126141"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Closes at First Record High in Two Years as Tech Fuels US Stocks”</a:t>
            </a:r>
          </a:p>
        </p:txBody>
      </p:sp>
      <p:sp>
        <p:nvSpPr>
          <p:cNvPr id="25" name="TextBox 24">
            <a:extLst>
              <a:ext uri="{FF2B5EF4-FFF2-40B4-BE49-F238E27FC236}">
                <a16:creationId xmlns:a16="http://schemas.microsoft.com/office/drawing/2014/main" id="{8606787A-6179-88EA-80AE-556E1DDE5360}"/>
              </a:ext>
            </a:extLst>
          </p:cNvPr>
          <p:cNvSpPr txBox="1"/>
          <p:nvPr/>
        </p:nvSpPr>
        <p:spPr>
          <a:xfrm>
            <a:off x="2523839" y="6642719"/>
            <a:ext cx="191161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“Pentagon Runs Out of Congressionally Appropriated Funds for Ukraine”</a:t>
            </a:r>
          </a:p>
        </p:txBody>
      </p:sp>
      <p:sp>
        <p:nvSpPr>
          <p:cNvPr id="27" name="TextBox 26">
            <a:extLst>
              <a:ext uri="{FF2B5EF4-FFF2-40B4-BE49-F238E27FC236}">
                <a16:creationId xmlns:a16="http://schemas.microsoft.com/office/drawing/2014/main" id="{6A878FAF-7DD3-82AE-1A72-064CDF284F27}"/>
              </a:ext>
            </a:extLst>
          </p:cNvPr>
          <p:cNvSpPr txBox="1"/>
          <p:nvPr/>
        </p:nvSpPr>
        <p:spPr>
          <a:xfrm>
            <a:off x="3236309" y="6246479"/>
            <a:ext cx="191161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Jobs Growth of 353,000 Blasts Past Expectations as Labor Market Stays Hot”</a:t>
            </a:r>
          </a:p>
        </p:txBody>
      </p:sp>
      <p:sp>
        <p:nvSpPr>
          <p:cNvPr id="28" name="TextBox 27">
            <a:extLst>
              <a:ext uri="{FF2B5EF4-FFF2-40B4-BE49-F238E27FC236}">
                <a16:creationId xmlns:a16="http://schemas.microsoft.com/office/drawing/2014/main" id="{69FF4221-AE8D-E11B-0227-C1DB1F1F1DA7}"/>
              </a:ext>
            </a:extLst>
          </p:cNvPr>
          <p:cNvSpPr txBox="1"/>
          <p:nvPr/>
        </p:nvSpPr>
        <p:spPr>
          <a:xfrm>
            <a:off x="3958613" y="5660270"/>
            <a:ext cx="120615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Border Deal Is Declared Dead”</a:t>
            </a:r>
          </a:p>
        </p:txBody>
      </p:sp>
      <p:sp>
        <p:nvSpPr>
          <p:cNvPr id="29" name="TextBox 28">
            <a:extLst>
              <a:ext uri="{FF2B5EF4-FFF2-40B4-BE49-F238E27FC236}">
                <a16:creationId xmlns:a16="http://schemas.microsoft.com/office/drawing/2014/main" id="{57856AFB-37B9-F0E4-DE8A-235032BD0A03}"/>
              </a:ext>
            </a:extLst>
          </p:cNvPr>
          <p:cNvSpPr txBox="1"/>
          <p:nvPr/>
        </p:nvSpPr>
        <p:spPr>
          <a:xfrm>
            <a:off x="4421219" y="4516738"/>
            <a:ext cx="768001" cy="95410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“Eurozone Industrial Production Unexpectedly Expands amid Signs Recovery for Sector”</a:t>
            </a:r>
          </a:p>
        </p:txBody>
      </p:sp>
      <p:sp>
        <p:nvSpPr>
          <p:cNvPr id="35" name="TextBox 34">
            <a:extLst>
              <a:ext uri="{FF2B5EF4-FFF2-40B4-BE49-F238E27FC236}">
                <a16:creationId xmlns:a16="http://schemas.microsoft.com/office/drawing/2014/main" id="{4F9CCA5C-F0DF-D0F2-7571-4FE0696F715D}"/>
              </a:ext>
            </a:extLst>
          </p:cNvPr>
          <p:cNvSpPr txBox="1"/>
          <p:nvPr/>
        </p:nvSpPr>
        <p:spPr>
          <a:xfrm>
            <a:off x="5286089" y="6044549"/>
            <a:ext cx="184623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“Dow, S&amp;P 500, Nikkei Surge to Records after Nvidia’s Blockbuster Earnings Spark Global Rally”</a:t>
            </a:r>
          </a:p>
        </p:txBody>
      </p:sp>
      <p:sp>
        <p:nvSpPr>
          <p:cNvPr id="36" name="TextBox 35">
            <a:extLst>
              <a:ext uri="{FF2B5EF4-FFF2-40B4-BE49-F238E27FC236}">
                <a16:creationId xmlns:a16="http://schemas.microsoft.com/office/drawing/2014/main" id="{A13F9667-2BA4-EBA0-0089-4CCB8C09526E}"/>
              </a:ext>
            </a:extLst>
          </p:cNvPr>
          <p:cNvSpPr txBox="1"/>
          <p:nvPr/>
        </p:nvSpPr>
        <p:spPr>
          <a:xfrm>
            <a:off x="5804249" y="5488288"/>
            <a:ext cx="133950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Treasury Yields Rise in February as Fed Pivot Is Delayed”</a:t>
            </a:r>
          </a:p>
        </p:txBody>
      </p:sp>
      <p:sp>
        <p:nvSpPr>
          <p:cNvPr id="38" name="TextBox 37">
            <a:extLst>
              <a:ext uri="{FF2B5EF4-FFF2-40B4-BE49-F238E27FC236}">
                <a16:creationId xmlns:a16="http://schemas.microsoft.com/office/drawing/2014/main" id="{44BC7A04-E06E-F0F0-7867-1D7D6ED2982F}"/>
              </a:ext>
            </a:extLst>
          </p:cNvPr>
          <p:cNvSpPr txBox="1"/>
          <p:nvPr/>
        </p:nvSpPr>
        <p:spPr>
          <a:xfrm>
            <a:off x="6470999" y="4749148"/>
            <a:ext cx="61560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“Gold Rallies to All-Time High” </a:t>
            </a:r>
          </a:p>
        </p:txBody>
      </p:sp>
      <p:sp>
        <p:nvSpPr>
          <p:cNvPr id="39" name="TextBox 38">
            <a:extLst>
              <a:ext uri="{FF2B5EF4-FFF2-40B4-BE49-F238E27FC236}">
                <a16:creationId xmlns:a16="http://schemas.microsoft.com/office/drawing/2014/main" id="{E8D3BFBC-6AA1-1BE9-B9EA-6B6440AB2253}"/>
              </a:ext>
            </a:extLst>
          </p:cNvPr>
          <p:cNvSpPr txBox="1"/>
          <p:nvPr/>
        </p:nvSpPr>
        <p:spPr>
          <a:xfrm>
            <a:off x="6337649" y="6650339"/>
            <a:ext cx="191161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Unemployment Ticks Higher to 3.9% and Wage Growth Slows”</a:t>
            </a:r>
          </a:p>
        </p:txBody>
      </p:sp>
      <p:sp>
        <p:nvSpPr>
          <p:cNvPr id="40" name="TextBox 39">
            <a:extLst>
              <a:ext uri="{FF2B5EF4-FFF2-40B4-BE49-F238E27FC236}">
                <a16:creationId xmlns:a16="http://schemas.microsoft.com/office/drawing/2014/main" id="{B17F14E9-45AC-FC8E-20F3-FD696162FA46}"/>
              </a:ext>
            </a:extLst>
          </p:cNvPr>
          <p:cNvSpPr txBox="1"/>
          <p:nvPr/>
        </p:nvSpPr>
        <p:spPr>
          <a:xfrm>
            <a:off x="7221569" y="5876908"/>
            <a:ext cx="116805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Small-Business Optimism Weakens on Inflation Worries”</a:t>
            </a:r>
          </a:p>
        </p:txBody>
      </p:sp>
      <p:sp>
        <p:nvSpPr>
          <p:cNvPr id="41" name="TextBox 40">
            <a:extLst>
              <a:ext uri="{FF2B5EF4-FFF2-40B4-BE49-F238E27FC236}">
                <a16:creationId xmlns:a16="http://schemas.microsoft.com/office/drawing/2014/main" id="{CF85D3E0-CCEC-4DF9-99F6-D1ABC9FEC5A3}"/>
              </a:ext>
            </a:extLst>
          </p:cNvPr>
          <p:cNvSpPr txBox="1"/>
          <p:nvPr/>
        </p:nvSpPr>
        <p:spPr>
          <a:xfrm>
            <a:off x="7568279" y="4691998"/>
            <a:ext cx="901351"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“Global Era of Negative Interest Rates Ends as Japan Goes to Zero”</a:t>
            </a:r>
          </a:p>
        </p:txBody>
      </p:sp>
      <p:sp>
        <p:nvSpPr>
          <p:cNvPr id="42" name="TextBox 41">
            <a:extLst>
              <a:ext uri="{FF2B5EF4-FFF2-40B4-BE49-F238E27FC236}">
                <a16:creationId xmlns:a16="http://schemas.microsoft.com/office/drawing/2014/main" id="{5C7BA40D-C159-354F-A57F-5289115F68E6}"/>
              </a:ext>
            </a:extLst>
          </p:cNvPr>
          <p:cNvSpPr txBox="1"/>
          <p:nvPr/>
        </p:nvSpPr>
        <p:spPr>
          <a:xfrm>
            <a:off x="8318849" y="6516988"/>
            <a:ext cx="1328071"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Senate Approves Measure Averting Government Shutdown”</a:t>
            </a:r>
          </a:p>
        </p:txBody>
      </p:sp>
      <p:sp>
        <p:nvSpPr>
          <p:cNvPr id="45" name="TextBox 44">
            <a:extLst>
              <a:ext uri="{FF2B5EF4-FFF2-40B4-BE49-F238E27FC236}">
                <a16:creationId xmlns:a16="http://schemas.microsoft.com/office/drawing/2014/main" id="{922BADB3-F729-6CC1-1013-35806E792BCA}"/>
              </a:ext>
            </a:extLst>
          </p:cNvPr>
          <p:cNvSpPr txBox="1"/>
          <p:nvPr/>
        </p:nvSpPr>
        <p:spPr>
          <a:xfrm>
            <a:off x="8503906" y="5678787"/>
            <a:ext cx="977551"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Durable-Goods Orders Rebound and Business Investment Rises”</a:t>
            </a:r>
          </a:p>
        </p:txBody>
      </p:sp>
      <p:sp>
        <p:nvSpPr>
          <p:cNvPr id="51" name="TextBox 50">
            <a:extLst>
              <a:ext uri="{FF2B5EF4-FFF2-40B4-BE49-F238E27FC236}">
                <a16:creationId xmlns:a16="http://schemas.microsoft.com/office/drawing/2014/main" id="{C9E152DE-8265-1FB7-8FD2-0A4938DEF786}"/>
              </a:ext>
            </a:extLst>
          </p:cNvPr>
          <p:cNvSpPr txBox="1"/>
          <p:nvPr/>
        </p:nvSpPr>
        <p:spPr>
          <a:xfrm>
            <a:off x="8884906" y="4601101"/>
            <a:ext cx="667034"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a:t>
            </a:r>
            <a:r>
              <a:rPr lang="da-DK" sz="800" dirty="0">
                <a:solidFill>
                  <a:prstClr val="black"/>
                </a:solidFill>
              </a:rPr>
              <a:t>Markets around the World Set Records in First Quarter”</a:t>
            </a:r>
          </a:p>
        </p:txBody>
      </p:sp>
      <p:cxnSp>
        <p:nvCxnSpPr>
          <p:cNvPr id="4" name="Straight Connector 3">
            <a:extLst>
              <a:ext uri="{FF2B5EF4-FFF2-40B4-BE49-F238E27FC236}">
                <a16:creationId xmlns:a16="http://schemas.microsoft.com/office/drawing/2014/main" id="{AFD4956C-4CE1-06F9-1126-15AD5FA227DE}"/>
              </a:ext>
            </a:extLst>
          </p:cNvPr>
          <p:cNvCxnSpPr>
            <a:cxnSpLocks/>
          </p:cNvCxnSpPr>
          <p:nvPr/>
        </p:nvCxnSpPr>
        <p:spPr>
          <a:xfrm>
            <a:off x="620205" y="6982664"/>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6" name="Picture Placeholder 5" descr="A logo for a company&#10;&#10;Description automatically generated">
            <a:extLst>
              <a:ext uri="{FF2B5EF4-FFF2-40B4-BE49-F238E27FC236}">
                <a16:creationId xmlns:a16="http://schemas.microsoft.com/office/drawing/2014/main" id="{D14BC0B0-E6B5-25E2-B972-5B66A6927098}"/>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174515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3613E0D9-61A9-9DD8-36C4-58660A459D50}"/>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135214</a:t>
            </a:r>
          </a:p>
        </p:txBody>
      </p:sp>
      <p:cxnSp>
        <p:nvCxnSpPr>
          <p:cNvPr id="12" name="Straight Connector 11">
            <a:extLst>
              <a:ext uri="{FF2B5EF4-FFF2-40B4-BE49-F238E27FC236}">
                <a16:creationId xmlns:a16="http://schemas.microsoft.com/office/drawing/2014/main" id="{F549CD37-03E5-B11C-3D25-15B1579BCEC6}"/>
              </a:ext>
            </a:extLst>
          </p:cNvPr>
          <p:cNvCxnSpPr>
            <a:cxnSpLocks/>
          </p:cNvCxnSpPr>
          <p:nvPr/>
        </p:nvCxnSpPr>
        <p:spPr>
          <a:xfrm>
            <a:off x="8499898" y="3747180"/>
            <a:ext cx="0" cy="1490482"/>
          </a:xfrm>
          <a:prstGeom prst="line">
            <a:avLst/>
          </a:prstGeom>
          <a:noFill/>
          <a:ln w="6350" cap="flat" cmpd="sng" algn="ctr">
            <a:solidFill>
              <a:srgbClr val="4D859E">
                <a:shade val="95000"/>
                <a:satMod val="105000"/>
              </a:srgbClr>
            </a:solidFill>
            <a:prstDash val="solid"/>
          </a:ln>
          <a:effectLst/>
        </p:spPr>
      </p:cxnSp>
      <p:cxnSp>
        <p:nvCxnSpPr>
          <p:cNvPr id="37" name="Straight Connector 36">
            <a:extLst>
              <a:ext uri="{FF2B5EF4-FFF2-40B4-BE49-F238E27FC236}">
                <a16:creationId xmlns:a16="http://schemas.microsoft.com/office/drawing/2014/main" id="{7EF1F622-4099-553B-8F8B-21114FC808E1}"/>
              </a:ext>
            </a:extLst>
          </p:cNvPr>
          <p:cNvCxnSpPr>
            <a:cxnSpLocks/>
          </p:cNvCxnSpPr>
          <p:nvPr/>
        </p:nvCxnSpPr>
        <p:spPr>
          <a:xfrm>
            <a:off x="7508999" y="4078256"/>
            <a:ext cx="0" cy="244415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D9B5E7A-DE15-160A-BBE0-3B3719F6BA97}"/>
              </a:ext>
            </a:extLst>
          </p:cNvPr>
          <p:cNvCxnSpPr>
            <a:cxnSpLocks/>
          </p:cNvCxnSpPr>
          <p:nvPr/>
        </p:nvCxnSpPr>
        <p:spPr>
          <a:xfrm>
            <a:off x="3251825" y="4020518"/>
            <a:ext cx="0" cy="25535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DB76139-4F8A-5450-E3D4-296A4DCDBEE9}"/>
              </a:ext>
            </a:extLst>
          </p:cNvPr>
          <p:cNvCxnSpPr>
            <a:cxnSpLocks/>
          </p:cNvCxnSpPr>
          <p:nvPr/>
        </p:nvCxnSpPr>
        <p:spPr>
          <a:xfrm>
            <a:off x="2442013" y="4067252"/>
            <a:ext cx="0" cy="7883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398BE45-B204-4DB4-9118-9EB870C4013E}"/>
              </a:ext>
            </a:extLst>
          </p:cNvPr>
          <p:cNvCxnSpPr>
            <a:cxnSpLocks/>
          </p:cNvCxnSpPr>
          <p:nvPr/>
        </p:nvCxnSpPr>
        <p:spPr>
          <a:xfrm>
            <a:off x="8089287" y="3592288"/>
            <a:ext cx="0" cy="2525461"/>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sp>
        <p:nvSpPr>
          <p:cNvPr id="11" name="Text Placeholder 10"/>
          <p:cNvSpPr>
            <a:spLocks noGrp="1"/>
          </p:cNvSpPr>
          <p:nvPr>
            <p:ph type="body" sz="quarter" idx="15"/>
          </p:nvPr>
        </p:nvSpPr>
        <p:spPr/>
        <p:txBody>
          <a:bodyPr/>
          <a:lstStyle/>
          <a:p>
            <a:r>
              <a:rPr lang="en-US" dirty="0"/>
              <a:t>Graph Source: MSCI ACWI Index (net dividends). MSCI data © MSCI 2024,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past 12 months</a:t>
            </a:r>
          </a:p>
        </p:txBody>
      </p:sp>
      <p:grpSp>
        <p:nvGrpSpPr>
          <p:cNvPr id="49" name="Group 48">
            <a:extLst>
              <a:ext uri="{FF2B5EF4-FFF2-40B4-BE49-F238E27FC236}">
                <a16:creationId xmlns:a16="http://schemas.microsoft.com/office/drawing/2014/main" id="{00BBFCE2-9AD7-4939-BEF8-D78EA34E1014}"/>
              </a:ext>
            </a:extLst>
          </p:cNvPr>
          <p:cNvGrpSpPr/>
          <p:nvPr/>
        </p:nvGrpSpPr>
        <p:grpSpPr>
          <a:xfrm>
            <a:off x="524124" y="6982664"/>
            <a:ext cx="9112636" cy="369277"/>
            <a:chOff x="524124" y="6775986"/>
            <a:chExt cx="9112636" cy="369277"/>
          </a:xfrm>
        </p:grpSpPr>
        <p:sp>
          <p:nvSpPr>
            <p:cNvPr id="50" name="TextBox 49">
              <a:extLst>
                <a:ext uri="{FF2B5EF4-FFF2-40B4-BE49-F238E27FC236}">
                  <a16:creationId xmlns:a16="http://schemas.microsoft.com/office/drawing/2014/main" id="{5D03AD3F-366D-44EA-AA8E-37ABF2C852C9}"/>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51" name="Straight Connector 50">
              <a:extLst>
                <a:ext uri="{FF2B5EF4-FFF2-40B4-BE49-F238E27FC236}">
                  <a16:creationId xmlns:a16="http://schemas.microsoft.com/office/drawing/2014/main" id="{7F9194C2-14E0-4AFF-9FB7-4989035BD6DA}"/>
                </a:ext>
              </a:extLst>
            </p:cNvPr>
            <p:cNvCxnSpPr>
              <a:cxnSpLocks/>
            </p:cNvCxnSpPr>
            <p:nvPr/>
          </p:nvCxnSpPr>
          <p:spPr>
            <a:xfrm>
              <a:off x="620205" y="6775986"/>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56601C9-13A1-43E8-860C-913C6C9A73DD}"/>
              </a:ext>
            </a:extLst>
          </p:cNvPr>
          <p:cNvGrpSpPr/>
          <p:nvPr/>
        </p:nvGrpSpPr>
        <p:grpSpPr>
          <a:xfrm>
            <a:off x="5288989" y="1533780"/>
            <a:ext cx="4310743" cy="1091997"/>
            <a:chOff x="3965870" y="1564308"/>
            <a:chExt cx="4310743" cy="1091997"/>
          </a:xfrm>
        </p:grpSpPr>
        <p:grpSp>
          <p:nvGrpSpPr>
            <p:cNvPr id="6" name="Group 5">
              <a:extLst>
                <a:ext uri="{FF2B5EF4-FFF2-40B4-BE49-F238E27FC236}">
                  <a16:creationId xmlns:a16="http://schemas.microsoft.com/office/drawing/2014/main" id="{DFBF8092-3E4E-4782-B4B1-B4FA02D740B8}"/>
                </a:ext>
              </a:extLst>
            </p:cNvPr>
            <p:cNvGrpSpPr/>
            <p:nvPr/>
          </p:nvGrpSpPr>
          <p:grpSpPr>
            <a:xfrm>
              <a:off x="3965870" y="1564308"/>
              <a:ext cx="4310743" cy="1091997"/>
              <a:chOff x="3965870" y="1564308"/>
              <a:chExt cx="4310743" cy="1091997"/>
            </a:xfrm>
          </p:grpSpPr>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extLst>
                  <p:ext uri="{D42A27DB-BD31-4B8C-83A1-F6EECF244321}">
                    <p14:modId xmlns:p14="http://schemas.microsoft.com/office/powerpoint/2010/main" val="595185527"/>
                  </p:ext>
                </p:extLst>
              </p:nvPr>
            </p:nvGraphicFramePr>
            <p:xfrm>
              <a:off x="3965870" y="1568212"/>
              <a:ext cx="4310743" cy="1088093"/>
            </p:xfrm>
            <a:graphic>
              <a:graphicData uri="http://schemas.openxmlformats.org/drawingml/2006/chart">
                <c:chart xmlns:c="http://schemas.openxmlformats.org/drawingml/2006/chart" xmlns:r="http://schemas.openxmlformats.org/officeDocument/2006/relationships" r:id="rId3"/>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4142089" y="156430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(2000–Q1 2024)</a:t>
                </a:r>
              </a:p>
            </p:txBody>
          </p:sp>
        </p:grpSp>
        <p:sp>
          <p:nvSpPr>
            <p:cNvPr id="64" name="TextBox 1">
              <a:extLst>
                <a:ext uri="{FF2B5EF4-FFF2-40B4-BE49-F238E27FC236}">
                  <a16:creationId xmlns:a16="http://schemas.microsoft.com/office/drawing/2014/main" id="{65C937AD-3845-4BBF-8FD0-5BE7CD2CD26D}"/>
                </a:ext>
              </a:extLst>
            </p:cNvPr>
            <p:cNvSpPr txBox="1"/>
            <p:nvPr/>
          </p:nvSpPr>
          <p:spPr>
            <a:xfrm>
              <a:off x="7615672" y="2142509"/>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cxnSp>
        <p:nvCxnSpPr>
          <p:cNvPr id="68" name="Straight Connector 67">
            <a:extLst>
              <a:ext uri="{FF2B5EF4-FFF2-40B4-BE49-F238E27FC236}">
                <a16:creationId xmlns:a16="http://schemas.microsoft.com/office/drawing/2014/main" id="{1A2369D9-91F5-4343-B21C-C344D7081F94}"/>
              </a:ext>
            </a:extLst>
          </p:cNvPr>
          <p:cNvCxnSpPr>
            <a:cxnSpLocks/>
          </p:cNvCxnSpPr>
          <p:nvPr/>
        </p:nvCxnSpPr>
        <p:spPr>
          <a:xfrm flipH="1">
            <a:off x="7258666" y="4062261"/>
            <a:ext cx="3" cy="59060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8B87AFE-DE6A-4610-A3AB-BD7DAD342986}"/>
              </a:ext>
            </a:extLst>
          </p:cNvPr>
          <p:cNvCxnSpPr>
            <a:cxnSpLocks/>
          </p:cNvCxnSpPr>
          <p:nvPr/>
        </p:nvCxnSpPr>
        <p:spPr>
          <a:xfrm>
            <a:off x="4099884" y="4015122"/>
            <a:ext cx="0" cy="145020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23863AB-A9B3-4F2F-9BAF-668CA6F9030B}"/>
              </a:ext>
            </a:extLst>
          </p:cNvPr>
          <p:cNvCxnSpPr>
            <a:cxnSpLocks/>
          </p:cNvCxnSpPr>
          <p:nvPr/>
        </p:nvCxnSpPr>
        <p:spPr>
          <a:xfrm>
            <a:off x="1177209" y="4211655"/>
            <a:ext cx="0" cy="230749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7AB699E-29CF-4D8B-8E4E-A3FC90AEF6DA}"/>
              </a:ext>
            </a:extLst>
          </p:cNvPr>
          <p:cNvCxnSpPr>
            <a:cxnSpLocks/>
          </p:cNvCxnSpPr>
          <p:nvPr/>
        </p:nvCxnSpPr>
        <p:spPr>
          <a:xfrm>
            <a:off x="1695785" y="4112033"/>
            <a:ext cx="0" cy="20334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2676CD-D518-47F1-87B8-B14626764A44}"/>
              </a:ext>
            </a:extLst>
          </p:cNvPr>
          <p:cNvCxnSpPr>
            <a:cxnSpLocks/>
          </p:cNvCxnSpPr>
          <p:nvPr/>
        </p:nvCxnSpPr>
        <p:spPr>
          <a:xfrm>
            <a:off x="2007558" y="4192010"/>
            <a:ext cx="0" cy="143838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125330B-AF7F-405D-8987-0E972556DDC3}"/>
              </a:ext>
            </a:extLst>
          </p:cNvPr>
          <p:cNvCxnSpPr>
            <a:cxnSpLocks/>
          </p:cNvCxnSpPr>
          <p:nvPr/>
        </p:nvCxnSpPr>
        <p:spPr>
          <a:xfrm>
            <a:off x="6178866" y="4183254"/>
            <a:ext cx="0" cy="192182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3CFF0F7-D2A9-427D-8509-C74C15603C81}"/>
              </a:ext>
            </a:extLst>
          </p:cNvPr>
          <p:cNvCxnSpPr>
            <a:cxnSpLocks/>
          </p:cNvCxnSpPr>
          <p:nvPr/>
        </p:nvCxnSpPr>
        <p:spPr>
          <a:xfrm>
            <a:off x="8774680" y="3801243"/>
            <a:ext cx="0" cy="65792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6699E1E-1B10-4255-8DF5-317B12B08C6A}"/>
              </a:ext>
            </a:extLst>
          </p:cNvPr>
          <p:cNvCxnSpPr>
            <a:cxnSpLocks/>
          </p:cNvCxnSpPr>
          <p:nvPr/>
        </p:nvCxnSpPr>
        <p:spPr>
          <a:xfrm>
            <a:off x="6660985" y="3929743"/>
            <a:ext cx="0" cy="16578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89F20EC-A4E0-4DA4-9E3A-FDFBAAAB1518}"/>
              </a:ext>
            </a:extLst>
          </p:cNvPr>
          <p:cNvCxnSpPr>
            <a:cxnSpLocks/>
          </p:cNvCxnSpPr>
          <p:nvPr/>
        </p:nvCxnSpPr>
        <p:spPr>
          <a:xfrm>
            <a:off x="9119254" y="3714954"/>
            <a:ext cx="0" cy="2295862"/>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E2F69F4-00F8-49A3-9B84-37D665C7FC90}"/>
              </a:ext>
            </a:extLst>
          </p:cNvPr>
          <p:cNvSpPr txBox="1"/>
          <p:nvPr/>
        </p:nvSpPr>
        <p:spPr>
          <a:xfrm>
            <a:off x="572801" y="6528576"/>
            <a:ext cx="2137589"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Eased to 5% in March; Lowest Level in Nearly Two Years”</a:t>
            </a:r>
          </a:p>
        </p:txBody>
      </p:sp>
      <p:cxnSp>
        <p:nvCxnSpPr>
          <p:cNvPr id="105" name="Straight Connector 104">
            <a:extLst>
              <a:ext uri="{FF2B5EF4-FFF2-40B4-BE49-F238E27FC236}">
                <a16:creationId xmlns:a16="http://schemas.microsoft.com/office/drawing/2014/main" id="{886B8F9F-4BA2-4D01-B6CB-2391D99D050E}"/>
              </a:ext>
            </a:extLst>
          </p:cNvPr>
          <p:cNvCxnSpPr>
            <a:cxnSpLocks/>
          </p:cNvCxnSpPr>
          <p:nvPr/>
        </p:nvCxnSpPr>
        <p:spPr>
          <a:xfrm>
            <a:off x="3732299" y="4137620"/>
            <a:ext cx="0" cy="19487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D03B51E-0BAF-4FFC-BD47-F9E9A3DC9C6A}"/>
              </a:ext>
            </a:extLst>
          </p:cNvPr>
          <p:cNvCxnSpPr>
            <a:cxnSpLocks/>
          </p:cNvCxnSpPr>
          <p:nvPr/>
        </p:nvCxnSpPr>
        <p:spPr>
          <a:xfrm>
            <a:off x="9362106" y="3877862"/>
            <a:ext cx="0" cy="70843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11D2720-4085-4E77-A1A0-AC84FC33ED8C}"/>
              </a:ext>
            </a:extLst>
          </p:cNvPr>
          <p:cNvCxnSpPr>
            <a:cxnSpLocks/>
          </p:cNvCxnSpPr>
          <p:nvPr/>
        </p:nvCxnSpPr>
        <p:spPr>
          <a:xfrm>
            <a:off x="5341947" y="3808071"/>
            <a:ext cx="0" cy="89626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83FCFDC-02B0-44C7-A01E-E1C5C32A96DF}"/>
              </a:ext>
            </a:extLst>
          </p:cNvPr>
          <p:cNvCxnSpPr>
            <a:cxnSpLocks/>
          </p:cNvCxnSpPr>
          <p:nvPr/>
        </p:nvCxnSpPr>
        <p:spPr>
          <a:xfrm>
            <a:off x="5728595" y="4126717"/>
            <a:ext cx="0" cy="2444153"/>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24" name="Chart 23">
            <a:extLst>
              <a:ext uri="{FF2B5EF4-FFF2-40B4-BE49-F238E27FC236}">
                <a16:creationId xmlns:a16="http://schemas.microsoft.com/office/drawing/2014/main" id="{6A86E947-FE58-48F9-8182-11E475D012DE}"/>
              </a:ext>
            </a:extLst>
          </p:cNvPr>
          <p:cNvGraphicFramePr/>
          <p:nvPr/>
        </p:nvGraphicFramePr>
        <p:xfrm>
          <a:off x="584484" y="2079173"/>
          <a:ext cx="9022975" cy="2362621"/>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620205" y="20816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(Q2 2023–Q1 2024)</a:t>
            </a:r>
          </a:p>
        </p:txBody>
      </p:sp>
      <p:sp>
        <p:nvSpPr>
          <p:cNvPr id="8" name="TextBox 7">
            <a:extLst>
              <a:ext uri="{FF2B5EF4-FFF2-40B4-BE49-F238E27FC236}">
                <a16:creationId xmlns:a16="http://schemas.microsoft.com/office/drawing/2014/main" id="{ADEFF0C8-E34A-E101-3999-E33202A5D9DB}"/>
              </a:ext>
            </a:extLst>
          </p:cNvPr>
          <p:cNvSpPr txBox="1"/>
          <p:nvPr/>
        </p:nvSpPr>
        <p:spPr>
          <a:xfrm>
            <a:off x="1171519" y="6147576"/>
            <a:ext cx="2137589"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“WHO Declares COVID-19 Pandemic Emergency Over”</a:t>
            </a:r>
          </a:p>
        </p:txBody>
      </p:sp>
      <p:sp>
        <p:nvSpPr>
          <p:cNvPr id="10" name="TextBox 9">
            <a:extLst>
              <a:ext uri="{FF2B5EF4-FFF2-40B4-BE49-F238E27FC236}">
                <a16:creationId xmlns:a16="http://schemas.microsoft.com/office/drawing/2014/main" id="{23FA9CFE-7B18-9577-9689-493D60D75670}"/>
              </a:ext>
            </a:extLst>
          </p:cNvPr>
          <p:cNvSpPr txBox="1"/>
          <p:nvPr/>
        </p:nvSpPr>
        <p:spPr>
          <a:xfrm>
            <a:off x="1715803" y="5625059"/>
            <a:ext cx="1484597"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Hits 2023 High as Attention Grows on Debt-Ceiling Deal”</a:t>
            </a:r>
          </a:p>
        </p:txBody>
      </p:sp>
      <p:sp>
        <p:nvSpPr>
          <p:cNvPr id="14" name="TextBox 13">
            <a:extLst>
              <a:ext uri="{FF2B5EF4-FFF2-40B4-BE49-F238E27FC236}">
                <a16:creationId xmlns:a16="http://schemas.microsoft.com/office/drawing/2014/main" id="{3D194527-6BAB-1E59-7CAF-840855B81D3A}"/>
              </a:ext>
            </a:extLst>
          </p:cNvPr>
          <p:cNvSpPr txBox="1"/>
          <p:nvPr/>
        </p:nvSpPr>
        <p:spPr>
          <a:xfrm>
            <a:off x="1998832" y="4863059"/>
            <a:ext cx="1245111"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“Nasdaq Closes at 14-Month High as Small Cap Stocks Rally” </a:t>
            </a:r>
          </a:p>
        </p:txBody>
      </p:sp>
      <p:sp>
        <p:nvSpPr>
          <p:cNvPr id="18" name="TextBox 17">
            <a:extLst>
              <a:ext uri="{FF2B5EF4-FFF2-40B4-BE49-F238E27FC236}">
                <a16:creationId xmlns:a16="http://schemas.microsoft.com/office/drawing/2014/main" id="{7220E268-B4F8-61DD-D944-4A9B9BA96CF8}"/>
              </a:ext>
            </a:extLst>
          </p:cNvPr>
          <p:cNvSpPr txBox="1"/>
          <p:nvPr/>
        </p:nvSpPr>
        <p:spPr>
          <a:xfrm>
            <a:off x="2488687" y="6583006"/>
            <a:ext cx="2137589" cy="215444"/>
          </a:xfrm>
          <a:prstGeom prst="rect">
            <a:avLst/>
          </a:prstGeom>
          <a:noFill/>
        </p:spPr>
        <p:txBody>
          <a:bodyPr wrap="square" rtlCol="0">
            <a:spAutoFit/>
          </a:bodyPr>
          <a:lstStyle/>
          <a:p>
            <a:pPr marL="41252" indent="-41252" defTabSz="913866" fontAlgn="base">
              <a:spcBef>
                <a:spcPct val="0"/>
              </a:spcBef>
              <a:spcAft>
                <a:spcPts val="600"/>
              </a:spcAft>
            </a:pPr>
            <a:r>
              <a:rPr lang="en-US" sz="800" dirty="0"/>
              <a:t>“Turkey Agrees to Let Sweden In NATO”</a:t>
            </a:r>
          </a:p>
        </p:txBody>
      </p:sp>
      <p:sp>
        <p:nvSpPr>
          <p:cNvPr id="19" name="TextBox 18">
            <a:extLst>
              <a:ext uri="{FF2B5EF4-FFF2-40B4-BE49-F238E27FC236}">
                <a16:creationId xmlns:a16="http://schemas.microsoft.com/office/drawing/2014/main" id="{9584A4D6-323D-582B-C70F-0FE888E32BE5}"/>
              </a:ext>
            </a:extLst>
          </p:cNvPr>
          <p:cNvSpPr txBox="1"/>
          <p:nvPr/>
        </p:nvSpPr>
        <p:spPr>
          <a:xfrm>
            <a:off x="3305116" y="6093147"/>
            <a:ext cx="2137589"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“Fitch Slashes US Credit Rating to AA+ from AAA”</a:t>
            </a:r>
          </a:p>
        </p:txBody>
      </p:sp>
      <p:sp>
        <p:nvSpPr>
          <p:cNvPr id="21" name="TextBox 20">
            <a:extLst>
              <a:ext uri="{FF2B5EF4-FFF2-40B4-BE49-F238E27FC236}">
                <a16:creationId xmlns:a16="http://schemas.microsoft.com/office/drawing/2014/main" id="{56B12B64-2C28-6863-0784-ACFAED4A0C10}"/>
              </a:ext>
            </a:extLst>
          </p:cNvPr>
          <p:cNvSpPr txBox="1"/>
          <p:nvPr/>
        </p:nvSpPr>
        <p:spPr>
          <a:xfrm>
            <a:off x="3718773" y="5472660"/>
            <a:ext cx="1996227"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Mortgage Rates Hit 7.09%, Highest in More Than 20 Years”</a:t>
            </a:r>
          </a:p>
        </p:txBody>
      </p:sp>
      <p:sp>
        <p:nvSpPr>
          <p:cNvPr id="27" name="TextBox 26">
            <a:extLst>
              <a:ext uri="{FF2B5EF4-FFF2-40B4-BE49-F238E27FC236}">
                <a16:creationId xmlns:a16="http://schemas.microsoft.com/office/drawing/2014/main" id="{7AA38A65-C28E-838D-15FD-6D9134A1D874}"/>
              </a:ext>
            </a:extLst>
          </p:cNvPr>
          <p:cNvSpPr txBox="1"/>
          <p:nvPr/>
        </p:nvSpPr>
        <p:spPr>
          <a:xfrm>
            <a:off x="4225262" y="4688887"/>
            <a:ext cx="1582568"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“Israel Declares War on Hamas after Surprise Assault from Gaza”</a:t>
            </a:r>
          </a:p>
        </p:txBody>
      </p:sp>
      <p:sp>
        <p:nvSpPr>
          <p:cNvPr id="28" name="TextBox 27">
            <a:extLst>
              <a:ext uri="{FF2B5EF4-FFF2-40B4-BE49-F238E27FC236}">
                <a16:creationId xmlns:a16="http://schemas.microsoft.com/office/drawing/2014/main" id="{323AE992-00BF-0A4B-27CA-43AB201C917A}"/>
              </a:ext>
            </a:extLst>
          </p:cNvPr>
          <p:cNvSpPr txBox="1"/>
          <p:nvPr/>
        </p:nvSpPr>
        <p:spPr>
          <a:xfrm>
            <a:off x="4665826" y="6583005"/>
            <a:ext cx="2137589" cy="21544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House Elects Speaker, Ends Impasse”</a:t>
            </a:r>
          </a:p>
        </p:txBody>
      </p:sp>
      <p:sp>
        <p:nvSpPr>
          <p:cNvPr id="30" name="TextBox 29">
            <a:extLst>
              <a:ext uri="{FF2B5EF4-FFF2-40B4-BE49-F238E27FC236}">
                <a16:creationId xmlns:a16="http://schemas.microsoft.com/office/drawing/2014/main" id="{1DDAEF74-C960-A2EF-549D-EA8334AA5A9F}"/>
              </a:ext>
            </a:extLst>
          </p:cNvPr>
          <p:cNvSpPr txBox="1"/>
          <p:nvPr/>
        </p:nvSpPr>
        <p:spPr>
          <a:xfrm>
            <a:off x="5689084" y="6114917"/>
            <a:ext cx="1680546"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“Nasdaq Exits Correction Territory; Small Caps See Best Day in More than a Year”</a:t>
            </a:r>
          </a:p>
        </p:txBody>
      </p:sp>
      <p:sp>
        <p:nvSpPr>
          <p:cNvPr id="31" name="TextBox 30">
            <a:extLst>
              <a:ext uri="{FF2B5EF4-FFF2-40B4-BE49-F238E27FC236}">
                <a16:creationId xmlns:a16="http://schemas.microsoft.com/office/drawing/2014/main" id="{710A0014-F3DD-35E4-A23D-DA0FE9A04AAE}"/>
              </a:ext>
            </a:extLst>
          </p:cNvPr>
          <p:cNvSpPr txBox="1"/>
          <p:nvPr/>
        </p:nvSpPr>
        <p:spPr>
          <a:xfrm>
            <a:off x="6146284" y="5592402"/>
            <a:ext cx="1288659"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“Job Openings Fall to 28-Month Low as US Labor Market Cools”</a:t>
            </a:r>
          </a:p>
        </p:txBody>
      </p:sp>
      <p:sp>
        <p:nvSpPr>
          <p:cNvPr id="34" name="TextBox 33">
            <a:extLst>
              <a:ext uri="{FF2B5EF4-FFF2-40B4-BE49-F238E27FC236}">
                <a16:creationId xmlns:a16="http://schemas.microsoft.com/office/drawing/2014/main" id="{8BA5E7BA-DC3E-08E7-5E91-66DDFDF87897}"/>
              </a:ext>
            </a:extLst>
          </p:cNvPr>
          <p:cNvSpPr txBox="1"/>
          <p:nvPr/>
        </p:nvSpPr>
        <p:spPr>
          <a:xfrm>
            <a:off x="6636142" y="4645343"/>
            <a:ext cx="962088"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Ends Strong Year Just Shy of Record with 24% Annual Gain”</a:t>
            </a:r>
          </a:p>
        </p:txBody>
      </p:sp>
      <p:sp>
        <p:nvSpPr>
          <p:cNvPr id="38" name="TextBox 37">
            <a:extLst>
              <a:ext uri="{FF2B5EF4-FFF2-40B4-BE49-F238E27FC236}">
                <a16:creationId xmlns:a16="http://schemas.microsoft.com/office/drawing/2014/main" id="{86A80B94-8162-6215-2A77-161D2FC2514D}"/>
              </a:ext>
            </a:extLst>
          </p:cNvPr>
          <p:cNvSpPr txBox="1"/>
          <p:nvPr/>
        </p:nvSpPr>
        <p:spPr>
          <a:xfrm>
            <a:off x="6865535" y="6528575"/>
            <a:ext cx="1854716"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Edged Up in December after Rapid Cooling Most of 2023”</a:t>
            </a:r>
          </a:p>
        </p:txBody>
      </p:sp>
      <p:sp>
        <p:nvSpPr>
          <p:cNvPr id="39" name="TextBox 38">
            <a:extLst>
              <a:ext uri="{FF2B5EF4-FFF2-40B4-BE49-F238E27FC236}">
                <a16:creationId xmlns:a16="http://schemas.microsoft.com/office/drawing/2014/main" id="{B75C4D0B-054E-5B23-777F-73ADE71EDEC5}"/>
              </a:ext>
            </a:extLst>
          </p:cNvPr>
          <p:cNvSpPr txBox="1"/>
          <p:nvPr/>
        </p:nvSpPr>
        <p:spPr>
          <a:xfrm>
            <a:off x="7528770" y="6180234"/>
            <a:ext cx="1168916"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Border Deal Is Declared Dead”</a:t>
            </a:r>
          </a:p>
        </p:txBody>
      </p:sp>
      <p:sp>
        <p:nvSpPr>
          <p:cNvPr id="44" name="TextBox 43">
            <a:extLst>
              <a:ext uri="{FF2B5EF4-FFF2-40B4-BE49-F238E27FC236}">
                <a16:creationId xmlns:a16="http://schemas.microsoft.com/office/drawing/2014/main" id="{92EDC499-9C1E-AC36-7782-3516E1B2F6D7}"/>
              </a:ext>
            </a:extLst>
          </p:cNvPr>
          <p:cNvSpPr txBox="1"/>
          <p:nvPr/>
        </p:nvSpPr>
        <p:spPr>
          <a:xfrm>
            <a:off x="8040397" y="5265832"/>
            <a:ext cx="1179801"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“Dow, S&amp;P 500, Nikkei Surge to Records after Nvidia’s Blockbuster Earnings Spark Global Rally”</a:t>
            </a:r>
          </a:p>
        </p:txBody>
      </p:sp>
      <p:sp>
        <p:nvSpPr>
          <p:cNvPr id="53" name="TextBox 52">
            <a:extLst>
              <a:ext uri="{FF2B5EF4-FFF2-40B4-BE49-F238E27FC236}">
                <a16:creationId xmlns:a16="http://schemas.microsoft.com/office/drawing/2014/main" id="{27E8BA5D-8740-AF8F-3916-8AB9FE0A30F1}"/>
              </a:ext>
            </a:extLst>
          </p:cNvPr>
          <p:cNvSpPr txBox="1"/>
          <p:nvPr/>
        </p:nvSpPr>
        <p:spPr>
          <a:xfrm>
            <a:off x="8479903" y="4438518"/>
            <a:ext cx="679059"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“Bitcoin Funds Pull In Money at Record Pace”</a:t>
            </a:r>
          </a:p>
        </p:txBody>
      </p:sp>
      <p:sp>
        <p:nvSpPr>
          <p:cNvPr id="55" name="TextBox 54">
            <a:extLst>
              <a:ext uri="{FF2B5EF4-FFF2-40B4-BE49-F238E27FC236}">
                <a16:creationId xmlns:a16="http://schemas.microsoft.com/office/drawing/2014/main" id="{14B392D9-415D-2613-56DB-91D9C0DF3338}"/>
              </a:ext>
            </a:extLst>
          </p:cNvPr>
          <p:cNvSpPr txBox="1"/>
          <p:nvPr/>
        </p:nvSpPr>
        <p:spPr>
          <a:xfrm>
            <a:off x="8867712" y="6038718"/>
            <a:ext cx="962088"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Senate Approves Measure Averting Government Shutdown”</a:t>
            </a:r>
          </a:p>
        </p:txBody>
      </p:sp>
      <p:sp>
        <p:nvSpPr>
          <p:cNvPr id="58" name="TextBox 57">
            <a:extLst>
              <a:ext uri="{FF2B5EF4-FFF2-40B4-BE49-F238E27FC236}">
                <a16:creationId xmlns:a16="http://schemas.microsoft.com/office/drawing/2014/main" id="{70F317D3-F262-EC11-7A6A-68FB36592E8A}"/>
              </a:ext>
            </a:extLst>
          </p:cNvPr>
          <p:cNvSpPr txBox="1"/>
          <p:nvPr/>
        </p:nvSpPr>
        <p:spPr>
          <a:xfrm>
            <a:off x="9096307" y="4601804"/>
            <a:ext cx="733490"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solidFill>
                  <a:prstClr val="black"/>
                </a:solidFill>
              </a:rPr>
              <a:t>“</a:t>
            </a:r>
            <a:r>
              <a:rPr lang="da-DK" sz="800" dirty="0">
                <a:solidFill>
                  <a:prstClr val="black"/>
                </a:solidFill>
              </a:rPr>
              <a:t>Markets around the World Set Records in First Quarter”</a:t>
            </a:r>
          </a:p>
        </p:txBody>
      </p:sp>
      <p:pic>
        <p:nvPicPr>
          <p:cNvPr id="13" name="Picture Placeholder 5" descr="A logo for a company&#10;&#10;Description automatically generated">
            <a:extLst>
              <a:ext uri="{FF2B5EF4-FFF2-40B4-BE49-F238E27FC236}">
                <a16:creationId xmlns:a16="http://schemas.microsoft.com/office/drawing/2014/main" id="{9402BBE0-8B34-E1E4-866E-E19FEAB0DC70}"/>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4226987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045E26D2-344C-B3D1-8179-AD12C4B6AE19}"/>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135215</a:t>
            </a:r>
          </a:p>
        </p:txBody>
      </p:sp>
      <p:graphicFrame>
        <p:nvGraphicFramePr>
          <p:cNvPr id="22" name="Table 21">
            <a:extLst>
              <a:ext uri="{FF2B5EF4-FFF2-40B4-BE49-F238E27FC236}">
                <a16:creationId xmlns:a16="http://schemas.microsoft.com/office/drawing/2014/main" id="{AAAB514A-7F21-4419-950E-2EA4C4694CBD}"/>
              </a:ext>
            </a:extLst>
          </p:cNvPr>
          <p:cNvGraphicFramePr>
            <a:graphicFrameLocks noGrp="1"/>
          </p:cNvGraphicFramePr>
          <p:nvPr>
            <p:extLst>
              <p:ext uri="{D42A27DB-BD31-4B8C-83A1-F6EECF244321}">
                <p14:modId xmlns:p14="http://schemas.microsoft.com/office/powerpoint/2010/main" val="3842142259"/>
              </p:ext>
            </p:extLst>
          </p:nvPr>
        </p:nvGraphicFramePr>
        <p:xfrm>
          <a:off x="4720632" y="5040199"/>
          <a:ext cx="4727448" cy="1664761"/>
        </p:xfrm>
        <a:graphic>
          <a:graphicData uri="http://schemas.openxmlformats.org/drawingml/2006/table">
            <a:tbl>
              <a:tblPr>
                <a:tableStyleId>{5C22544A-7EE6-4342-B048-85BDC9FD1C3A}</a:tableStyleId>
              </a:tblPr>
              <a:tblGrid>
                <a:gridCol w="1129494">
                  <a:extLst>
                    <a:ext uri="{9D8B030D-6E8A-4147-A177-3AD203B41FA5}">
                      <a16:colId xmlns:a16="http://schemas.microsoft.com/office/drawing/2014/main" val="20000"/>
                    </a:ext>
                  </a:extLst>
                </a:gridCol>
                <a:gridCol w="719591">
                  <a:extLst>
                    <a:ext uri="{9D8B030D-6E8A-4147-A177-3AD203B41FA5}">
                      <a16:colId xmlns:a16="http://schemas.microsoft.com/office/drawing/2014/main" val="851030634"/>
                    </a:ext>
                  </a:extLst>
                </a:gridCol>
                <a:gridCol w="717648">
                  <a:extLst>
                    <a:ext uri="{9D8B030D-6E8A-4147-A177-3AD203B41FA5}">
                      <a16:colId xmlns:a16="http://schemas.microsoft.com/office/drawing/2014/main" val="20001"/>
                    </a:ext>
                  </a:extLst>
                </a:gridCol>
                <a:gridCol w="721533">
                  <a:extLst>
                    <a:ext uri="{9D8B030D-6E8A-4147-A177-3AD203B41FA5}">
                      <a16:colId xmlns:a16="http://schemas.microsoft.com/office/drawing/2014/main" val="20003"/>
                    </a:ext>
                  </a:extLst>
                </a:gridCol>
                <a:gridCol w="719591">
                  <a:extLst>
                    <a:ext uri="{9D8B030D-6E8A-4147-A177-3AD203B41FA5}">
                      <a16:colId xmlns:a16="http://schemas.microsoft.com/office/drawing/2014/main" val="20004"/>
                    </a:ext>
                  </a:extLst>
                </a:gridCol>
                <a:gridCol w="719591">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Large Growth</a:t>
                      </a:r>
                    </a:p>
                  </a:txBody>
                  <a:tcPr marL="46800" marR="7168" marT="7168" marB="0" anchor="ctr">
                    <a:noFill/>
                  </a:tcPr>
                </a:tc>
                <a:tc>
                  <a:txBody>
                    <a:bodyPr/>
                    <a:lstStyle/>
                    <a:p>
                      <a:pPr algn="ctr" fontAlgn="b"/>
                      <a:r>
                        <a:rPr lang="en-GB" sz="900" b="0" i="0" u="none" strike="noStrike">
                          <a:solidFill>
                            <a:schemeClr val="tx1"/>
                          </a:solidFill>
                          <a:effectLst/>
                          <a:latin typeface="+mn-lt"/>
                        </a:rPr>
                        <a:t>11.41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39.00</a:t>
                      </a:r>
                    </a:p>
                  </a:txBody>
                  <a:tcPr marL="0" marR="0" marT="0" marB="0" anchor="ctr">
                    <a:noFill/>
                  </a:tcPr>
                </a:tc>
                <a:tc>
                  <a:txBody>
                    <a:bodyPr/>
                    <a:lstStyle/>
                    <a:p>
                      <a:pPr algn="ctr" fontAlgn="b"/>
                      <a:r>
                        <a:rPr lang="en-GB" sz="900" b="0" i="0" u="none" strike="noStrike">
                          <a:solidFill>
                            <a:srgbClr val="000000"/>
                          </a:solidFill>
                          <a:effectLst/>
                          <a:latin typeface="+mn-lt"/>
                        </a:rPr>
                        <a:t>12.50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18.52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15.98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10.30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29.87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10.45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14.76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12.68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10.02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29.29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9.78</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14.34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12.33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8.99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20.27</a:t>
                      </a:r>
                    </a:p>
                  </a:txBody>
                  <a:tcPr marL="0" marR="0" marT="0" marB="0" anchor="ctr">
                    <a:noFill/>
                  </a:tcPr>
                </a:tc>
                <a:tc>
                  <a:txBody>
                    <a:bodyPr/>
                    <a:lstStyle/>
                    <a:p>
                      <a:pPr algn="ctr" fontAlgn="b"/>
                      <a:r>
                        <a:rPr lang="en-GB" sz="900" b="0" i="0" u="none" strike="noStrike" dirty="0">
                          <a:solidFill>
                            <a:schemeClr val="tx1"/>
                          </a:solidFill>
                          <a:effectLst/>
                          <a:latin typeface="+mn-lt"/>
                        </a:rPr>
                        <a:t>8.11</a:t>
                      </a:r>
                    </a:p>
                  </a:txBody>
                  <a:tcPr marL="0" marR="0" marT="0" marB="0" anchor="ctr">
                    <a:noFill/>
                  </a:tcPr>
                </a:tc>
                <a:tc>
                  <a:txBody>
                    <a:bodyPr/>
                    <a:lstStyle/>
                    <a:p>
                      <a:pPr algn="ctr" fontAlgn="b"/>
                      <a:r>
                        <a:rPr lang="en-GB" sz="900" b="0" i="0" u="none" strike="noStrike">
                          <a:solidFill>
                            <a:srgbClr val="000000"/>
                          </a:solidFill>
                          <a:effectLst/>
                          <a:latin typeface="+mn-lt"/>
                        </a:rPr>
                        <a:t>10.32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9.01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7.58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20.35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-2.68</a:t>
                      </a:r>
                    </a:p>
                  </a:txBody>
                  <a:tcPr marL="0" marR="0" marT="0" marB="0" anchor="ctr">
                    <a:noFill/>
                  </a:tcPr>
                </a:tc>
                <a:tc>
                  <a:txBody>
                    <a:bodyPr/>
                    <a:lstStyle/>
                    <a:p>
                      <a:pPr algn="ctr" fontAlgn="b"/>
                      <a:r>
                        <a:rPr lang="en-GB" sz="900" b="0" i="0" u="none" strike="noStrike">
                          <a:solidFill>
                            <a:srgbClr val="000000"/>
                          </a:solidFill>
                          <a:effectLst/>
                          <a:latin typeface="+mn-lt"/>
                        </a:rPr>
                        <a:t>7.38</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7.89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5.18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19.71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-0.10</a:t>
                      </a:r>
                    </a:p>
                  </a:txBody>
                  <a:tcPr marL="0" marR="0" marT="0" marB="0" anchor="ctr">
                    <a:noFill/>
                  </a:tcPr>
                </a:tc>
                <a:tc>
                  <a:txBody>
                    <a:bodyPr/>
                    <a:lstStyle/>
                    <a:p>
                      <a:pPr algn="ctr" fontAlgn="b"/>
                      <a:r>
                        <a:rPr lang="en-GB" sz="900" b="0" i="0" u="none" strike="noStrike">
                          <a:solidFill>
                            <a:srgbClr val="000000"/>
                          </a:solidFill>
                          <a:effectLst/>
                          <a:latin typeface="+mn-lt"/>
                        </a:rPr>
                        <a:t>8.10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7.58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Small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kern="1200">
                          <a:solidFill>
                            <a:schemeClr val="tx1"/>
                          </a:solidFill>
                          <a:effectLst/>
                          <a:latin typeface="+mn-lt"/>
                          <a:ea typeface="+mn-ea"/>
                          <a:cs typeface="+mn-cs"/>
                        </a:rPr>
                        <a:t>2.90</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algn="ctr" fontAlgn="b"/>
                      <a:r>
                        <a:rPr lang="en-GB" sz="900" b="0" i="0" u="none" strike="noStrike">
                          <a:solidFill>
                            <a:schemeClr val="tx1"/>
                          </a:solidFill>
                          <a:effectLst/>
                          <a:latin typeface="+mn-lt"/>
                        </a:rPr>
                        <a:t>18.75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2.22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8.17</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6.87</a:t>
                      </a:r>
                    </a:p>
                  </a:txBody>
                  <a:tcPr marL="0" marR="0" marT="0" marB="0" anchor="ctr">
                    <a:noFill/>
                  </a:tcPr>
                </a:tc>
                <a:extLst>
                  <a:ext uri="{0D108BD9-81ED-4DB2-BD59-A6C34878D82A}">
                    <a16:rowId xmlns:a16="http://schemas.microsoft.com/office/drawing/2014/main" val="3707886944"/>
                  </a:ext>
                </a:extLst>
              </a:tr>
            </a:tbl>
          </a:graphicData>
        </a:graphic>
      </p:graphicFrame>
      <p:sp>
        <p:nvSpPr>
          <p:cNvPr id="2" name="Title 1"/>
          <p:cNvSpPr>
            <a:spLocks noGrp="1"/>
          </p:cNvSpPr>
          <p:nvPr>
            <p:ph type="title"/>
          </p:nvPr>
        </p:nvSpPr>
        <p:spPr>
          <a:xfrm>
            <a:off x="520287" y="657966"/>
            <a:ext cx="9052560" cy="521864"/>
          </a:xfrm>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7</a:t>
            </a:fld>
            <a:endParaRPr lang="en-US" dirty="0"/>
          </a:p>
        </p:txBody>
      </p:sp>
      <p:sp>
        <p:nvSpPr>
          <p:cNvPr id="8" name="Text Placeholder 7"/>
          <p:cNvSpPr>
            <a:spLocks noGrp="1"/>
          </p:cNvSpPr>
          <p:nvPr>
            <p:ph type="body" sz="quarter" idx="14"/>
          </p:nvPr>
        </p:nvSpPr>
        <p:spPr>
          <a:xfrm>
            <a:off x="529813" y="1067438"/>
            <a:ext cx="8823326" cy="346075"/>
          </a:xfrm>
        </p:spPr>
        <p:txBody>
          <a:bodyPr/>
          <a:lstStyle/>
          <a:p>
            <a:r>
              <a:rPr lang="en-US" dirty="0">
                <a:highlight>
                  <a:srgbClr val="FFFFFF"/>
                </a:highlight>
              </a:rPr>
              <a:t>First quarter 2024 i</a:t>
            </a:r>
            <a:r>
              <a:rPr lang="en-US" dirty="0"/>
              <a:t>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MSCI data © MSCI 2024, all rights reserved. Frank Russell Company is the source and owner of the trademarks, service marks, and copyrights related to the Russell Indexes. </a:t>
            </a:r>
          </a:p>
        </p:txBody>
      </p:sp>
      <p:sp>
        <p:nvSpPr>
          <p:cNvPr id="14" name="Text Placeholder 13"/>
          <p:cNvSpPr>
            <a:spLocks noGrp="1"/>
          </p:cNvSpPr>
          <p:nvPr>
            <p:ph type="body" sz="quarter" idx="18"/>
          </p:nvPr>
        </p:nvSpPr>
        <p:spPr>
          <a:xfrm>
            <a:off x="540294" y="1771150"/>
            <a:ext cx="3195127" cy="2879714"/>
          </a:xfrm>
        </p:spPr>
        <p:txBody>
          <a:bodyPr/>
          <a:lstStyle/>
          <a:p>
            <a:r>
              <a:rPr lang="en-US" dirty="0"/>
              <a:t>The US equity market posted positive returns for the quarter and outperformed both non-US developed and emerging markets.</a:t>
            </a:r>
          </a:p>
          <a:p>
            <a:r>
              <a:rPr lang="en-US" dirty="0"/>
              <a:t>Value underperformed growth.</a:t>
            </a:r>
          </a:p>
          <a:p>
            <a:r>
              <a:rPr lang="en-US" dirty="0"/>
              <a:t>Small caps underperformed large caps.</a:t>
            </a:r>
          </a:p>
          <a:p>
            <a:r>
              <a:rPr lang="en-US" dirty="0"/>
              <a:t>REIT indices underperformed equity market indices.</a:t>
            </a:r>
          </a:p>
        </p:txBody>
      </p:sp>
      <p:graphicFrame>
        <p:nvGraphicFramePr>
          <p:cNvPr id="13" name="Chart 12"/>
          <p:cNvGraphicFramePr/>
          <p:nvPr>
            <p:extLst>
              <p:ext uri="{D42A27DB-BD31-4B8C-83A1-F6EECF244321}">
                <p14:modId xmlns:p14="http://schemas.microsoft.com/office/powerpoint/2010/main" val="3538700586"/>
              </p:ext>
            </p:extLst>
          </p:nvPr>
        </p:nvGraphicFramePr>
        <p:xfrm>
          <a:off x="1032420" y="4817687"/>
          <a:ext cx="3441593" cy="19865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extLst>
              <p:ext uri="{D42A27DB-BD31-4B8C-83A1-F6EECF244321}">
                <p14:modId xmlns:p14="http://schemas.microsoft.com/office/powerpoint/2010/main" val="870095919"/>
              </p:ext>
            </p:extLst>
          </p:nvPr>
        </p:nvGraphicFramePr>
        <p:xfrm>
          <a:off x="4592096" y="2120202"/>
          <a:ext cx="5242568" cy="2192722"/>
        </p:xfrm>
        <a:graphic>
          <a:graphicData uri="http://schemas.openxmlformats.org/drawingml/2006/chart">
            <c:chart xmlns:c="http://schemas.openxmlformats.org/drawingml/2006/chart" xmlns:r="http://schemas.openxmlformats.org/officeDocument/2006/relationships" r:id="rId4"/>
          </a:graphicData>
        </a:graphic>
      </p:graphicFrame>
      <p:grpSp>
        <p:nvGrpSpPr>
          <p:cNvPr id="12" name="Group 11">
            <a:extLst>
              <a:ext uri="{FF2B5EF4-FFF2-40B4-BE49-F238E27FC236}">
                <a16:creationId xmlns:a16="http://schemas.microsoft.com/office/drawing/2014/main" id="{96E7A299-7A58-4436-B74F-573F099D4EB3}"/>
              </a:ext>
            </a:extLst>
          </p:cNvPr>
          <p:cNvGrpSpPr/>
          <p:nvPr/>
        </p:nvGrpSpPr>
        <p:grpSpPr>
          <a:xfrm>
            <a:off x="539264" y="4790391"/>
            <a:ext cx="3771481" cy="404896"/>
            <a:chOff x="539264" y="4790391"/>
            <a:chExt cx="3771481" cy="404896"/>
          </a:xfrm>
        </p:grpSpPr>
        <p:cxnSp>
          <p:nvCxnSpPr>
            <p:cNvPr id="5" name="Straight Connector 4"/>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grpSp>
        <p:nvGrpSpPr>
          <p:cNvPr id="11" name="Group 10">
            <a:extLst>
              <a:ext uri="{FF2B5EF4-FFF2-40B4-BE49-F238E27FC236}">
                <a16:creationId xmlns:a16="http://schemas.microsoft.com/office/drawing/2014/main" id="{40805EBB-D870-4E3B-8868-3513B10251C1}"/>
              </a:ext>
            </a:extLst>
          </p:cNvPr>
          <p:cNvGrpSpPr/>
          <p:nvPr/>
        </p:nvGrpSpPr>
        <p:grpSpPr>
          <a:xfrm>
            <a:off x="4635169" y="1798133"/>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1B663D57-9BB6-473E-B75B-ED5397B553C3}"/>
              </a:ext>
            </a:extLst>
          </p:cNvPr>
          <p:cNvGrpSpPr/>
          <p:nvPr/>
        </p:nvGrpSpPr>
        <p:grpSpPr>
          <a:xfrm>
            <a:off x="4637281" y="4790616"/>
            <a:ext cx="4811519" cy="355735"/>
            <a:chOff x="4637281" y="4790616"/>
            <a:chExt cx="4811519" cy="355735"/>
          </a:xfrm>
        </p:grpSpPr>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1" name="Straight Connector 20">
              <a:extLst>
                <a:ext uri="{FF2B5EF4-FFF2-40B4-BE49-F238E27FC236}">
                  <a16:creationId xmlns:a16="http://schemas.microsoft.com/office/drawing/2014/main" id="{1B0FD3D1-3D51-48D0-9EB5-5992704C1CEE}"/>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6" name="Picture Placeholder 5" descr="A logo for a company&#10;&#10;Description automatically generated">
            <a:extLst>
              <a:ext uri="{FF2B5EF4-FFF2-40B4-BE49-F238E27FC236}">
                <a16:creationId xmlns:a16="http://schemas.microsoft.com/office/drawing/2014/main" id="{E122C5B3-1C63-8347-601A-47E346F6A5CF}"/>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48607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B79BA80C-E79D-CAF8-9580-266CBD826D6A}"/>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135216</a:t>
            </a:r>
          </a:p>
        </p:txBody>
      </p:sp>
      <p:grpSp>
        <p:nvGrpSpPr>
          <p:cNvPr id="44" name="Group 43">
            <a:extLst>
              <a:ext uri="{FF2B5EF4-FFF2-40B4-BE49-F238E27FC236}">
                <a16:creationId xmlns:a16="http://schemas.microsoft.com/office/drawing/2014/main" id="{5F18054B-9DB1-42E8-AF28-F72475E6FDE3}"/>
              </a:ext>
            </a:extLst>
          </p:cNvPr>
          <p:cNvGrpSpPr/>
          <p:nvPr/>
        </p:nvGrpSpPr>
        <p:grpSpPr>
          <a:xfrm>
            <a:off x="4637281" y="4790616"/>
            <a:ext cx="4811519" cy="355735"/>
            <a:chOff x="4637281" y="4790616"/>
            <a:chExt cx="4811519" cy="355735"/>
          </a:xfrm>
        </p:grpSpPr>
        <p:sp>
          <p:nvSpPr>
            <p:cNvPr id="45" name="Content Placeholder 23">
              <a:extLst>
                <a:ext uri="{FF2B5EF4-FFF2-40B4-BE49-F238E27FC236}">
                  <a16:creationId xmlns:a16="http://schemas.microsoft.com/office/drawing/2014/main" id="{6DAAF801-952A-4853-BAB7-945C556F3005}"/>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46" name="Straight Connector 45">
              <a:extLst>
                <a:ext uri="{FF2B5EF4-FFF2-40B4-BE49-F238E27FC236}">
                  <a16:creationId xmlns:a16="http://schemas.microsoft.com/office/drawing/2014/main" id="{165E812F-2688-450D-B189-FA7F12E9DD33}"/>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9" name="Table 48">
            <a:extLst>
              <a:ext uri="{FF2B5EF4-FFF2-40B4-BE49-F238E27FC236}">
                <a16:creationId xmlns:a16="http://schemas.microsoft.com/office/drawing/2014/main" id="{85DA3895-B5DD-47C7-9B90-1D1F4B156024}"/>
              </a:ext>
            </a:extLst>
          </p:cNvPr>
          <p:cNvGraphicFramePr>
            <a:graphicFrameLocks noGrp="1"/>
          </p:cNvGraphicFramePr>
          <p:nvPr>
            <p:extLst>
              <p:ext uri="{D42A27DB-BD31-4B8C-83A1-F6EECF244321}">
                <p14:modId xmlns:p14="http://schemas.microsoft.com/office/powerpoint/2010/main" val="3292052146"/>
              </p:ext>
            </p:extLst>
          </p:nvPr>
        </p:nvGraphicFramePr>
        <p:xfrm>
          <a:off x="4719493" y="5058118"/>
          <a:ext cx="4727450" cy="1200497"/>
        </p:xfrm>
        <a:graphic>
          <a:graphicData uri="http://schemas.openxmlformats.org/drawingml/2006/table">
            <a:tbl>
              <a:tblPr>
                <a:tableStyleId>{5C22544A-7EE6-4342-B048-85BDC9FD1C3A}</a:tableStyleId>
              </a:tblPr>
              <a:tblGrid>
                <a:gridCol w="1129495">
                  <a:extLst>
                    <a:ext uri="{9D8B030D-6E8A-4147-A177-3AD203B41FA5}">
                      <a16:colId xmlns:a16="http://schemas.microsoft.com/office/drawing/2014/main" val="20000"/>
                    </a:ext>
                  </a:extLst>
                </a:gridCol>
                <a:gridCol w="719591">
                  <a:extLst>
                    <a:ext uri="{9D8B030D-6E8A-4147-A177-3AD203B41FA5}">
                      <a16:colId xmlns:a16="http://schemas.microsoft.com/office/drawing/2014/main" val="851030634"/>
                    </a:ext>
                  </a:extLst>
                </a:gridCol>
                <a:gridCol w="719591">
                  <a:extLst>
                    <a:ext uri="{9D8B030D-6E8A-4147-A177-3AD203B41FA5}">
                      <a16:colId xmlns:a16="http://schemas.microsoft.com/office/drawing/2014/main" val="20001"/>
                    </a:ext>
                  </a:extLst>
                </a:gridCol>
                <a:gridCol w="719591">
                  <a:extLst>
                    <a:ext uri="{9D8B030D-6E8A-4147-A177-3AD203B41FA5}">
                      <a16:colId xmlns:a16="http://schemas.microsoft.com/office/drawing/2014/main" val="20003"/>
                    </a:ext>
                  </a:extLst>
                </a:gridCol>
                <a:gridCol w="719591">
                  <a:extLst>
                    <a:ext uri="{9D8B030D-6E8A-4147-A177-3AD203B41FA5}">
                      <a16:colId xmlns:a16="http://schemas.microsoft.com/office/drawing/2014/main" val="20004"/>
                    </a:ext>
                  </a:extLst>
                </a:gridCol>
                <a:gridCol w="719591">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1897">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Growth</a:t>
                      </a:r>
                    </a:p>
                  </a:txBody>
                  <a:tcPr marL="46800" marR="7168" marT="7168" marB="0" anchor="ctr">
                    <a:noFill/>
                  </a:tcPr>
                </a:tc>
                <a:tc>
                  <a:txBody>
                    <a:bodyPr/>
                    <a:lstStyle/>
                    <a:p>
                      <a:pPr algn="ctr" fontAlgn="b"/>
                      <a:r>
                        <a:rPr lang="en-GB" sz="900" b="0" i="0" u="none" strike="noStrike">
                          <a:solidFill>
                            <a:schemeClr val="tx1"/>
                          </a:solidFill>
                          <a:effectLst/>
                          <a:latin typeface="+mn-lt"/>
                        </a:rPr>
                        <a:t>6.91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13.66</a:t>
                      </a:r>
                    </a:p>
                  </a:txBody>
                  <a:tcPr marL="0" marR="0" marT="0" marB="0" anchor="ctr">
                    <a:noFill/>
                  </a:tcPr>
                </a:tc>
                <a:tc>
                  <a:txBody>
                    <a:bodyPr/>
                    <a:lstStyle/>
                    <a:p>
                      <a:pPr algn="ctr" fontAlgn="b"/>
                      <a:r>
                        <a:rPr lang="en-GB" sz="900" b="0" i="0" u="none" strike="noStrike">
                          <a:solidFill>
                            <a:schemeClr val="tx1"/>
                          </a:solidFill>
                          <a:effectLst/>
                          <a:latin typeface="+mn-lt"/>
                        </a:rPr>
                        <a:t>2.83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7.86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5.74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5.59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15.29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4.93</a:t>
                      </a:r>
                    </a:p>
                  </a:txBody>
                  <a:tcPr marL="0" marR="0" marT="0" marB="0" anchor="ctr">
                    <a:noFill/>
                  </a:tcPr>
                </a:tc>
                <a:tc>
                  <a:txBody>
                    <a:bodyPr/>
                    <a:lstStyle/>
                    <a:p>
                      <a:pPr algn="ctr" fontAlgn="b"/>
                      <a:r>
                        <a:rPr lang="en-GB" sz="900" b="0" i="0" u="none" strike="noStrike">
                          <a:solidFill>
                            <a:schemeClr val="tx1"/>
                          </a:solidFill>
                          <a:effectLst/>
                          <a:latin typeface="+mn-lt"/>
                        </a:rPr>
                        <a:t>7.48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4.81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4.22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16.90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6.80</a:t>
                      </a:r>
                    </a:p>
                  </a:txBody>
                  <a:tcPr marL="0" marR="0" marT="0" marB="0" anchor="ctr">
                    <a:noFill/>
                  </a:tcPr>
                </a:tc>
                <a:tc>
                  <a:txBody>
                    <a:bodyPr/>
                    <a:lstStyle/>
                    <a:p>
                      <a:pPr algn="ctr" fontAlgn="b"/>
                      <a:r>
                        <a:rPr lang="en-GB" sz="900" b="0" i="0" u="none" strike="noStrike">
                          <a:solidFill>
                            <a:schemeClr val="tx1"/>
                          </a:solidFill>
                          <a:effectLst/>
                          <a:latin typeface="+mn-lt"/>
                        </a:rPr>
                        <a:t>6.62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3.61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2.58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10.04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-0.93</a:t>
                      </a:r>
                    </a:p>
                  </a:txBody>
                  <a:tcPr marL="0" marR="0" marT="0" marB="0" anchor="ctr">
                    <a:noFill/>
                  </a:tcPr>
                </a:tc>
                <a:tc>
                  <a:txBody>
                    <a:bodyPr/>
                    <a:lstStyle/>
                    <a:p>
                      <a:pPr algn="ctr" fontAlgn="b"/>
                      <a:r>
                        <a:rPr lang="en-GB" sz="900" b="0" i="0" u="none" strike="noStrike">
                          <a:solidFill>
                            <a:schemeClr val="tx1"/>
                          </a:solidFill>
                          <a:effectLst/>
                          <a:latin typeface="+mn-lt"/>
                        </a:rPr>
                        <a:t>5.39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4.54</a:t>
                      </a:r>
                    </a:p>
                  </a:txBody>
                  <a:tcPr marL="0" marR="0" marT="0" marB="0" anchor="ctr">
                    <a:noFill/>
                  </a:tcPr>
                </a:tc>
                <a:extLst>
                  <a:ext uri="{0D108BD9-81ED-4DB2-BD59-A6C34878D82A}">
                    <a16:rowId xmlns:a16="http://schemas.microsoft.com/office/drawing/2014/main" val="1870949891"/>
                  </a:ext>
                </a:extLst>
              </a:tr>
            </a:tbl>
          </a:graphicData>
        </a:graphic>
      </p:graphicFrame>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8</a:t>
            </a:fld>
            <a:endParaRPr lang="en-US" dirty="0"/>
          </a:p>
        </p:txBody>
      </p:sp>
      <p:sp>
        <p:nvSpPr>
          <p:cNvPr id="5" name="Text Placeholder 4"/>
          <p:cNvSpPr>
            <a:spLocks noGrp="1"/>
          </p:cNvSpPr>
          <p:nvPr>
            <p:ph type="body" sz="quarter" idx="14"/>
          </p:nvPr>
        </p:nvSpPr>
        <p:spPr>
          <a:xfrm>
            <a:off x="529813" y="1067438"/>
            <a:ext cx="8823326" cy="346075"/>
          </a:xfrm>
        </p:spPr>
        <p:txBody>
          <a:bodyPr/>
          <a:lstStyle/>
          <a:p>
            <a:r>
              <a:rPr lang="en-US" dirty="0">
                <a:highlight>
                  <a:srgbClr val="FFFFFF"/>
                </a:highlight>
              </a:rPr>
              <a:t>First quarter 2024 i</a:t>
            </a:r>
            <a:r>
              <a:rPr lang="en-US" dirty="0"/>
              <a:t>ndex returns</a:t>
            </a:r>
          </a:p>
        </p:txBody>
      </p:sp>
      <p:sp>
        <p:nvSpPr>
          <p:cNvPr id="12" name="Text Placeholder 11"/>
          <p:cNvSpPr>
            <a:spLocks noGrp="1"/>
          </p:cNvSpPr>
          <p:nvPr>
            <p:ph type="body" sz="quarter" idx="15"/>
          </p:nvPr>
        </p:nvSpPr>
        <p:spPr>
          <a:xfrm>
            <a:off x="529812" y="7134371"/>
            <a:ext cx="8690388"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2024,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540295" y="1770682"/>
            <a:ext cx="3456670" cy="2596615"/>
          </a:xfrm>
        </p:spPr>
        <p:txBody>
          <a:bodyPr/>
          <a:lstStyle/>
          <a:p>
            <a:r>
              <a:rPr lang="en-US" dirty="0"/>
              <a:t>Developed markets outside of the US posted positive returns for the quarter and underperformed the US market, but outperformed emerging markets.</a:t>
            </a:r>
          </a:p>
          <a:p>
            <a:r>
              <a:rPr lang="en-US" dirty="0"/>
              <a:t>Value underperformed growth.</a:t>
            </a:r>
          </a:p>
          <a:p>
            <a:r>
              <a:rPr lang="en-US" dirty="0"/>
              <a:t>Small caps underperformed large caps.</a:t>
            </a:r>
          </a:p>
        </p:txBody>
      </p:sp>
      <p:graphicFrame>
        <p:nvGraphicFramePr>
          <p:cNvPr id="19" name="Chart 18"/>
          <p:cNvGraphicFramePr/>
          <p:nvPr>
            <p:extLst>
              <p:ext uri="{D42A27DB-BD31-4B8C-83A1-F6EECF244321}">
                <p14:modId xmlns:p14="http://schemas.microsoft.com/office/powerpoint/2010/main" val="3508170281"/>
              </p:ext>
            </p:extLst>
          </p:nvPr>
        </p:nvGraphicFramePr>
        <p:xfrm>
          <a:off x="690565" y="4995330"/>
          <a:ext cx="3620180" cy="1785291"/>
        </p:xfrm>
        <a:graphic>
          <a:graphicData uri="http://schemas.openxmlformats.org/drawingml/2006/chart">
            <c:chart xmlns:c="http://schemas.openxmlformats.org/drawingml/2006/chart" xmlns:r="http://schemas.openxmlformats.org/officeDocument/2006/relationships" r:id="rId3"/>
          </a:graphicData>
        </a:graphic>
      </p:graphicFrame>
      <p:sp>
        <p:nvSpPr>
          <p:cNvPr id="34" name="Content Placeholder 10">
            <a:extLst>
              <a:ext uri="{FF2B5EF4-FFF2-40B4-BE49-F238E27FC236}">
                <a16:creationId xmlns:a16="http://schemas.microsoft.com/office/drawing/2014/main" id="{C9FC5DB3-A625-4518-B902-4F2AF0763504}"/>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nvGrpSpPr>
          <p:cNvPr id="41" name="Group 40">
            <a:extLst>
              <a:ext uri="{FF2B5EF4-FFF2-40B4-BE49-F238E27FC236}">
                <a16:creationId xmlns:a16="http://schemas.microsoft.com/office/drawing/2014/main" id="{6A9D2C0A-80E6-4B21-89E5-94169CECF800}"/>
              </a:ext>
            </a:extLst>
          </p:cNvPr>
          <p:cNvGrpSpPr/>
          <p:nvPr/>
        </p:nvGrpSpPr>
        <p:grpSpPr>
          <a:xfrm>
            <a:off x="4635169" y="1798133"/>
            <a:ext cx="4813631" cy="342590"/>
            <a:chOff x="4635169" y="1826708"/>
            <a:chExt cx="4813631" cy="342590"/>
          </a:xfrm>
        </p:grpSpPr>
        <p:sp>
          <p:nvSpPr>
            <p:cNvPr id="42" name="Content Placeholder 9">
              <a:extLst>
                <a:ext uri="{FF2B5EF4-FFF2-40B4-BE49-F238E27FC236}">
                  <a16:creationId xmlns:a16="http://schemas.microsoft.com/office/drawing/2014/main" id="{08186C8C-8A9F-46EE-9B69-CF88ECE2E60E}"/>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43" name="Straight Connector 42">
              <a:extLst>
                <a:ext uri="{FF2B5EF4-FFF2-40B4-BE49-F238E27FC236}">
                  <a16:creationId xmlns:a16="http://schemas.microsoft.com/office/drawing/2014/main" id="{7918845B-458A-4E00-8EE1-1312ACC47434}"/>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a:extLst>
              <a:ext uri="{FF2B5EF4-FFF2-40B4-BE49-F238E27FC236}">
                <a16:creationId xmlns:a16="http://schemas.microsoft.com/office/drawing/2014/main" id="{C5C242EA-C350-4ECA-896C-817973062549}"/>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Chart 3">
            <a:extLst>
              <a:ext uri="{FF2B5EF4-FFF2-40B4-BE49-F238E27FC236}">
                <a16:creationId xmlns:a16="http://schemas.microsoft.com/office/drawing/2014/main" id="{42187DC0-3340-5EF0-AA0B-F4E9BF911AEE}"/>
              </a:ext>
            </a:extLst>
          </p:cNvPr>
          <p:cNvGraphicFramePr/>
          <p:nvPr>
            <p:extLst>
              <p:ext uri="{D42A27DB-BD31-4B8C-83A1-F6EECF244321}">
                <p14:modId xmlns:p14="http://schemas.microsoft.com/office/powerpoint/2010/main" val="1000070180"/>
              </p:ext>
            </p:extLst>
          </p:nvPr>
        </p:nvGraphicFramePr>
        <p:xfrm>
          <a:off x="4719493" y="2035106"/>
          <a:ext cx="4734146" cy="2629408"/>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Placeholder 5" descr="A logo for a company&#10;&#10;Description automatically generated">
            <a:extLst>
              <a:ext uri="{FF2B5EF4-FFF2-40B4-BE49-F238E27FC236}">
                <a16:creationId xmlns:a16="http://schemas.microsoft.com/office/drawing/2014/main" id="{9D78745E-6AB0-2646-E772-0DF06AEB8E40}"/>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95156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F04EDE89-C579-E15D-C5BD-1FE4E1247A5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135217</a:t>
            </a:r>
          </a:p>
        </p:txBody>
      </p:sp>
      <p:sp>
        <p:nvSpPr>
          <p:cNvPr id="3" name="Title 2"/>
          <p:cNvSpPr>
            <a:spLocks noGrp="1"/>
          </p:cNvSpPr>
          <p:nvPr>
            <p:ph type="title"/>
          </p:nvPr>
        </p:nvSpPr>
        <p:spPr>
          <a:xfrm>
            <a:off x="510762" y="657966"/>
            <a:ext cx="9052560" cy="521864"/>
          </a:xfrm>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First quarter 2024 i</a:t>
            </a:r>
            <a:r>
              <a:rPr lang="en-US" dirty="0"/>
              <a:t>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2024,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a:xfrm>
            <a:off x="540295" y="1780675"/>
            <a:ext cx="3010302" cy="2823583"/>
          </a:xfrm>
        </p:spPr>
        <p:txBody>
          <a:bodyPr/>
          <a:lstStyle/>
          <a:p>
            <a:r>
              <a:rPr lang="en-US" dirty="0"/>
              <a:t>Emerging markets posted positive returns for the quarter and underperformed both US and non-US developed markets.</a:t>
            </a:r>
          </a:p>
          <a:p>
            <a:r>
              <a:rPr lang="en-US" dirty="0"/>
              <a:t>Value underperformed growth.</a:t>
            </a:r>
          </a:p>
          <a:p>
            <a:r>
              <a:rPr lang="en-US" dirty="0"/>
              <a:t>Small caps underperformed large caps.</a:t>
            </a:r>
          </a:p>
        </p:txBody>
      </p:sp>
      <p:graphicFrame>
        <p:nvGraphicFramePr>
          <p:cNvPr id="12" name="Chart 11"/>
          <p:cNvGraphicFramePr/>
          <p:nvPr>
            <p:extLst>
              <p:ext uri="{D42A27DB-BD31-4B8C-83A1-F6EECF244321}">
                <p14:modId xmlns:p14="http://schemas.microsoft.com/office/powerpoint/2010/main" val="1186417710"/>
              </p:ext>
            </p:extLst>
          </p:nvPr>
        </p:nvGraphicFramePr>
        <p:xfrm>
          <a:off x="702262" y="5017291"/>
          <a:ext cx="3437965" cy="1763101"/>
        </p:xfrm>
        <a:graphic>
          <a:graphicData uri="http://schemas.openxmlformats.org/drawingml/2006/chart">
            <c:chart xmlns:c="http://schemas.openxmlformats.org/drawingml/2006/chart" xmlns:r="http://schemas.openxmlformats.org/officeDocument/2006/relationships" r:id="rId3"/>
          </a:graphicData>
        </a:graphic>
      </p:graphicFrame>
      <p:sp>
        <p:nvSpPr>
          <p:cNvPr id="28" name="Content Placeholder 10">
            <a:extLst>
              <a:ext uri="{FF2B5EF4-FFF2-40B4-BE49-F238E27FC236}">
                <a16:creationId xmlns:a16="http://schemas.microsoft.com/office/drawing/2014/main" id="{60292EA8-EF88-41FE-ACFC-7DAF0C3D4F2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nvGrpSpPr>
          <p:cNvPr id="29" name="Group 28">
            <a:extLst>
              <a:ext uri="{FF2B5EF4-FFF2-40B4-BE49-F238E27FC236}">
                <a16:creationId xmlns:a16="http://schemas.microsoft.com/office/drawing/2014/main" id="{4B3D35CA-10C7-4D5F-B9E7-4CE2BAEC7D00}"/>
              </a:ext>
            </a:extLst>
          </p:cNvPr>
          <p:cNvGrpSpPr/>
          <p:nvPr/>
        </p:nvGrpSpPr>
        <p:grpSpPr>
          <a:xfrm>
            <a:off x="4635169" y="1798133"/>
            <a:ext cx="4813631" cy="342590"/>
            <a:chOff x="4635169" y="1826708"/>
            <a:chExt cx="4813631" cy="342590"/>
          </a:xfrm>
        </p:grpSpPr>
        <p:sp>
          <p:nvSpPr>
            <p:cNvPr id="30" name="Content Placeholder 9">
              <a:extLst>
                <a:ext uri="{FF2B5EF4-FFF2-40B4-BE49-F238E27FC236}">
                  <a16:creationId xmlns:a16="http://schemas.microsoft.com/office/drawing/2014/main" id="{9BB6CDA8-4B05-4D93-BB08-3595F04C6C5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31" name="Straight Connector 30">
              <a:extLst>
                <a:ext uri="{FF2B5EF4-FFF2-40B4-BE49-F238E27FC236}">
                  <a16:creationId xmlns:a16="http://schemas.microsoft.com/office/drawing/2014/main" id="{F7339FA1-8C13-4E1B-84FC-30CE271D54A9}"/>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11C0FF2A-12B3-44EF-84E2-AF8D1C002DD4}"/>
              </a:ext>
            </a:extLst>
          </p:cNvPr>
          <p:cNvGrpSpPr/>
          <p:nvPr/>
        </p:nvGrpSpPr>
        <p:grpSpPr>
          <a:xfrm>
            <a:off x="4637281" y="4790616"/>
            <a:ext cx="4811519" cy="355735"/>
            <a:chOff x="4637281" y="4790616"/>
            <a:chExt cx="4811519" cy="355735"/>
          </a:xfrm>
        </p:grpSpPr>
        <p:sp>
          <p:nvSpPr>
            <p:cNvPr id="33" name="Content Placeholder 23">
              <a:extLst>
                <a:ext uri="{FF2B5EF4-FFF2-40B4-BE49-F238E27FC236}">
                  <a16:creationId xmlns:a16="http://schemas.microsoft.com/office/drawing/2014/main" id="{BE7F0FAF-B878-4E7C-BCAA-567DCE3F0F3F}"/>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4" name="Straight Connector 33">
              <a:extLst>
                <a:ext uri="{FF2B5EF4-FFF2-40B4-BE49-F238E27FC236}">
                  <a16:creationId xmlns:a16="http://schemas.microsoft.com/office/drawing/2014/main" id="{F7BD89E2-F3A9-48CB-A831-31B80D0D956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1" name="Table 20">
            <a:extLst>
              <a:ext uri="{FF2B5EF4-FFF2-40B4-BE49-F238E27FC236}">
                <a16:creationId xmlns:a16="http://schemas.microsoft.com/office/drawing/2014/main" id="{AAFC83AD-2E69-4A7A-B9C1-205582B00D99}"/>
              </a:ext>
            </a:extLst>
          </p:cNvPr>
          <p:cNvGraphicFramePr>
            <a:graphicFrameLocks noGrp="1"/>
          </p:cNvGraphicFramePr>
          <p:nvPr>
            <p:extLst>
              <p:ext uri="{D42A27DB-BD31-4B8C-83A1-F6EECF244321}">
                <p14:modId xmlns:p14="http://schemas.microsoft.com/office/powerpoint/2010/main" val="3479947337"/>
              </p:ext>
            </p:extLst>
          </p:nvPr>
        </p:nvGraphicFramePr>
        <p:xfrm>
          <a:off x="4718847" y="5057447"/>
          <a:ext cx="4727449" cy="1201168"/>
        </p:xfrm>
        <a:graphic>
          <a:graphicData uri="http://schemas.openxmlformats.org/drawingml/2006/table">
            <a:tbl>
              <a:tblPr>
                <a:tableStyleId>{5C22544A-7EE6-4342-B048-85BDC9FD1C3A}</a:tableStyleId>
              </a:tblPr>
              <a:tblGrid>
                <a:gridCol w="1129494">
                  <a:extLst>
                    <a:ext uri="{9D8B030D-6E8A-4147-A177-3AD203B41FA5}">
                      <a16:colId xmlns:a16="http://schemas.microsoft.com/office/drawing/2014/main" val="20000"/>
                    </a:ext>
                  </a:extLst>
                </a:gridCol>
                <a:gridCol w="719591">
                  <a:extLst>
                    <a:ext uri="{9D8B030D-6E8A-4147-A177-3AD203B41FA5}">
                      <a16:colId xmlns:a16="http://schemas.microsoft.com/office/drawing/2014/main" val="851030634"/>
                    </a:ext>
                  </a:extLst>
                </a:gridCol>
                <a:gridCol w="719591">
                  <a:extLst>
                    <a:ext uri="{9D8B030D-6E8A-4147-A177-3AD203B41FA5}">
                      <a16:colId xmlns:a16="http://schemas.microsoft.com/office/drawing/2014/main" val="20001"/>
                    </a:ext>
                  </a:extLst>
                </a:gridCol>
                <a:gridCol w="719591">
                  <a:extLst>
                    <a:ext uri="{9D8B030D-6E8A-4147-A177-3AD203B41FA5}">
                      <a16:colId xmlns:a16="http://schemas.microsoft.com/office/drawing/2014/main" val="20003"/>
                    </a:ext>
                  </a:extLst>
                </a:gridCol>
                <a:gridCol w="719591">
                  <a:extLst>
                    <a:ext uri="{9D8B030D-6E8A-4147-A177-3AD203B41FA5}">
                      <a16:colId xmlns:a16="http://schemas.microsoft.com/office/drawing/2014/main" val="20004"/>
                    </a:ext>
                  </a:extLst>
                </a:gridCol>
                <a:gridCol w="719591">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8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25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Growth</a:t>
                      </a:r>
                    </a:p>
                  </a:txBody>
                  <a:tcPr marL="46800" marR="7168" marT="7168" marB="0" anchor="ctr">
                    <a:noFill/>
                  </a:tcPr>
                </a:tc>
                <a:tc>
                  <a:txBody>
                    <a:bodyPr/>
                    <a:lstStyle/>
                    <a:p>
                      <a:pPr algn="ctr" fontAlgn="b"/>
                      <a:r>
                        <a:rPr lang="en-GB" sz="900" b="0" i="0" u="none" strike="noStrike">
                          <a:solidFill>
                            <a:schemeClr val="tx1"/>
                          </a:solidFill>
                          <a:effectLst/>
                          <a:latin typeface="+mn-lt"/>
                        </a:rPr>
                        <a:t>3.35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5.16</a:t>
                      </a:r>
                    </a:p>
                  </a:txBody>
                  <a:tcPr marL="0" marR="0" marT="0" marB="0" anchor="ctr">
                    <a:noFill/>
                  </a:tcPr>
                </a:tc>
                <a:tc>
                  <a:txBody>
                    <a:bodyPr/>
                    <a:lstStyle/>
                    <a:p>
                      <a:pPr algn="ctr" fontAlgn="b"/>
                      <a:r>
                        <a:rPr lang="en-GB" sz="900" b="0" i="0" u="none" strike="noStrike" dirty="0">
                          <a:solidFill>
                            <a:srgbClr val="C00000"/>
                          </a:solidFill>
                          <a:effectLst/>
                          <a:latin typeface="+mn-lt"/>
                        </a:rPr>
                        <a:t>-8.85</a:t>
                      </a:r>
                    </a:p>
                  </a:txBody>
                  <a:tcPr marL="0" marR="0" marT="0" marB="0" anchor="ctr">
                    <a:noFill/>
                  </a:tcPr>
                </a:tc>
                <a:tc>
                  <a:txBody>
                    <a:bodyPr/>
                    <a:lstStyle/>
                    <a:p>
                      <a:pPr algn="ctr" fontAlgn="b"/>
                      <a:r>
                        <a:rPr lang="en-GB" sz="900" b="0" i="0" u="none" strike="noStrike">
                          <a:solidFill>
                            <a:schemeClr val="tx1"/>
                          </a:solidFill>
                          <a:effectLst/>
                          <a:latin typeface="+mn-lt"/>
                        </a:rPr>
                        <a:t>2.24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3.63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2.37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8.15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-5.05</a:t>
                      </a:r>
                    </a:p>
                  </a:txBody>
                  <a:tcPr marL="0" marR="0" marT="0" marB="0" anchor="ctr">
                    <a:noFill/>
                  </a:tcPr>
                </a:tc>
                <a:tc>
                  <a:txBody>
                    <a:bodyPr/>
                    <a:lstStyle/>
                    <a:p>
                      <a:pPr algn="ctr" fontAlgn="b"/>
                      <a:r>
                        <a:rPr lang="en-GB" sz="900" b="0" i="0" u="none" strike="noStrike">
                          <a:solidFill>
                            <a:schemeClr val="tx1"/>
                          </a:solidFill>
                          <a:effectLst/>
                          <a:latin typeface="+mn-lt"/>
                        </a:rPr>
                        <a:t>2.22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2.95</a:t>
                      </a:r>
                      <a:endParaRPr lang="en-GB" sz="900" b="0" i="0" u="none" strike="noStrike" dirty="0">
                        <a:solidFill>
                          <a:schemeClr val="tx1"/>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1.31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11.36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-0.91</a:t>
                      </a:r>
                    </a:p>
                  </a:txBody>
                  <a:tcPr marL="0" marR="0" marT="0" marB="0" anchor="ctr">
                    <a:noFill/>
                  </a:tcPr>
                </a:tc>
                <a:tc>
                  <a:txBody>
                    <a:bodyPr/>
                    <a:lstStyle/>
                    <a:p>
                      <a:pPr algn="ctr" fontAlgn="b"/>
                      <a:r>
                        <a:rPr lang="en-GB" sz="900" b="0" i="0" u="none" strike="noStrike">
                          <a:solidFill>
                            <a:schemeClr val="tx1"/>
                          </a:solidFill>
                          <a:effectLst/>
                          <a:latin typeface="+mn-lt"/>
                        </a:rPr>
                        <a:t>2.09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2.15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1.05</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algn="ctr" fontAlgn="b"/>
                      <a:r>
                        <a:rPr lang="en-GB" sz="900" b="0" i="0" u="none" strike="noStrike" kern="1200">
                          <a:solidFill>
                            <a:schemeClr val="tx1"/>
                          </a:solidFill>
                          <a:effectLst/>
                          <a:latin typeface="+mn-lt"/>
                          <a:ea typeface="+mn-ea"/>
                          <a:cs typeface="+mn-cs"/>
                        </a:rPr>
                        <a:t>20.56</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algn="ctr" fontAlgn="b"/>
                      <a:r>
                        <a:rPr lang="en-GB" sz="900" b="0" i="0" u="none" strike="noStrike" kern="1200" dirty="0">
                          <a:solidFill>
                            <a:schemeClr val="tx1"/>
                          </a:solidFill>
                          <a:effectLst/>
                          <a:latin typeface="+mn-lt"/>
                          <a:ea typeface="+mn-ea"/>
                          <a:cs typeface="+mn-cs"/>
                        </a:rPr>
                        <a:t>4.23</a:t>
                      </a:r>
                    </a:p>
                  </a:txBody>
                  <a:tcPr marL="0" marR="0" marT="0" marB="0" anchor="ctr">
                    <a:noFill/>
                  </a:tcPr>
                </a:tc>
                <a:tc>
                  <a:txBody>
                    <a:bodyPr/>
                    <a:lstStyle/>
                    <a:p>
                      <a:pPr algn="ctr" fontAlgn="b"/>
                      <a:r>
                        <a:rPr lang="en-GB" sz="900" b="0" i="0" u="none" strike="noStrike">
                          <a:solidFill>
                            <a:schemeClr val="tx1"/>
                          </a:solidFill>
                          <a:effectLst/>
                          <a:latin typeface="+mn-lt"/>
                        </a:rPr>
                        <a:t>8.51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5.09</a:t>
                      </a:r>
                    </a:p>
                  </a:txBody>
                  <a:tcPr marL="0" marR="0" marT="0" marB="0" anchor="ctr">
                    <a:noFill/>
                  </a:tcPr>
                </a:tc>
                <a:extLst>
                  <a:ext uri="{0D108BD9-81ED-4DB2-BD59-A6C34878D82A}">
                    <a16:rowId xmlns:a16="http://schemas.microsoft.com/office/drawing/2014/main" val="1870949891"/>
                  </a:ext>
                </a:extLst>
              </a:tr>
            </a:tbl>
          </a:graphicData>
        </a:graphic>
      </p:graphicFrame>
      <p:cxnSp>
        <p:nvCxnSpPr>
          <p:cNvPr id="22" name="Straight Connector 21">
            <a:extLst>
              <a:ext uri="{FF2B5EF4-FFF2-40B4-BE49-F238E27FC236}">
                <a16:creationId xmlns:a16="http://schemas.microsoft.com/office/drawing/2014/main" id="{2899E621-B0E3-487F-ACEC-F30B01987CAE}"/>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a:extLst>
              <a:ext uri="{FF2B5EF4-FFF2-40B4-BE49-F238E27FC236}">
                <a16:creationId xmlns:a16="http://schemas.microsoft.com/office/drawing/2014/main" id="{2216DD64-11AB-1A0D-F29E-74FE85B1E991}"/>
              </a:ext>
            </a:extLst>
          </p:cNvPr>
          <p:cNvGraphicFramePr/>
          <p:nvPr>
            <p:extLst>
              <p:ext uri="{D42A27DB-BD31-4B8C-83A1-F6EECF244321}">
                <p14:modId xmlns:p14="http://schemas.microsoft.com/office/powerpoint/2010/main" val="3395124228"/>
              </p:ext>
            </p:extLst>
          </p:nvPr>
        </p:nvGraphicFramePr>
        <p:xfrm>
          <a:off x="4709160" y="2035815"/>
          <a:ext cx="4736592" cy="262940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Placeholder 5" descr="A logo for a company&#10;&#10;Description automatically generated">
            <a:extLst>
              <a:ext uri="{FF2B5EF4-FFF2-40B4-BE49-F238E27FC236}">
                <a16:creationId xmlns:a16="http://schemas.microsoft.com/office/drawing/2014/main" id="{F82765A8-7F65-5E7E-340D-B9928DD346E4}"/>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221" r="221"/>
          <a:stretch>
            <a:fillRect/>
          </a:stretch>
        </p:blipFill>
        <p:spPr>
          <a:xfrm>
            <a:off x="7759700" y="350838"/>
            <a:ext cx="1830388" cy="731837"/>
          </a:xfrm>
        </p:spPr>
      </p:pic>
    </p:spTree>
    <p:extLst>
      <p:ext uri="{BB962C8B-B14F-4D97-AF65-F5344CB8AC3E}">
        <p14:creationId xmlns:p14="http://schemas.microsoft.com/office/powerpoint/2010/main" val="93675892"/>
      </p:ext>
    </p:extLst>
  </p:cSld>
  <p:clrMapOvr>
    <a:masterClrMapping/>
  </p:clrMapOvr>
</p:sld>
</file>

<file path=ppt/theme/theme1.xml><?xml version="1.0" encoding="utf-8"?>
<a:theme xmlns:a="http://schemas.openxmlformats.org/drawingml/2006/main" name="1_QMR_Q2_2016_Landscape v1arr">
  <a:themeElements>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36806</TotalTime>
  <Words>3636</Words>
  <Application>Microsoft Office PowerPoint</Application>
  <PresentationFormat>Custom</PresentationFormat>
  <Paragraphs>507</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Narrow</vt:lpstr>
      <vt:lpstr>Avenir LT 35 Light</vt:lpstr>
      <vt:lpstr>Avenir LT 55 Roman</vt:lpstr>
      <vt:lpstr>Avenir LT Std 35 Light</vt:lpstr>
      <vt:lpstr>Calibri</vt:lpstr>
      <vt:lpstr>Times New Roman</vt:lpstr>
      <vt:lpstr>Verdana</vt:lpstr>
      <vt:lpstr>1_QMR_Q2_2016_Landscape v1arr</vt:lpstr>
      <vt:lpstr>Q1</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Fixed Income</vt:lpstr>
      <vt:lpstr>The Next BlackBerry?</vt:lpstr>
      <vt:lpstr>The Next BlackBerry?</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dc:title>
  <dc:creator>kim.vanwieren@dimensional.com</dc:creator>
  <cp:lastModifiedBy>Brian Welch</cp:lastModifiedBy>
  <cp:revision>2251</cp:revision>
  <cp:lastPrinted>2020-04-03T21:03:20Z</cp:lastPrinted>
  <dcterms:created xsi:type="dcterms:W3CDTF">2016-07-05T22:39:06Z</dcterms:created>
  <dcterms:modified xsi:type="dcterms:W3CDTF">2024-04-10T19:57:18Z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2021-10-06T13:43:46Z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ff3bc4f2-0626-41c2-8fa5-ea5647c2617f</vt:lpwstr>
  </property>
  <property fmtid="{D5CDD505-2E9C-101B-9397-08002B2CF9AE}" pid="8" name="MSIP_Label_9e0091bf-42ae-41c9-b2bd-8f960b8bfdda_ContentBits">
    <vt:lpwstr>0</vt:lpwstr>
  </property>
</Properties>
</file>