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drawings/drawing2.xml" ContentType="application/vnd.openxmlformats-officedocument.drawingml.chartshapes+xml"/>
  <Override PartName="/ppt/notesSlides/notesSlide7.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notesSlides/notesSlide9.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notesSlides/notesSlide10.xml" ContentType="application/vnd.openxmlformats-officedocument.presentationml.notesSlide+xml"/>
  <Override PartName="/ppt/charts/chart11.xml" ContentType="application/vnd.openxmlformats-officedocument.drawingml.chart+xml"/>
  <Override PartName="/ppt/charts/chart12.xml" ContentType="application/vnd.openxmlformats-officedocument.drawingml.chart+xml"/>
  <Override PartName="/ppt/theme/themeOverride1.xml" ContentType="application/vnd.openxmlformats-officedocument.themeOverride+xml"/>
  <Override PartName="/ppt/drawings/drawing3.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5" r:id="rId1"/>
  </p:sldMasterIdLst>
  <p:notesMasterIdLst>
    <p:notesMasterId r:id="rId14"/>
  </p:notesMasterIdLst>
  <p:sldIdLst>
    <p:sldId id="256" r:id="rId2"/>
    <p:sldId id="314" r:id="rId3"/>
    <p:sldId id="258" r:id="rId4"/>
    <p:sldId id="308" r:id="rId5"/>
    <p:sldId id="351" r:id="rId6"/>
    <p:sldId id="352" r:id="rId7"/>
    <p:sldId id="262" r:id="rId8"/>
    <p:sldId id="263" r:id="rId9"/>
    <p:sldId id="264" r:id="rId10"/>
    <p:sldId id="269" r:id="rId11"/>
    <p:sldId id="355" r:id="rId12"/>
    <p:sldId id="356" r:id="rId13"/>
  </p:sldIdLst>
  <p:sldSz cx="10058400" cy="7772400"/>
  <p:notesSz cx="7023100" cy="9309100"/>
  <p:defaultText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23" orient="horz" pos="4728" userDrawn="1">
          <p15:clr>
            <a:srgbClr val="A4A3A4"/>
          </p15:clr>
        </p15:guide>
        <p15:guide id="25" orient="horz" pos="1248" userDrawn="1">
          <p15:clr>
            <a:srgbClr val="A4A3A4"/>
          </p15:clr>
        </p15:guide>
        <p15:guide id="29" pos="2976" userDrawn="1">
          <p15:clr>
            <a:srgbClr val="A4A3A4"/>
          </p15:clr>
        </p15:guide>
        <p15:guide id="32" pos="4488" userDrawn="1">
          <p15:clr>
            <a:srgbClr val="5ACBF0"/>
          </p15:clr>
        </p15:guide>
        <p15:guide id="33" orient="horz" pos="2664" userDrawn="1">
          <p15:clr>
            <a:srgbClr val="A4A3A4"/>
          </p15:clr>
        </p15:guide>
        <p15:guide id="35" pos="4152" userDrawn="1">
          <p15:clr>
            <a:srgbClr val="A4A3A4"/>
          </p15:clr>
        </p15:guide>
        <p15:guide id="36" orient="horz" pos="2520" userDrawn="1">
          <p15:clr>
            <a:srgbClr val="A4A3A4"/>
          </p15:clr>
        </p15:guide>
        <p15:guide id="37" orient="horz" pos="3744" userDrawn="1">
          <p15:clr>
            <a:srgbClr val="5ACBF0"/>
          </p15:clr>
        </p15:guide>
        <p15:guide id="38" pos="3696" userDrawn="1">
          <p15:clr>
            <a:srgbClr val="A4A3A4"/>
          </p15:clr>
        </p15:guide>
        <p15:guide id="39" pos="4344" userDrawn="1">
          <p15:clr>
            <a:srgbClr val="5ACBF0"/>
          </p15:clr>
        </p15:guide>
        <p15:guide id="40" orient="horz" pos="4176" userDrawn="1">
          <p15:clr>
            <a:srgbClr val="A4A3A4"/>
          </p15:clr>
        </p15:guide>
        <p15:guide id="41" pos="3432" userDrawn="1">
          <p15:clr>
            <a:srgbClr val="F26B43"/>
          </p15:clr>
        </p15:guide>
        <p15:guide id="42" orient="horz" pos="1008" userDrawn="1">
          <p15:clr>
            <a:srgbClr val="F26B43"/>
          </p15:clr>
        </p15:guide>
        <p15:guide id="43" orient="horz" pos="1656" userDrawn="1">
          <p15:clr>
            <a:srgbClr val="F26B43"/>
          </p15:clr>
        </p15:guide>
        <p15:guide id="44" orient="horz" pos="744" userDrawn="1">
          <p15:clr>
            <a:srgbClr val="9FCC3B"/>
          </p15:clr>
        </p15:guide>
        <p15:guide id="45" orient="horz" pos="1344" userDrawn="1">
          <p15:clr>
            <a:srgbClr val="C35E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m.Goodrum@dimensional.com" initials="TG" lastIdx="1" clrIdx="0"/>
  <p:cmAuthor id="1" name="Adam.Martin@dimensional.com" initials="A" lastIdx="1" clrIdx="1">
    <p:extLst>
      <p:ext uri="{19B8F6BF-5375-455C-9EA6-DF929625EA0E}">
        <p15:presenceInfo xmlns:p15="http://schemas.microsoft.com/office/powerpoint/2012/main" userId="S-1-5-21-1017909788-408882013-1392588124-23038" providerId="AD"/>
      </p:ext>
    </p:extLst>
  </p:cmAuthor>
  <p:cmAuthor id="2" name="Kim.VanWieren@dimensional.com" initials="K" lastIdx="2" clrIdx="2">
    <p:extLst>
      <p:ext uri="{19B8F6BF-5375-455C-9EA6-DF929625EA0E}">
        <p15:presenceInfo xmlns:p15="http://schemas.microsoft.com/office/powerpoint/2012/main" userId="S::Kim.VanWieren@dimensional.com::d2301082-860f-4797-b047-30b05285eb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a:srgbClr val="35627D"/>
    <a:srgbClr val="595959"/>
    <a:srgbClr val="5C8235"/>
    <a:srgbClr val="C9DAE2"/>
    <a:srgbClr val="93A37C"/>
    <a:srgbClr val="7F7F7F"/>
    <a:srgbClr val="C00000"/>
    <a:srgbClr val="FFFFFF"/>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4" autoAdjust="0"/>
    <p:restoredTop sz="99762" autoAdjust="0"/>
  </p:normalViewPr>
  <p:slideViewPr>
    <p:cSldViewPr snapToGrid="0">
      <p:cViewPr varScale="1">
        <p:scale>
          <a:sx n="101" d="100"/>
          <a:sy n="101" d="100"/>
        </p:scale>
        <p:origin x="1692" y="108"/>
      </p:cViewPr>
      <p:guideLst>
        <p:guide orient="horz" pos="4728"/>
        <p:guide orient="horz" pos="1248"/>
        <p:guide pos="2976"/>
        <p:guide pos="4488"/>
        <p:guide orient="horz" pos="2664"/>
        <p:guide pos="4152"/>
        <p:guide orient="horz" pos="2520"/>
        <p:guide orient="horz" pos="3744"/>
        <p:guide pos="3696"/>
        <p:guide pos="4344"/>
        <p:guide orient="horz" pos="4176"/>
        <p:guide pos="3432"/>
        <p:guide orient="horz" pos="1008"/>
        <p:guide orient="horz" pos="1656"/>
        <p:guide orient="horz" pos="744"/>
        <p:guide orient="horz" pos="1344"/>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00" d="100"/>
        <a:sy n="100" d="100"/>
      </p:scale>
      <p:origin x="0" y="-269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1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787653881380702E-2"/>
          <c:y val="3.1530045158837838E-2"/>
          <c:w val="0.93980006214905787"/>
          <c:h val="0.8731544650598061"/>
        </c:manualLayout>
      </c:layout>
      <c:areaChart>
        <c:grouping val="standard"/>
        <c:varyColors val="0"/>
        <c:ser>
          <c:idx val="1"/>
          <c:order val="1"/>
          <c:tx>
            <c:strRef>
              <c:f>Sheet1!$C$1</c:f>
              <c:strCache>
                <c:ptCount val="1"/>
                <c:pt idx="0">
                  <c:v>line</c:v>
                </c:pt>
              </c:strCache>
            </c:strRef>
          </c:tx>
          <c:spPr>
            <a:solidFill>
              <a:srgbClr val="C9DAE2"/>
            </a:solidFill>
            <a:ln w="25400">
              <a:noFill/>
            </a:ln>
          </c:spPr>
          <c:cat>
            <c:numRef>
              <c:f>Sheet1!$A$2:$A$67</c:f>
              <c:numCache>
                <c:formatCode>m/d/yyyy</c:formatCode>
                <c:ptCount val="66"/>
                <c:pt idx="0">
                  <c:v>45291</c:v>
                </c:pt>
                <c:pt idx="1">
                  <c:v>45292</c:v>
                </c:pt>
                <c:pt idx="2">
                  <c:v>45293</c:v>
                </c:pt>
                <c:pt idx="3">
                  <c:v>45294</c:v>
                </c:pt>
                <c:pt idx="4">
                  <c:v>45295</c:v>
                </c:pt>
                <c:pt idx="5">
                  <c:v>45296</c:v>
                </c:pt>
                <c:pt idx="6">
                  <c:v>45299</c:v>
                </c:pt>
                <c:pt idx="7">
                  <c:v>45300</c:v>
                </c:pt>
                <c:pt idx="8">
                  <c:v>45301</c:v>
                </c:pt>
                <c:pt idx="9">
                  <c:v>45302</c:v>
                </c:pt>
                <c:pt idx="10">
                  <c:v>45303</c:v>
                </c:pt>
                <c:pt idx="11">
                  <c:v>45306</c:v>
                </c:pt>
                <c:pt idx="12">
                  <c:v>45307</c:v>
                </c:pt>
                <c:pt idx="13">
                  <c:v>45308</c:v>
                </c:pt>
                <c:pt idx="14">
                  <c:v>45309</c:v>
                </c:pt>
                <c:pt idx="15">
                  <c:v>45310</c:v>
                </c:pt>
                <c:pt idx="16">
                  <c:v>45313</c:v>
                </c:pt>
                <c:pt idx="17">
                  <c:v>45314</c:v>
                </c:pt>
                <c:pt idx="18">
                  <c:v>45315</c:v>
                </c:pt>
                <c:pt idx="19">
                  <c:v>45316</c:v>
                </c:pt>
                <c:pt idx="20">
                  <c:v>45317</c:v>
                </c:pt>
                <c:pt idx="21">
                  <c:v>45320</c:v>
                </c:pt>
                <c:pt idx="22">
                  <c:v>45321</c:v>
                </c:pt>
                <c:pt idx="23">
                  <c:v>45322</c:v>
                </c:pt>
                <c:pt idx="24">
                  <c:v>45323</c:v>
                </c:pt>
                <c:pt idx="25">
                  <c:v>45324</c:v>
                </c:pt>
                <c:pt idx="26">
                  <c:v>45327</c:v>
                </c:pt>
                <c:pt idx="27">
                  <c:v>45328</c:v>
                </c:pt>
                <c:pt idx="28">
                  <c:v>45329</c:v>
                </c:pt>
                <c:pt idx="29">
                  <c:v>45330</c:v>
                </c:pt>
                <c:pt idx="30">
                  <c:v>45331</c:v>
                </c:pt>
                <c:pt idx="31">
                  <c:v>45334</c:v>
                </c:pt>
                <c:pt idx="32">
                  <c:v>45335</c:v>
                </c:pt>
                <c:pt idx="33">
                  <c:v>45336</c:v>
                </c:pt>
                <c:pt idx="34">
                  <c:v>45337</c:v>
                </c:pt>
                <c:pt idx="35">
                  <c:v>45338</c:v>
                </c:pt>
                <c:pt idx="36">
                  <c:v>45341</c:v>
                </c:pt>
                <c:pt idx="37">
                  <c:v>45342</c:v>
                </c:pt>
                <c:pt idx="38">
                  <c:v>45343</c:v>
                </c:pt>
                <c:pt idx="39">
                  <c:v>45344</c:v>
                </c:pt>
                <c:pt idx="40">
                  <c:v>45345</c:v>
                </c:pt>
                <c:pt idx="41">
                  <c:v>45348</c:v>
                </c:pt>
                <c:pt idx="42">
                  <c:v>45349</c:v>
                </c:pt>
                <c:pt idx="43">
                  <c:v>45350</c:v>
                </c:pt>
                <c:pt idx="44">
                  <c:v>45351</c:v>
                </c:pt>
                <c:pt idx="45">
                  <c:v>45352</c:v>
                </c:pt>
                <c:pt idx="46">
                  <c:v>45355</c:v>
                </c:pt>
                <c:pt idx="47">
                  <c:v>45356</c:v>
                </c:pt>
                <c:pt idx="48">
                  <c:v>45357</c:v>
                </c:pt>
                <c:pt idx="49">
                  <c:v>45358</c:v>
                </c:pt>
                <c:pt idx="50">
                  <c:v>45359</c:v>
                </c:pt>
                <c:pt idx="51">
                  <c:v>45362</c:v>
                </c:pt>
                <c:pt idx="52">
                  <c:v>45363</c:v>
                </c:pt>
                <c:pt idx="53">
                  <c:v>45364</c:v>
                </c:pt>
                <c:pt idx="54">
                  <c:v>45365</c:v>
                </c:pt>
                <c:pt idx="55">
                  <c:v>45366</c:v>
                </c:pt>
                <c:pt idx="56">
                  <c:v>45369</c:v>
                </c:pt>
                <c:pt idx="57">
                  <c:v>45370</c:v>
                </c:pt>
                <c:pt idx="58">
                  <c:v>45371</c:v>
                </c:pt>
                <c:pt idx="59">
                  <c:v>45372</c:v>
                </c:pt>
                <c:pt idx="60">
                  <c:v>45373</c:v>
                </c:pt>
                <c:pt idx="61">
                  <c:v>45376</c:v>
                </c:pt>
                <c:pt idx="62">
                  <c:v>45377</c:v>
                </c:pt>
                <c:pt idx="63">
                  <c:v>45378</c:v>
                </c:pt>
                <c:pt idx="64">
                  <c:v>45379</c:v>
                </c:pt>
                <c:pt idx="65">
                  <c:v>45382</c:v>
                </c:pt>
              </c:numCache>
            </c:numRef>
          </c:cat>
          <c:val>
            <c:numRef>
              <c:f>Sheet1!$C$2:$C$67</c:f>
              <c:numCache>
                <c:formatCode>#,##0.00</c:formatCode>
                <c:ptCount val="66"/>
                <c:pt idx="0">
                  <c:v>332.98475269442002</c:v>
                </c:pt>
                <c:pt idx="1">
                  <c:v>333.02331182930499</c:v>
                </c:pt>
                <c:pt idx="2">
                  <c:v>330.516031399388</c:v>
                </c:pt>
                <c:pt idx="3">
                  <c:v>327.27355764830298</c:v>
                </c:pt>
                <c:pt idx="4">
                  <c:v>327.19082747475898</c:v>
                </c:pt>
                <c:pt idx="5">
                  <c:v>327.72108755519503</c:v>
                </c:pt>
                <c:pt idx="6">
                  <c:v>330.65231436460101</c:v>
                </c:pt>
                <c:pt idx="7">
                  <c:v>329.92692832539097</c:v>
                </c:pt>
                <c:pt idx="8">
                  <c:v>331.15834488727199</c:v>
                </c:pt>
                <c:pt idx="9">
                  <c:v>330.97073123334002</c:v>
                </c:pt>
                <c:pt idx="10">
                  <c:v>332.068940606784</c:v>
                </c:pt>
                <c:pt idx="11">
                  <c:v>331.73335346216498</c:v>
                </c:pt>
                <c:pt idx="12">
                  <c:v>329.41251988507599</c:v>
                </c:pt>
                <c:pt idx="13">
                  <c:v>326.27922455139901</c:v>
                </c:pt>
                <c:pt idx="14">
                  <c:v>328.53614721578299</c:v>
                </c:pt>
                <c:pt idx="15">
                  <c:v>331.898553864093</c:v>
                </c:pt>
                <c:pt idx="16">
                  <c:v>332.96817866734398</c:v>
                </c:pt>
                <c:pt idx="17">
                  <c:v>333.340102857636</c:v>
                </c:pt>
                <c:pt idx="18">
                  <c:v>334.96066623496398</c:v>
                </c:pt>
                <c:pt idx="19">
                  <c:v>335.99825925297898</c:v>
                </c:pt>
                <c:pt idx="20">
                  <c:v>336.25679418875598</c:v>
                </c:pt>
                <c:pt idx="21">
                  <c:v>338.32663512513199</c:v>
                </c:pt>
                <c:pt idx="22">
                  <c:v>338.05338108469601</c:v>
                </c:pt>
                <c:pt idx="23">
                  <c:v>334.93679959043698</c:v>
                </c:pt>
                <c:pt idx="24">
                  <c:v>337.181372825474</c:v>
                </c:pt>
                <c:pt idx="25">
                  <c:v>339.35786550442498</c:v>
                </c:pt>
                <c:pt idx="26">
                  <c:v>337.86735719701898</c:v>
                </c:pt>
                <c:pt idx="27">
                  <c:v>339.47175581874097</c:v>
                </c:pt>
                <c:pt idx="28">
                  <c:v>341.50055468954099</c:v>
                </c:pt>
                <c:pt idx="29">
                  <c:v>341.451840762367</c:v>
                </c:pt>
                <c:pt idx="30">
                  <c:v>342.851631324739</c:v>
                </c:pt>
                <c:pt idx="31">
                  <c:v>342.83769810872298</c:v>
                </c:pt>
                <c:pt idx="32">
                  <c:v>339.04985052146901</c:v>
                </c:pt>
                <c:pt idx="33">
                  <c:v>341.54726442689702</c:v>
                </c:pt>
                <c:pt idx="34">
                  <c:v>344.17419204447702</c:v>
                </c:pt>
                <c:pt idx="35">
                  <c:v>344.05557268452901</c:v>
                </c:pt>
                <c:pt idx="36">
                  <c:v>344.22687145151798</c:v>
                </c:pt>
                <c:pt idx="37">
                  <c:v>343.14721540081001</c:v>
                </c:pt>
                <c:pt idx="38">
                  <c:v>343.02067193843101</c:v>
                </c:pt>
                <c:pt idx="39">
                  <c:v>348.79504601557801</c:v>
                </c:pt>
                <c:pt idx="40">
                  <c:v>349.15647483671398</c:v>
                </c:pt>
                <c:pt idx="41">
                  <c:v>348.24799657423802</c:v>
                </c:pt>
                <c:pt idx="42">
                  <c:v>348.95508411230401</c:v>
                </c:pt>
                <c:pt idx="43">
                  <c:v>347.81517033574403</c:v>
                </c:pt>
                <c:pt idx="44">
                  <c:v>349.31005249523002</c:v>
                </c:pt>
                <c:pt idx="45">
                  <c:v>351.98543579251799</c:v>
                </c:pt>
                <c:pt idx="46">
                  <c:v>352.02222668300999</c:v>
                </c:pt>
                <c:pt idx="47">
                  <c:v>349.37194891887498</c:v>
                </c:pt>
                <c:pt idx="48">
                  <c:v>351.47130958756298</c:v>
                </c:pt>
                <c:pt idx="49">
                  <c:v>354.90086076336001</c:v>
                </c:pt>
                <c:pt idx="50">
                  <c:v>354.103703247103</c:v>
                </c:pt>
                <c:pt idx="51">
                  <c:v>352.94594567959501</c:v>
                </c:pt>
                <c:pt idx="52">
                  <c:v>356.15097821137101</c:v>
                </c:pt>
                <c:pt idx="53">
                  <c:v>355.98209287772198</c:v>
                </c:pt>
                <c:pt idx="54">
                  <c:v>354.86428265661601</c:v>
                </c:pt>
                <c:pt idx="55">
                  <c:v>352.56546682997998</c:v>
                </c:pt>
                <c:pt idx="56">
                  <c:v>354.35801363489998</c:v>
                </c:pt>
                <c:pt idx="57">
                  <c:v>355.208018722394</c:v>
                </c:pt>
                <c:pt idx="58">
                  <c:v>357.424045185056</c:v>
                </c:pt>
                <c:pt idx="59">
                  <c:v>359.87269026586802</c:v>
                </c:pt>
                <c:pt idx="60">
                  <c:v>358.98115065982</c:v>
                </c:pt>
                <c:pt idx="61">
                  <c:v>358.13885688828299</c:v>
                </c:pt>
                <c:pt idx="62">
                  <c:v>357.72796346149698</c:v>
                </c:pt>
                <c:pt idx="63">
                  <c:v>359.79125046098301</c:v>
                </c:pt>
                <c:pt idx="64">
                  <c:v>360.08709104738</c:v>
                </c:pt>
                <c:pt idx="65">
                  <c:v>360.27729315386398</c:v>
                </c:pt>
              </c:numCache>
            </c:numRef>
          </c:val>
          <c:extLst>
            <c:ext xmlns:c16="http://schemas.microsoft.com/office/drawing/2014/chart" uri="{C3380CC4-5D6E-409C-BE32-E72D297353CC}">
              <c16:uniqueId val="{00000000-B556-494A-A969-20A3CFB906E9}"/>
            </c:ext>
          </c:extLst>
        </c:ser>
        <c:dLbls>
          <c:showLegendKey val="0"/>
          <c:showVal val="0"/>
          <c:showCatName val="0"/>
          <c:showSerName val="0"/>
          <c:showPercent val="0"/>
          <c:showBubbleSize val="0"/>
        </c:dLbls>
        <c:axId val="2079027976"/>
        <c:axId val="2079031016"/>
      </c:areaChart>
      <c:lineChart>
        <c:grouping val="standard"/>
        <c:varyColors val="0"/>
        <c:ser>
          <c:idx val="0"/>
          <c:order val="0"/>
          <c:tx>
            <c:strRef>
              <c:f>Sheet1!$B$1</c:f>
              <c:strCache>
                <c:ptCount val="1"/>
                <c:pt idx="0">
                  <c:v>MSCI All Country World Index (net div.)</c:v>
                </c:pt>
              </c:strCache>
            </c:strRef>
          </c:tx>
          <c:spPr>
            <a:ln w="44450">
              <a:solidFill>
                <a:schemeClr val="tx2"/>
              </a:solidFill>
            </a:ln>
          </c:spPr>
          <c:marker>
            <c:symbol val="none"/>
          </c:marker>
          <c:cat>
            <c:numRef>
              <c:f>Sheet1!$A$2:$A$67</c:f>
              <c:numCache>
                <c:formatCode>m/d/yyyy</c:formatCode>
                <c:ptCount val="66"/>
                <c:pt idx="0">
                  <c:v>45291</c:v>
                </c:pt>
                <c:pt idx="1">
                  <c:v>45292</c:v>
                </c:pt>
                <c:pt idx="2">
                  <c:v>45293</c:v>
                </c:pt>
                <c:pt idx="3">
                  <c:v>45294</c:v>
                </c:pt>
                <c:pt idx="4">
                  <c:v>45295</c:v>
                </c:pt>
                <c:pt idx="5">
                  <c:v>45296</c:v>
                </c:pt>
                <c:pt idx="6">
                  <c:v>45299</c:v>
                </c:pt>
                <c:pt idx="7">
                  <c:v>45300</c:v>
                </c:pt>
                <c:pt idx="8">
                  <c:v>45301</c:v>
                </c:pt>
                <c:pt idx="9">
                  <c:v>45302</c:v>
                </c:pt>
                <c:pt idx="10">
                  <c:v>45303</c:v>
                </c:pt>
                <c:pt idx="11">
                  <c:v>45306</c:v>
                </c:pt>
                <c:pt idx="12">
                  <c:v>45307</c:v>
                </c:pt>
                <c:pt idx="13">
                  <c:v>45308</c:v>
                </c:pt>
                <c:pt idx="14">
                  <c:v>45309</c:v>
                </c:pt>
                <c:pt idx="15">
                  <c:v>45310</c:v>
                </c:pt>
                <c:pt idx="16">
                  <c:v>45313</c:v>
                </c:pt>
                <c:pt idx="17">
                  <c:v>45314</c:v>
                </c:pt>
                <c:pt idx="18">
                  <c:v>45315</c:v>
                </c:pt>
                <c:pt idx="19">
                  <c:v>45316</c:v>
                </c:pt>
                <c:pt idx="20">
                  <c:v>45317</c:v>
                </c:pt>
                <c:pt idx="21">
                  <c:v>45320</c:v>
                </c:pt>
                <c:pt idx="22">
                  <c:v>45321</c:v>
                </c:pt>
                <c:pt idx="23">
                  <c:v>45322</c:v>
                </c:pt>
                <c:pt idx="24">
                  <c:v>45323</c:v>
                </c:pt>
                <c:pt idx="25">
                  <c:v>45324</c:v>
                </c:pt>
                <c:pt idx="26">
                  <c:v>45327</c:v>
                </c:pt>
                <c:pt idx="27">
                  <c:v>45328</c:v>
                </c:pt>
                <c:pt idx="28">
                  <c:v>45329</c:v>
                </c:pt>
                <c:pt idx="29">
                  <c:v>45330</c:v>
                </c:pt>
                <c:pt idx="30">
                  <c:v>45331</c:v>
                </c:pt>
                <c:pt idx="31">
                  <c:v>45334</c:v>
                </c:pt>
                <c:pt idx="32">
                  <c:v>45335</c:v>
                </c:pt>
                <c:pt idx="33">
                  <c:v>45336</c:v>
                </c:pt>
                <c:pt idx="34">
                  <c:v>45337</c:v>
                </c:pt>
                <c:pt idx="35">
                  <c:v>45338</c:v>
                </c:pt>
                <c:pt idx="36">
                  <c:v>45341</c:v>
                </c:pt>
                <c:pt idx="37">
                  <c:v>45342</c:v>
                </c:pt>
                <c:pt idx="38">
                  <c:v>45343</c:v>
                </c:pt>
                <c:pt idx="39">
                  <c:v>45344</c:v>
                </c:pt>
                <c:pt idx="40">
                  <c:v>45345</c:v>
                </c:pt>
                <c:pt idx="41">
                  <c:v>45348</c:v>
                </c:pt>
                <c:pt idx="42">
                  <c:v>45349</c:v>
                </c:pt>
                <c:pt idx="43">
                  <c:v>45350</c:v>
                </c:pt>
                <c:pt idx="44">
                  <c:v>45351</c:v>
                </c:pt>
                <c:pt idx="45">
                  <c:v>45352</c:v>
                </c:pt>
                <c:pt idx="46">
                  <c:v>45355</c:v>
                </c:pt>
                <c:pt idx="47">
                  <c:v>45356</c:v>
                </c:pt>
                <c:pt idx="48">
                  <c:v>45357</c:v>
                </c:pt>
                <c:pt idx="49">
                  <c:v>45358</c:v>
                </c:pt>
                <c:pt idx="50">
                  <c:v>45359</c:v>
                </c:pt>
                <c:pt idx="51">
                  <c:v>45362</c:v>
                </c:pt>
                <c:pt idx="52">
                  <c:v>45363</c:v>
                </c:pt>
                <c:pt idx="53">
                  <c:v>45364</c:v>
                </c:pt>
                <c:pt idx="54">
                  <c:v>45365</c:v>
                </c:pt>
                <c:pt idx="55">
                  <c:v>45366</c:v>
                </c:pt>
                <c:pt idx="56">
                  <c:v>45369</c:v>
                </c:pt>
                <c:pt idx="57">
                  <c:v>45370</c:v>
                </c:pt>
                <c:pt idx="58">
                  <c:v>45371</c:v>
                </c:pt>
                <c:pt idx="59">
                  <c:v>45372</c:v>
                </c:pt>
                <c:pt idx="60">
                  <c:v>45373</c:v>
                </c:pt>
                <c:pt idx="61">
                  <c:v>45376</c:v>
                </c:pt>
                <c:pt idx="62">
                  <c:v>45377</c:v>
                </c:pt>
                <c:pt idx="63">
                  <c:v>45378</c:v>
                </c:pt>
                <c:pt idx="64">
                  <c:v>45379</c:v>
                </c:pt>
                <c:pt idx="65">
                  <c:v>45382</c:v>
                </c:pt>
              </c:numCache>
            </c:numRef>
          </c:cat>
          <c:val>
            <c:numRef>
              <c:f>Sheet1!$B$2:$B$67</c:f>
              <c:numCache>
                <c:formatCode>#,##0.000</c:formatCode>
                <c:ptCount val="66"/>
                <c:pt idx="0">
                  <c:v>332.98475269442002</c:v>
                </c:pt>
                <c:pt idx="1">
                  <c:v>333.02331182930499</c:v>
                </c:pt>
                <c:pt idx="2">
                  <c:v>330.516031399388</c:v>
                </c:pt>
                <c:pt idx="3">
                  <c:v>327.27355764830298</c:v>
                </c:pt>
                <c:pt idx="4">
                  <c:v>327.19082747475898</c:v>
                </c:pt>
                <c:pt idx="5">
                  <c:v>327.72108755519503</c:v>
                </c:pt>
                <c:pt idx="6">
                  <c:v>330.65231436460101</c:v>
                </c:pt>
                <c:pt idx="7">
                  <c:v>329.92692832539097</c:v>
                </c:pt>
                <c:pt idx="8">
                  <c:v>331.15834488727199</c:v>
                </c:pt>
                <c:pt idx="9">
                  <c:v>330.97073123334002</c:v>
                </c:pt>
                <c:pt idx="10">
                  <c:v>332.068940606784</c:v>
                </c:pt>
                <c:pt idx="11">
                  <c:v>331.73335346216498</c:v>
                </c:pt>
                <c:pt idx="12">
                  <c:v>329.41251988507599</c:v>
                </c:pt>
                <c:pt idx="13">
                  <c:v>326.27922455139901</c:v>
                </c:pt>
                <c:pt idx="14">
                  <c:v>328.53614721578299</c:v>
                </c:pt>
                <c:pt idx="15">
                  <c:v>331.898553864093</c:v>
                </c:pt>
                <c:pt idx="16">
                  <c:v>332.96817866734398</c:v>
                </c:pt>
                <c:pt idx="17">
                  <c:v>333.340102857636</c:v>
                </c:pt>
                <c:pt idx="18">
                  <c:v>334.96066623496398</c:v>
                </c:pt>
                <c:pt idx="19">
                  <c:v>335.99825925297898</c:v>
                </c:pt>
                <c:pt idx="20">
                  <c:v>336.25679418875598</c:v>
                </c:pt>
                <c:pt idx="21">
                  <c:v>338.32663512513199</c:v>
                </c:pt>
                <c:pt idx="22">
                  <c:v>338.05338108469601</c:v>
                </c:pt>
                <c:pt idx="23">
                  <c:v>334.93679959043698</c:v>
                </c:pt>
                <c:pt idx="24">
                  <c:v>337.181372825474</c:v>
                </c:pt>
                <c:pt idx="25">
                  <c:v>339.35786550442498</c:v>
                </c:pt>
                <c:pt idx="26">
                  <c:v>337.86735719701898</c:v>
                </c:pt>
                <c:pt idx="27">
                  <c:v>339.47175581874097</c:v>
                </c:pt>
                <c:pt idx="28">
                  <c:v>341.50055468954099</c:v>
                </c:pt>
                <c:pt idx="29">
                  <c:v>341.451840762367</c:v>
                </c:pt>
                <c:pt idx="30">
                  <c:v>342.851631324739</c:v>
                </c:pt>
                <c:pt idx="31">
                  <c:v>342.83769810872298</c:v>
                </c:pt>
                <c:pt idx="32">
                  <c:v>339.04985052146901</c:v>
                </c:pt>
                <c:pt idx="33">
                  <c:v>341.54726442689702</c:v>
                </c:pt>
                <c:pt idx="34">
                  <c:v>344.17419204447702</c:v>
                </c:pt>
                <c:pt idx="35">
                  <c:v>344.05557268452901</c:v>
                </c:pt>
                <c:pt idx="36">
                  <c:v>344.22687145151798</c:v>
                </c:pt>
                <c:pt idx="37">
                  <c:v>343.14721540081001</c:v>
                </c:pt>
                <c:pt idx="38">
                  <c:v>343.02067193843101</c:v>
                </c:pt>
                <c:pt idx="39">
                  <c:v>348.79504601557801</c:v>
                </c:pt>
                <c:pt idx="40">
                  <c:v>349.15647483671398</c:v>
                </c:pt>
                <c:pt idx="41">
                  <c:v>348.24799657423802</c:v>
                </c:pt>
                <c:pt idx="42">
                  <c:v>348.95508411230401</c:v>
                </c:pt>
                <c:pt idx="43">
                  <c:v>347.81517033574403</c:v>
                </c:pt>
                <c:pt idx="44">
                  <c:v>349.31005249523002</c:v>
                </c:pt>
                <c:pt idx="45">
                  <c:v>351.98543579251799</c:v>
                </c:pt>
                <c:pt idx="46">
                  <c:v>352.02222668300999</c:v>
                </c:pt>
                <c:pt idx="47">
                  <c:v>349.37194891887498</c:v>
                </c:pt>
                <c:pt idx="48">
                  <c:v>351.47130958756298</c:v>
                </c:pt>
                <c:pt idx="49">
                  <c:v>354.90086076336001</c:v>
                </c:pt>
                <c:pt idx="50">
                  <c:v>354.103703247103</c:v>
                </c:pt>
                <c:pt idx="51">
                  <c:v>352.94594567959501</c:v>
                </c:pt>
                <c:pt idx="52">
                  <c:v>356.15097821137101</c:v>
                </c:pt>
                <c:pt idx="53">
                  <c:v>355.98209287772198</c:v>
                </c:pt>
                <c:pt idx="54">
                  <c:v>354.86428265661601</c:v>
                </c:pt>
                <c:pt idx="55">
                  <c:v>352.56546682997998</c:v>
                </c:pt>
                <c:pt idx="56">
                  <c:v>354.35801363489998</c:v>
                </c:pt>
                <c:pt idx="57">
                  <c:v>355.208018722394</c:v>
                </c:pt>
                <c:pt idx="58">
                  <c:v>357.424045185056</c:v>
                </c:pt>
                <c:pt idx="59">
                  <c:v>359.87269026586802</c:v>
                </c:pt>
                <c:pt idx="60">
                  <c:v>358.98115065982</c:v>
                </c:pt>
                <c:pt idx="61">
                  <c:v>358.13885688828299</c:v>
                </c:pt>
                <c:pt idx="62">
                  <c:v>357.72796346149698</c:v>
                </c:pt>
                <c:pt idx="63">
                  <c:v>359.79125046098301</c:v>
                </c:pt>
                <c:pt idx="64">
                  <c:v>360.08709104738</c:v>
                </c:pt>
                <c:pt idx="65">
                  <c:v>360.27729315386398</c:v>
                </c:pt>
              </c:numCache>
            </c:numRef>
          </c:val>
          <c:smooth val="0"/>
          <c:extLst>
            <c:ext xmlns:c16="http://schemas.microsoft.com/office/drawing/2014/chart" uri="{C3380CC4-5D6E-409C-BE32-E72D297353CC}">
              <c16:uniqueId val="{00000001-B556-494A-A969-20A3CFB906E9}"/>
            </c:ext>
          </c:extLst>
        </c:ser>
        <c:ser>
          <c:idx val="2"/>
          <c:order val="2"/>
          <c:tx>
            <c:strRef>
              <c:f>Sheet1!$D$1</c:f>
              <c:strCache>
                <c:ptCount val="1"/>
                <c:pt idx="0">
                  <c:v>Annotations</c:v>
                </c:pt>
              </c:strCache>
            </c:strRef>
          </c:tx>
          <c:marker>
            <c:symbol val="none"/>
          </c:marker>
          <c:cat>
            <c:numRef>
              <c:f>Sheet1!$A$2:$A$67</c:f>
              <c:numCache>
                <c:formatCode>m/d/yyyy</c:formatCode>
                <c:ptCount val="66"/>
                <c:pt idx="0">
                  <c:v>45291</c:v>
                </c:pt>
                <c:pt idx="1">
                  <c:v>45292</c:v>
                </c:pt>
                <c:pt idx="2">
                  <c:v>45293</c:v>
                </c:pt>
                <c:pt idx="3">
                  <c:v>45294</c:v>
                </c:pt>
                <c:pt idx="4">
                  <c:v>45295</c:v>
                </c:pt>
                <c:pt idx="5">
                  <c:v>45296</c:v>
                </c:pt>
                <c:pt idx="6">
                  <c:v>45299</c:v>
                </c:pt>
                <c:pt idx="7">
                  <c:v>45300</c:v>
                </c:pt>
                <c:pt idx="8">
                  <c:v>45301</c:v>
                </c:pt>
                <c:pt idx="9">
                  <c:v>45302</c:v>
                </c:pt>
                <c:pt idx="10">
                  <c:v>45303</c:v>
                </c:pt>
                <c:pt idx="11">
                  <c:v>45306</c:v>
                </c:pt>
                <c:pt idx="12">
                  <c:v>45307</c:v>
                </c:pt>
                <c:pt idx="13">
                  <c:v>45308</c:v>
                </c:pt>
                <c:pt idx="14">
                  <c:v>45309</c:v>
                </c:pt>
                <c:pt idx="15">
                  <c:v>45310</c:v>
                </c:pt>
                <c:pt idx="16">
                  <c:v>45313</c:v>
                </c:pt>
                <c:pt idx="17">
                  <c:v>45314</c:v>
                </c:pt>
                <c:pt idx="18">
                  <c:v>45315</c:v>
                </c:pt>
                <c:pt idx="19">
                  <c:v>45316</c:v>
                </c:pt>
                <c:pt idx="20">
                  <c:v>45317</c:v>
                </c:pt>
                <c:pt idx="21">
                  <c:v>45320</c:v>
                </c:pt>
                <c:pt idx="22">
                  <c:v>45321</c:v>
                </c:pt>
                <c:pt idx="23">
                  <c:v>45322</c:v>
                </c:pt>
                <c:pt idx="24">
                  <c:v>45323</c:v>
                </c:pt>
                <c:pt idx="25">
                  <c:v>45324</c:v>
                </c:pt>
                <c:pt idx="26">
                  <c:v>45327</c:v>
                </c:pt>
                <c:pt idx="27">
                  <c:v>45328</c:v>
                </c:pt>
                <c:pt idx="28">
                  <c:v>45329</c:v>
                </c:pt>
                <c:pt idx="29">
                  <c:v>45330</c:v>
                </c:pt>
                <c:pt idx="30">
                  <c:v>45331</c:v>
                </c:pt>
                <c:pt idx="31">
                  <c:v>45334</c:v>
                </c:pt>
                <c:pt idx="32">
                  <c:v>45335</c:v>
                </c:pt>
                <c:pt idx="33">
                  <c:v>45336</c:v>
                </c:pt>
                <c:pt idx="34">
                  <c:v>45337</c:v>
                </c:pt>
                <c:pt idx="35">
                  <c:v>45338</c:v>
                </c:pt>
                <c:pt idx="36">
                  <c:v>45341</c:v>
                </c:pt>
                <c:pt idx="37">
                  <c:v>45342</c:v>
                </c:pt>
                <c:pt idx="38">
                  <c:v>45343</c:v>
                </c:pt>
                <c:pt idx="39">
                  <c:v>45344</c:v>
                </c:pt>
                <c:pt idx="40">
                  <c:v>45345</c:v>
                </c:pt>
                <c:pt idx="41">
                  <c:v>45348</c:v>
                </c:pt>
                <c:pt idx="42">
                  <c:v>45349</c:v>
                </c:pt>
                <c:pt idx="43">
                  <c:v>45350</c:v>
                </c:pt>
                <c:pt idx="44">
                  <c:v>45351</c:v>
                </c:pt>
                <c:pt idx="45">
                  <c:v>45352</c:v>
                </c:pt>
                <c:pt idx="46">
                  <c:v>45355</c:v>
                </c:pt>
                <c:pt idx="47">
                  <c:v>45356</c:v>
                </c:pt>
                <c:pt idx="48">
                  <c:v>45357</c:v>
                </c:pt>
                <c:pt idx="49">
                  <c:v>45358</c:v>
                </c:pt>
                <c:pt idx="50">
                  <c:v>45359</c:v>
                </c:pt>
                <c:pt idx="51">
                  <c:v>45362</c:v>
                </c:pt>
                <c:pt idx="52">
                  <c:v>45363</c:v>
                </c:pt>
                <c:pt idx="53">
                  <c:v>45364</c:v>
                </c:pt>
                <c:pt idx="54">
                  <c:v>45365</c:v>
                </c:pt>
                <c:pt idx="55">
                  <c:v>45366</c:v>
                </c:pt>
                <c:pt idx="56">
                  <c:v>45369</c:v>
                </c:pt>
                <c:pt idx="57">
                  <c:v>45370</c:v>
                </c:pt>
                <c:pt idx="58">
                  <c:v>45371</c:v>
                </c:pt>
                <c:pt idx="59">
                  <c:v>45372</c:v>
                </c:pt>
                <c:pt idx="60">
                  <c:v>45373</c:v>
                </c:pt>
                <c:pt idx="61">
                  <c:v>45376</c:v>
                </c:pt>
                <c:pt idx="62">
                  <c:v>45377</c:v>
                </c:pt>
                <c:pt idx="63">
                  <c:v>45378</c:v>
                </c:pt>
                <c:pt idx="64">
                  <c:v>45379</c:v>
                </c:pt>
                <c:pt idx="65">
                  <c:v>45382</c:v>
                </c:pt>
              </c:numCache>
            </c:numRef>
          </c:cat>
          <c:val>
            <c:numRef>
              <c:f>Sheet1!$D$2:$D$67</c:f>
              <c:numCache>
                <c:formatCode>General</c:formatCode>
                <c:ptCount val="66"/>
                <c:pt idx="3" formatCode="#,##0.000">
                  <c:v>300</c:v>
                </c:pt>
                <c:pt idx="7" formatCode="#,##0.000">
                  <c:v>300</c:v>
                </c:pt>
                <c:pt idx="9" formatCode="#,##0.000">
                  <c:v>300</c:v>
                </c:pt>
                <c:pt idx="15" formatCode="#,##0.000">
                  <c:v>300</c:v>
                </c:pt>
                <c:pt idx="19" formatCode="#,##0.000">
                  <c:v>300</c:v>
                </c:pt>
                <c:pt idx="25" formatCode="#,##0.000">
                  <c:v>300</c:v>
                </c:pt>
                <c:pt idx="28" formatCode="#,##0.000">
                  <c:v>300</c:v>
                </c:pt>
                <c:pt idx="33" formatCode="#,##0.000">
                  <c:v>300</c:v>
                </c:pt>
                <c:pt idx="35" formatCode="#,##0.000">
                  <c:v>300</c:v>
                </c:pt>
                <c:pt idx="39" formatCode="#,##0.000">
                  <c:v>300</c:v>
                </c:pt>
                <c:pt idx="44" formatCode="#,##0.000">
                  <c:v>300</c:v>
                </c:pt>
                <c:pt idx="46" formatCode="#,##0.000">
                  <c:v>300</c:v>
                </c:pt>
                <c:pt idx="50" formatCode="#,##0.000">
                  <c:v>300</c:v>
                </c:pt>
                <c:pt idx="52" formatCode="#,##0.000">
                  <c:v>300</c:v>
                </c:pt>
                <c:pt idx="57" formatCode="#,##0.000">
                  <c:v>300</c:v>
                </c:pt>
                <c:pt idx="60" formatCode="#,##0.000">
                  <c:v>300</c:v>
                </c:pt>
                <c:pt idx="62" formatCode="#,##0.000">
                  <c:v>300</c:v>
                </c:pt>
                <c:pt idx="65" formatCode="#,##0.000">
                  <c:v>300</c:v>
                </c:pt>
              </c:numCache>
            </c:numRef>
          </c:val>
          <c:smooth val="0"/>
          <c:extLst>
            <c:ext xmlns:c16="http://schemas.microsoft.com/office/drawing/2014/chart" uri="{C3380CC4-5D6E-409C-BE32-E72D297353CC}">
              <c16:uniqueId val="{00000001-27D3-4B65-BDEB-A7830DFFFC35}"/>
            </c:ext>
          </c:extLst>
        </c:ser>
        <c:dLbls>
          <c:showLegendKey val="0"/>
          <c:showVal val="0"/>
          <c:showCatName val="0"/>
          <c:showSerName val="0"/>
          <c:showPercent val="0"/>
          <c:showBubbleSize val="0"/>
        </c:dLbls>
        <c:marker val="1"/>
        <c:smooth val="0"/>
        <c:axId val="2079027976"/>
        <c:axId val="2079031016"/>
      </c:lineChart>
      <c:dateAx>
        <c:axId val="2079027976"/>
        <c:scaling>
          <c:orientation val="minMax"/>
        </c:scaling>
        <c:delete val="0"/>
        <c:axPos val="b"/>
        <c:numFmt formatCode="mmm\ d" sourceLinked="0"/>
        <c:majorTickMark val="none"/>
        <c:minorTickMark val="none"/>
        <c:tickLblPos val="nextTo"/>
        <c:spPr>
          <a:solidFill>
            <a:schemeClr val="bg1"/>
          </a:solidFill>
          <a:ln w="6350">
            <a:solidFill>
              <a:schemeClr val="tx1"/>
            </a:solidFill>
          </a:ln>
        </c:spPr>
        <c:txPr>
          <a:bodyPr/>
          <a:lstStyle/>
          <a:p>
            <a:pPr>
              <a:defRPr sz="800"/>
            </a:pPr>
            <a:endParaRPr lang="en-US"/>
          </a:p>
        </c:txPr>
        <c:crossAx val="2079031016"/>
        <c:crosses val="autoZero"/>
        <c:auto val="1"/>
        <c:lblOffset val="100"/>
        <c:baseTimeUnit val="days"/>
        <c:majorUnit val="1"/>
        <c:majorTimeUnit val="months"/>
        <c:minorUnit val="1"/>
        <c:minorTimeUnit val="months"/>
      </c:dateAx>
      <c:valAx>
        <c:axId val="2079031016"/>
        <c:scaling>
          <c:orientation val="minMax"/>
          <c:max val="400"/>
          <c:min val="300"/>
        </c:scaling>
        <c:delete val="0"/>
        <c:axPos val="l"/>
        <c:numFmt formatCode="#,##0" sourceLinked="0"/>
        <c:majorTickMark val="none"/>
        <c:minorTickMark val="none"/>
        <c:tickLblPos val="nextTo"/>
        <c:spPr>
          <a:ln w="6350">
            <a:solidFill>
              <a:schemeClr val="tx1"/>
            </a:solidFill>
          </a:ln>
        </c:spPr>
        <c:txPr>
          <a:bodyPr/>
          <a:lstStyle/>
          <a:p>
            <a:pPr>
              <a:defRPr sz="800">
                <a:latin typeface="Arial" panose="020B0604020202020204" pitchFamily="34" charset="0"/>
                <a:cs typeface="Arial" panose="020B0604020202020204" pitchFamily="34" charset="0"/>
              </a:defRPr>
            </a:pPr>
            <a:endParaRPr lang="en-US"/>
          </a:p>
        </c:txPr>
        <c:crossAx val="2079027976"/>
        <c:crosses val="autoZero"/>
        <c:crossBetween val="midCat"/>
        <c:majorUnit val="20"/>
      </c:valAx>
    </c:plotArea>
    <c:plotVisOnly val="1"/>
    <c:dispBlanksAs val="gap"/>
    <c:showDLblsOverMax val="0"/>
  </c:chart>
  <c:spPr>
    <a:ln w="6350">
      <a:noFill/>
    </a:ln>
  </c:spPr>
  <c:txPr>
    <a:bodyPr/>
    <a:lstStyle/>
    <a:p>
      <a:pPr>
        <a:defRPr sz="1800"/>
      </a:pPr>
      <a:endParaRPr lang="en-US"/>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193997358137992"/>
          <c:y val="0.1673665707261863"/>
          <c:w val="0.83027138274421064"/>
          <c:h val="0.66394640922975823"/>
        </c:manualLayout>
      </c:layout>
      <c:barChart>
        <c:barDir val="bar"/>
        <c:grouping val="clustered"/>
        <c:varyColors val="0"/>
        <c:ser>
          <c:idx val="1"/>
          <c:order val="0"/>
          <c:tx>
            <c:strRef>
              <c:f>Sheet1!$B$2</c:f>
              <c:strCache>
                <c:ptCount val="1"/>
                <c:pt idx="0">
                  <c:v>Local currency</c:v>
                </c:pt>
              </c:strCache>
            </c:strRef>
          </c:tx>
          <c:spPr>
            <a:solidFill>
              <a:schemeClr val="bg1">
                <a:lumMod val="85000"/>
              </a:schemeClr>
            </a:solidFill>
          </c:spPr>
          <c:invertIfNegative val="0"/>
          <c:dLbls>
            <c:dLbl>
              <c:idx val="0"/>
              <c:layout>
                <c:manualLayout>
                  <c:x val="0"/>
                  <c:y val="3.8031374362594165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4EE-4B7D-99A4-751FBA3CBF6A}"/>
                </c:ext>
              </c:extLst>
            </c:dLbl>
            <c:spPr>
              <a:noFill/>
              <a:ln>
                <a:noFill/>
              </a:ln>
              <a:effectLst/>
            </c:spPr>
            <c:txPr>
              <a:bodyPr wrap="square" lIns="38100" tIns="19050" rIns="38100" bIns="19050" anchor="ctr">
                <a:spAutoFit/>
              </a:bodyPr>
              <a:lstStyle/>
              <a:p>
                <a:pPr>
                  <a:defRPr>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Growth</c:v>
                </c:pt>
                <c:pt idx="1">
                  <c:v>Large Cap</c:v>
                </c:pt>
                <c:pt idx="2">
                  <c:v>Value</c:v>
                </c:pt>
                <c:pt idx="3">
                  <c:v>Small Cap</c:v>
                </c:pt>
              </c:strCache>
            </c:strRef>
          </c:cat>
          <c:val>
            <c:numRef>
              <c:f>Sheet1!$B$3:$B$6</c:f>
              <c:numCache>
                <c:formatCode>0.00</c:formatCode>
                <c:ptCount val="4"/>
                <c:pt idx="0">
                  <c:v>5.54</c:v>
                </c:pt>
                <c:pt idx="1">
                  <c:v>4.49</c:v>
                </c:pt>
                <c:pt idx="2">
                  <c:v>3.37</c:v>
                </c:pt>
                <c:pt idx="3">
                  <c:v>3.81</c:v>
                </c:pt>
              </c:numCache>
            </c:numRef>
          </c:val>
          <c:extLst>
            <c:ext xmlns:c16="http://schemas.microsoft.com/office/drawing/2014/chart" uri="{C3380CC4-5D6E-409C-BE32-E72D297353CC}">
              <c16:uniqueId val="{00000003-54EE-4B7D-99A4-751FBA3CBF6A}"/>
            </c:ext>
          </c:extLst>
        </c:ser>
        <c:ser>
          <c:idx val="3"/>
          <c:order val="1"/>
          <c:tx>
            <c:strRef>
              <c:f>Sheet1!$C$2</c:f>
              <c:strCache>
                <c:ptCount val="1"/>
                <c:pt idx="0">
                  <c:v>US currency</c:v>
                </c:pt>
              </c:strCache>
            </c:strRef>
          </c:tx>
          <c:spPr>
            <a:solidFill>
              <a:schemeClr val="bg1">
                <a:lumMod val="65000"/>
              </a:schemeClr>
            </a:solidFill>
          </c:spPr>
          <c:invertIfNegative val="0"/>
          <c:dLbls>
            <c:dLbl>
              <c:idx val="0"/>
              <c:layout>
                <c:manualLayout>
                  <c:x val="4.6025470495372138E-7"/>
                  <c:y val="7.6062748725188329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4EE-4B7D-99A4-751FBA3CBF6A}"/>
                </c:ext>
              </c:extLst>
            </c:dLbl>
            <c:dLbl>
              <c:idx val="1"/>
              <c:layout>
                <c:manualLayout>
                  <c:x val="1.6994275383924284E-6"/>
                  <c:y val="3.4228236926334748E-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4EE-4B7D-99A4-751FBA3CBF6A}"/>
                </c:ext>
              </c:extLst>
            </c:dLbl>
            <c:dLbl>
              <c:idx val="3"/>
              <c:tx>
                <c:rich>
                  <a:bodyPr/>
                  <a:lstStyle/>
                  <a:p>
                    <a:fld id="{3763346E-20B6-44FE-A7DE-90D6F55ACC8C}" type="VALUE">
                      <a:rPr lang="en-US">
                        <a:solidFill>
                          <a:schemeClr val="tx1"/>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4EE-4B7D-99A4-751FBA3CBF6A}"/>
                </c:ext>
              </c:extLst>
            </c:dLbl>
            <c:numFmt formatCode="0.00;\-0.00;;" sourceLinked="0"/>
            <c:spPr>
              <a:noFill/>
              <a:ln>
                <a:noFill/>
              </a:ln>
              <a:effectLst/>
            </c:spPr>
            <c:txPr>
              <a:bodyPr/>
              <a:lstStyle/>
              <a:p>
                <a:pPr>
                  <a:defRPr>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Sheet1!$C$3:$C$6</c:f>
              <c:numCache>
                <c:formatCode>#,##0.00;\-#,##0.00</c:formatCode>
                <c:ptCount val="4"/>
                <c:pt idx="0">
                  <c:v>3.35</c:v>
                </c:pt>
                <c:pt idx="1">
                  <c:v>2.37</c:v>
                </c:pt>
                <c:pt idx="2">
                  <c:v>1.31</c:v>
                </c:pt>
                <c:pt idx="3">
                  <c:v>1.05</c:v>
                </c:pt>
              </c:numCache>
            </c:numRef>
          </c:val>
          <c:extLst>
            <c:ext xmlns:c16="http://schemas.microsoft.com/office/drawing/2014/chart" uri="{C3380CC4-5D6E-409C-BE32-E72D297353CC}">
              <c16:uniqueId val="{00000008-54EE-4B7D-99A4-751FBA3CBF6A}"/>
            </c:ext>
          </c:extLst>
        </c:ser>
        <c:dLbls>
          <c:showLegendKey val="0"/>
          <c:showVal val="0"/>
          <c:showCatName val="0"/>
          <c:showSerName val="0"/>
          <c:showPercent val="0"/>
          <c:showBubbleSize val="0"/>
        </c:dLbls>
        <c:gapWidth val="79"/>
        <c:axId val="45320832"/>
        <c:axId val="45344256"/>
      </c:barChart>
      <c:catAx>
        <c:axId val="45320832"/>
        <c:scaling>
          <c:orientation val="maxMin"/>
        </c:scaling>
        <c:delete val="0"/>
        <c:axPos val="l"/>
        <c:numFmt formatCode="General" sourceLinked="0"/>
        <c:majorTickMark val="none"/>
        <c:minorTickMark val="none"/>
        <c:tickLblPos val="low"/>
        <c:spPr>
          <a:ln w="6350">
            <a:solidFill>
              <a:schemeClr val="bg1">
                <a:lumMod val="65000"/>
              </a:schemeClr>
            </a:solidFill>
          </a:ln>
        </c:spPr>
        <c:crossAx val="45344256"/>
        <c:crosses val="autoZero"/>
        <c:auto val="1"/>
        <c:lblAlgn val="ctr"/>
        <c:lblOffset val="100"/>
        <c:noMultiLvlLbl val="0"/>
      </c:catAx>
      <c:valAx>
        <c:axId val="45344256"/>
        <c:scaling>
          <c:orientation val="minMax"/>
        </c:scaling>
        <c:delete val="0"/>
        <c:axPos val="b"/>
        <c:numFmt formatCode="0.00" sourceLinked="1"/>
        <c:majorTickMark val="none"/>
        <c:minorTickMark val="none"/>
        <c:tickLblPos val="none"/>
        <c:spPr>
          <a:ln>
            <a:noFill/>
          </a:ln>
        </c:spPr>
        <c:crossAx val="45320832"/>
        <c:crosses val="max"/>
        <c:crossBetween val="between"/>
      </c:valAx>
    </c:plotArea>
    <c:legend>
      <c:legendPos val="t"/>
      <c:layout>
        <c:manualLayout>
          <c:xMode val="edge"/>
          <c:yMode val="edge"/>
          <c:x val="0.61308227973360463"/>
          <c:y val="5.7959814528593508E-2"/>
          <c:w val="0.38691773127934231"/>
          <c:h val="7.7035971595127123E-2"/>
        </c:manualLayout>
      </c:layout>
      <c:overlay val="0"/>
      <c:txPr>
        <a:bodyPr/>
        <a:lstStyle/>
        <a:p>
          <a:pPr>
            <a:defRPr>
              <a:solidFill>
                <a:schemeClr val="tx1">
                  <a:lumMod val="65000"/>
                  <a:lumOff val="35000"/>
                </a:schemeClr>
              </a:solidFill>
            </a:defRPr>
          </a:pPr>
          <a:endParaRPr lang="en-US"/>
        </a:p>
      </c:txPr>
    </c:legend>
    <c:plotVisOnly val="1"/>
    <c:dispBlanksAs val="gap"/>
    <c:showDLblsOverMax val="0"/>
  </c:chart>
  <c:txPr>
    <a:bodyPr/>
    <a:lstStyle/>
    <a:p>
      <a:pPr>
        <a:defRPr sz="900">
          <a:solidFill>
            <a:schemeClr val="tx1"/>
          </a:solidFill>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4.7008470532092603E-2"/>
          <c:y val="0.18831622080049765"/>
          <c:w val="0.86383052970651397"/>
          <c:h val="0.53676885965070908"/>
        </c:manualLayout>
      </c:layout>
      <c:barChart>
        <c:barDir val="col"/>
        <c:grouping val="clustered"/>
        <c:varyColors val="0"/>
        <c:ser>
          <c:idx val="1"/>
          <c:order val="1"/>
          <c:tx>
            <c:strRef>
              <c:f>Sheet1!$C$1</c:f>
              <c:strCache>
                <c:ptCount val="1"/>
                <c:pt idx="0">
                  <c:v>YTM</c:v>
                </c:pt>
              </c:strCache>
            </c:strRef>
          </c:tx>
          <c:spPr>
            <a:solidFill>
              <a:schemeClr val="bg1">
                <a:lumMod val="65000"/>
              </a:schemeClr>
            </a:solidFill>
            <a:effectLst/>
          </c:spPr>
          <c:invertIfNegative val="0"/>
          <c:dLbls>
            <c:spPr>
              <a:noFill/>
              <a:ln>
                <a:noFill/>
              </a:ln>
              <a:effectLst/>
            </c:spPr>
            <c:txPr>
              <a:bodyPr wrap="square" lIns="38100" tIns="19050" rIns="38100" bIns="19050" anchor="ctr">
                <a:spAutoFit/>
              </a:bodyPr>
              <a:lstStyle/>
              <a:p>
                <a:pPr>
                  <a:defRPr sz="9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10-Year US Treasury</c:v>
                </c:pt>
                <c:pt idx="1">
                  <c:v>State and Local Municipals</c:v>
                </c:pt>
                <c:pt idx="2">
                  <c:v>AAA-AA Corporates</c:v>
                </c:pt>
                <c:pt idx="3">
                  <c:v>A-BBB Corporates</c:v>
                </c:pt>
              </c:strCache>
            </c:strRef>
          </c:cat>
          <c:val>
            <c:numRef>
              <c:f>Sheet1!$C$2:$C$5</c:f>
              <c:numCache>
                <c:formatCode>0.00</c:formatCode>
                <c:ptCount val="4"/>
                <c:pt idx="0">
                  <c:v>4.2</c:v>
                </c:pt>
                <c:pt idx="1">
                  <c:v>3.89</c:v>
                </c:pt>
                <c:pt idx="2">
                  <c:v>4.95</c:v>
                </c:pt>
                <c:pt idx="3">
                  <c:v>5.45</c:v>
                </c:pt>
              </c:numCache>
            </c:numRef>
          </c:val>
          <c:extLst>
            <c:ext xmlns:c16="http://schemas.microsoft.com/office/drawing/2014/chart" uri="{C3380CC4-5D6E-409C-BE32-E72D297353CC}">
              <c16:uniqueId val="{00000001-0B7C-483B-8CAD-12B724BB1FDB}"/>
            </c:ext>
          </c:extLst>
        </c:ser>
        <c:dLbls>
          <c:showLegendKey val="0"/>
          <c:showVal val="0"/>
          <c:showCatName val="0"/>
          <c:showSerName val="0"/>
          <c:showPercent val="0"/>
          <c:showBubbleSize val="0"/>
        </c:dLbls>
        <c:gapWidth val="24"/>
        <c:axId val="108243200"/>
        <c:axId val="108249088"/>
      </c:barChart>
      <c:barChart>
        <c:barDir val="col"/>
        <c:grouping val="clustered"/>
        <c:varyColors val="0"/>
        <c:ser>
          <c:idx val="0"/>
          <c:order val="0"/>
          <c:tx>
            <c:strRef>
              <c:f>Sheet1!$B$1</c:f>
              <c:strCache>
                <c:ptCount val="1"/>
                <c:pt idx="0">
                  <c:v>YTW</c:v>
                </c:pt>
              </c:strCache>
            </c:strRef>
          </c:tx>
          <c:spPr>
            <a:solidFill>
              <a:schemeClr val="accent2">
                <a:lumMod val="75000"/>
              </a:schemeClr>
            </a:solidFill>
            <a:ln w="0" cap="flat" cmpd="sng" algn="ctr">
              <a:noFill/>
              <a:prstDash val="solid"/>
              <a:round/>
              <a:headEnd type="none" w="med" len="med"/>
              <a:tailEnd type="none" w="med" len="med"/>
            </a:ln>
            <a:effectLst/>
          </c:spPr>
          <c:invertIfNegative val="0"/>
          <c:dPt>
            <c:idx val="1"/>
            <c:invertIfNegative val="0"/>
            <c:bubble3D val="0"/>
            <c:extLst>
              <c:ext xmlns:c16="http://schemas.microsoft.com/office/drawing/2014/chart" uri="{C3380CC4-5D6E-409C-BE32-E72D297353CC}">
                <c16:uniqueId val="{00000000-5981-4208-9426-90633C02D95D}"/>
              </c:ext>
            </c:extLst>
          </c:dPt>
          <c:dLbls>
            <c:dLbl>
              <c:idx val="1"/>
              <c:layout>
                <c:manualLayout>
                  <c:x val="3.4694469519536142E-18"/>
                  <c:y val="0.11253042462468754"/>
                </c:manualLayout>
              </c:layout>
              <c:spPr/>
              <c:txPr>
                <a:bodyPr/>
                <a:lstStyle/>
                <a:p>
                  <a:pPr algn="ctr" rtl="0">
                    <a:defRPr lang="en-US"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2936429469970528"/>
                      <c:h val="3.8329421380599846E-2"/>
                    </c:manualLayout>
                  </c15:layout>
                </c:ext>
                <c:ext xmlns:c16="http://schemas.microsoft.com/office/drawing/2014/chart" uri="{C3380CC4-5D6E-409C-BE32-E72D297353CC}">
                  <c16:uniqueId val="{00000000-5981-4208-9426-90633C02D95D}"/>
                </c:ext>
              </c:extLst>
            </c:dLbl>
            <c:dLbl>
              <c:idx val="2"/>
              <c:layout>
                <c:manualLayout>
                  <c:x val="0"/>
                  <c:y val="9.1868804316770497E-3"/>
                </c:manualLayout>
              </c:layout>
              <c:spPr/>
              <c:txPr>
                <a:bodyPr/>
                <a:lstStyle/>
                <a:p>
                  <a:pPr algn="ctr" rtl="0">
                    <a:defRPr lang="en-US"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981-4208-9426-90633C02D95D}"/>
                </c:ext>
              </c:extLst>
            </c:dLbl>
            <c:dLbl>
              <c:idx val="3"/>
              <c:layout>
                <c:manualLayout>
                  <c:x val="7.5757575757575803E-3"/>
                  <c:y val="4.5938018755673502E-3"/>
                </c:manualLayout>
              </c:layout>
              <c:spPr/>
              <c:txPr>
                <a:bodyPr/>
                <a:lstStyle/>
                <a:p>
                  <a:pPr algn="ctr" rtl="0">
                    <a:defRPr lang="en-US" sz="9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981-4208-9426-90633C02D95D}"/>
                </c:ext>
              </c:extLst>
            </c:dLbl>
            <c:spPr>
              <a:noFill/>
              <a:ln>
                <a:noFill/>
              </a:ln>
              <a:effectLst/>
            </c:spPr>
            <c:txPr>
              <a:bodyPr/>
              <a:lstStyle/>
              <a:p>
                <a:pPr>
                  <a:defRPr sz="900" b="0" i="0">
                    <a:solidFill>
                      <a:schemeClr val="bg1"/>
                    </a:solidFill>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10-Year US Treasury</c:v>
                </c:pt>
                <c:pt idx="1">
                  <c:v>State and Local Municipals</c:v>
                </c:pt>
                <c:pt idx="2">
                  <c:v>AAA-AA Corporates</c:v>
                </c:pt>
                <c:pt idx="3">
                  <c:v>A-BBB Corporates</c:v>
                </c:pt>
              </c:strCache>
            </c:strRef>
          </c:cat>
          <c:val>
            <c:numRef>
              <c:f>Sheet1!$B$2:$B$5</c:f>
              <c:numCache>
                <c:formatCode>0.00</c:formatCode>
                <c:ptCount val="4"/>
                <c:pt idx="1">
                  <c:v>3.5</c:v>
                </c:pt>
              </c:numCache>
            </c:numRef>
          </c:val>
          <c:extLst>
            <c:ext xmlns:c16="http://schemas.microsoft.com/office/drawing/2014/chart" uri="{C3380CC4-5D6E-409C-BE32-E72D297353CC}">
              <c16:uniqueId val="{00000003-5981-4208-9426-90633C02D95D}"/>
            </c:ext>
          </c:extLst>
        </c:ser>
        <c:dLbls>
          <c:showLegendKey val="0"/>
          <c:showVal val="0"/>
          <c:showCatName val="0"/>
          <c:showSerName val="0"/>
          <c:showPercent val="0"/>
          <c:showBubbleSize val="0"/>
        </c:dLbls>
        <c:gapWidth val="24"/>
        <c:axId val="1691346495"/>
        <c:axId val="1372453423"/>
      </c:barChart>
      <c:catAx>
        <c:axId val="108243200"/>
        <c:scaling>
          <c:orientation val="minMax"/>
        </c:scaling>
        <c:delete val="0"/>
        <c:axPos val="b"/>
        <c:numFmt formatCode="General" sourceLinked="0"/>
        <c:majorTickMark val="none"/>
        <c:minorTickMark val="none"/>
        <c:tickLblPos val="nextTo"/>
        <c:spPr>
          <a:ln w="6350">
            <a:solidFill>
              <a:schemeClr val="bg1">
                <a:lumMod val="65000"/>
              </a:schemeClr>
            </a:solidFill>
          </a:ln>
        </c:spPr>
        <c:txPr>
          <a:bodyPr rot="0" vert="horz" anchor="ctr" anchorCtr="0">
            <a:noAutofit/>
          </a:bodyPr>
          <a:lstStyle/>
          <a:p>
            <a:pPr>
              <a:defRPr sz="900" b="0" i="0">
                <a:solidFill>
                  <a:schemeClr val="tx1"/>
                </a:solidFill>
                <a:latin typeface="Arial" pitchFamily="34" charset="0"/>
                <a:cs typeface="Arial" pitchFamily="34" charset="0"/>
              </a:defRPr>
            </a:pPr>
            <a:endParaRPr lang="en-US"/>
          </a:p>
        </c:txPr>
        <c:crossAx val="108249088"/>
        <c:crosses val="autoZero"/>
        <c:auto val="1"/>
        <c:lblAlgn val="ctr"/>
        <c:lblOffset val="100"/>
        <c:noMultiLvlLbl val="0"/>
      </c:catAx>
      <c:valAx>
        <c:axId val="108249088"/>
        <c:scaling>
          <c:orientation val="minMax"/>
        </c:scaling>
        <c:delete val="1"/>
        <c:axPos val="l"/>
        <c:numFmt formatCode="0.00" sourceLinked="1"/>
        <c:majorTickMark val="out"/>
        <c:minorTickMark val="none"/>
        <c:tickLblPos val="none"/>
        <c:crossAx val="108243200"/>
        <c:crosses val="autoZero"/>
        <c:crossBetween val="between"/>
      </c:valAx>
      <c:valAx>
        <c:axId val="1372453423"/>
        <c:scaling>
          <c:orientation val="minMax"/>
        </c:scaling>
        <c:delete val="0"/>
        <c:axPos val="r"/>
        <c:numFmt formatCode="0.00" sourceLinked="1"/>
        <c:majorTickMark val="none"/>
        <c:minorTickMark val="none"/>
        <c:tickLblPos val="none"/>
        <c:spPr>
          <a:ln>
            <a:noFill/>
          </a:ln>
        </c:spPr>
        <c:crossAx val="1691346495"/>
        <c:crosses val="max"/>
        <c:crossBetween val="between"/>
      </c:valAx>
      <c:catAx>
        <c:axId val="1691346495"/>
        <c:scaling>
          <c:orientation val="minMax"/>
        </c:scaling>
        <c:delete val="1"/>
        <c:axPos val="b"/>
        <c:numFmt formatCode="General" sourceLinked="1"/>
        <c:majorTickMark val="out"/>
        <c:minorTickMark val="none"/>
        <c:tickLblPos val="nextTo"/>
        <c:crossAx val="1372453423"/>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0555854418357268"/>
          <c:y val="0.22494609989273293"/>
          <c:w val="0.6497314793708685"/>
          <c:h val="0.55820465193645863"/>
        </c:manualLayout>
      </c:layout>
      <c:scatterChart>
        <c:scatterStyle val="lineMarker"/>
        <c:varyColors val="0"/>
        <c:ser>
          <c:idx val="0"/>
          <c:order val="0"/>
          <c:tx>
            <c:strRef>
              <c:f>Sheet1!$B$1</c:f>
              <c:strCache>
                <c:ptCount val="1"/>
                <c:pt idx="0">
                  <c:v>3/31/2024</c:v>
                </c:pt>
              </c:strCache>
            </c:strRef>
          </c:tx>
          <c:spPr>
            <a:ln>
              <a:solidFill>
                <a:schemeClr val="bg1">
                  <a:lumMod val="50000"/>
                </a:schemeClr>
              </a:solidFill>
            </a:ln>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6-B2CE-48DB-A766-0152A2AC50C3}"/>
                </c:ext>
              </c:extLst>
            </c:dLbl>
            <c:dLbl>
              <c:idx val="1"/>
              <c:delete val="1"/>
              <c:extLst>
                <c:ext xmlns:c15="http://schemas.microsoft.com/office/drawing/2012/chart" uri="{CE6537A1-D6FC-4f65-9D91-7224C49458BB}"/>
                <c:ext xmlns:c16="http://schemas.microsoft.com/office/drawing/2014/chart" uri="{C3380CC4-5D6E-409C-BE32-E72D297353CC}">
                  <c16:uniqueId val="{00000004-B2CE-48DB-A766-0152A2AC50C3}"/>
                </c:ext>
              </c:extLst>
            </c:dLbl>
            <c:dLbl>
              <c:idx val="2"/>
              <c:delete val="1"/>
              <c:extLst>
                <c:ext xmlns:c15="http://schemas.microsoft.com/office/drawing/2012/chart" uri="{CE6537A1-D6FC-4f65-9D91-7224C49458BB}"/>
                <c:ext xmlns:c16="http://schemas.microsoft.com/office/drawing/2014/chart" uri="{C3380CC4-5D6E-409C-BE32-E72D297353CC}">
                  <c16:uniqueId val="{00000003-B2CE-48DB-A766-0152A2AC50C3}"/>
                </c:ext>
              </c:extLst>
            </c:dLbl>
            <c:dLbl>
              <c:idx val="3"/>
              <c:delete val="1"/>
              <c:extLst>
                <c:ext xmlns:c15="http://schemas.microsoft.com/office/drawing/2012/chart" uri="{CE6537A1-D6FC-4f65-9D91-7224C49458BB}"/>
                <c:ext xmlns:c16="http://schemas.microsoft.com/office/drawing/2014/chart" uri="{C3380CC4-5D6E-409C-BE32-E72D297353CC}">
                  <c16:uniqueId val="{00000005-B2CE-48DB-A766-0152A2AC50C3}"/>
                </c:ext>
              </c:extLst>
            </c:dLbl>
            <c:dLbl>
              <c:idx val="4"/>
              <c:delete val="1"/>
              <c:extLst>
                <c:ext xmlns:c15="http://schemas.microsoft.com/office/drawing/2012/chart" uri="{CE6537A1-D6FC-4f65-9D91-7224C49458BB}"/>
                <c:ext xmlns:c16="http://schemas.microsoft.com/office/drawing/2014/chart" uri="{C3380CC4-5D6E-409C-BE32-E72D297353CC}">
                  <c16:uniqueId val="{00000002-B2CE-48DB-A766-0152A2AC50C3}"/>
                </c:ext>
              </c:extLst>
            </c:dLbl>
            <c:dLbl>
              <c:idx val="5"/>
              <c:delete val="1"/>
              <c:extLst>
                <c:ext xmlns:c15="http://schemas.microsoft.com/office/drawing/2012/chart" uri="{CE6537A1-D6FC-4f65-9D91-7224C49458BB}"/>
                <c:ext xmlns:c16="http://schemas.microsoft.com/office/drawing/2014/chart" uri="{C3380CC4-5D6E-409C-BE32-E72D297353CC}">
                  <c16:uniqueId val="{00000001-B2CE-48DB-A766-0152A2AC50C3}"/>
                </c:ext>
              </c:extLst>
            </c:dLbl>
            <c:dLbl>
              <c:idx val="6"/>
              <c:delete val="1"/>
              <c:extLst>
                <c:ext xmlns:c15="http://schemas.microsoft.com/office/drawing/2012/chart" uri="{CE6537A1-D6FC-4f65-9D91-7224C49458BB}"/>
                <c:ext xmlns:c16="http://schemas.microsoft.com/office/drawing/2014/chart" uri="{C3380CC4-5D6E-409C-BE32-E72D297353CC}">
                  <c16:uniqueId val="{00000000-B2CE-48DB-A766-0152A2AC50C3}"/>
                </c:ext>
              </c:extLst>
            </c:dLbl>
            <c:dLbl>
              <c:idx val="7"/>
              <c:layout>
                <c:manualLayout>
                  <c:x val="7.7197781323606217E-3"/>
                  <c:y val="-1.0773362930598926E-2"/>
                </c:manualLayout>
              </c:layout>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21E0-422C-816A-26355DE0990C}"/>
                </c:ext>
              </c:extLst>
            </c:dLbl>
            <c:spPr>
              <a:noFill/>
              <a:ln>
                <a:noFill/>
              </a:ln>
              <a:effectLst/>
            </c:sp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xVal>
            <c:numRef>
              <c:f>Sheet1!$A$2:$A$9</c:f>
              <c:numCache>
                <c:formatCode>General</c:formatCode>
                <c:ptCount val="8"/>
                <c:pt idx="0">
                  <c:v>3</c:v>
                </c:pt>
                <c:pt idx="1">
                  <c:v>6</c:v>
                </c:pt>
                <c:pt idx="2">
                  <c:v>12</c:v>
                </c:pt>
                <c:pt idx="3">
                  <c:v>24</c:v>
                </c:pt>
                <c:pt idx="4">
                  <c:v>36</c:v>
                </c:pt>
                <c:pt idx="5">
                  <c:v>60</c:v>
                </c:pt>
                <c:pt idx="6">
                  <c:v>120</c:v>
                </c:pt>
                <c:pt idx="7">
                  <c:v>360</c:v>
                </c:pt>
              </c:numCache>
            </c:numRef>
          </c:xVal>
          <c:yVal>
            <c:numRef>
              <c:f>Sheet1!$B$2:$B$9</c:f>
              <c:numCache>
                <c:formatCode>0.00</c:formatCode>
                <c:ptCount val="8"/>
                <c:pt idx="0">
                  <c:v>5.46</c:v>
                </c:pt>
                <c:pt idx="1">
                  <c:v>5.38</c:v>
                </c:pt>
                <c:pt idx="2">
                  <c:v>5.03</c:v>
                </c:pt>
                <c:pt idx="3">
                  <c:v>4.59</c:v>
                </c:pt>
                <c:pt idx="4">
                  <c:v>4.4000000000000004</c:v>
                </c:pt>
                <c:pt idx="5">
                  <c:v>4.21</c:v>
                </c:pt>
                <c:pt idx="6">
                  <c:v>4.2</c:v>
                </c:pt>
                <c:pt idx="7">
                  <c:v>4.34</c:v>
                </c:pt>
              </c:numCache>
            </c:numRef>
          </c:yVal>
          <c:smooth val="0"/>
          <c:extLst>
            <c:ext xmlns:c16="http://schemas.microsoft.com/office/drawing/2014/chart" uri="{C3380CC4-5D6E-409C-BE32-E72D297353CC}">
              <c16:uniqueId val="{00000001-21E0-422C-816A-26355DE0990C}"/>
            </c:ext>
          </c:extLst>
        </c:ser>
        <c:ser>
          <c:idx val="1"/>
          <c:order val="1"/>
          <c:tx>
            <c:strRef>
              <c:f>Sheet1!$C$1</c:f>
              <c:strCache>
                <c:ptCount val="1"/>
                <c:pt idx="0">
                  <c:v>12/31/2023</c:v>
                </c:pt>
              </c:strCache>
            </c:strRef>
          </c:tx>
          <c:spPr>
            <a:ln>
              <a:solidFill>
                <a:srgbClr val="437189"/>
              </a:solidFill>
            </a:ln>
          </c:spPr>
          <c:marker>
            <c:symbol val="none"/>
          </c:marker>
          <c:dLbls>
            <c:dLbl>
              <c:idx val="7"/>
              <c:layout>
                <c:manualLayout>
                  <c:x val="-1.5439556264721526E-2"/>
                  <c:y val="1.2872031875503585E-2"/>
                </c:manualLayout>
              </c:layout>
              <c:dLblPos val="r"/>
              <c:showLegendKey val="0"/>
              <c:showVal val="0"/>
              <c:showCatName val="0"/>
              <c:showSerName val="1"/>
              <c:showPercent val="0"/>
              <c:showBubbleSize val="0"/>
              <c:extLst>
                <c:ext xmlns:c15="http://schemas.microsoft.com/office/drawing/2012/chart" uri="{CE6537A1-D6FC-4f65-9D91-7224C49458BB}">
                  <c15:layout>
                    <c:manualLayout>
                      <c:w val="0.20084947952283261"/>
                      <c:h val="6.1358231145929983E-2"/>
                    </c:manualLayout>
                  </c15:layout>
                </c:ext>
                <c:ext xmlns:c16="http://schemas.microsoft.com/office/drawing/2014/chart" uri="{C3380CC4-5D6E-409C-BE32-E72D297353CC}">
                  <c16:uniqueId val="{00000002-21E0-422C-816A-26355DE0990C}"/>
                </c:ext>
              </c:extLst>
            </c:dLbl>
            <c:spPr>
              <a:noFill/>
              <a:ln>
                <a:noFill/>
              </a:ln>
              <a:effectLst/>
            </c:spPr>
            <c:txPr>
              <a:bodyPr/>
              <a:lstStyle/>
              <a:p>
                <a:pPr>
                  <a:defRPr>
                    <a:solidFill>
                      <a:schemeClr val="tx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xVal>
            <c:numRef>
              <c:f>Sheet1!$A$2:$A$9</c:f>
              <c:numCache>
                <c:formatCode>General</c:formatCode>
                <c:ptCount val="8"/>
                <c:pt idx="0">
                  <c:v>3</c:v>
                </c:pt>
                <c:pt idx="1">
                  <c:v>6</c:v>
                </c:pt>
                <c:pt idx="2">
                  <c:v>12</c:v>
                </c:pt>
                <c:pt idx="3">
                  <c:v>24</c:v>
                </c:pt>
                <c:pt idx="4">
                  <c:v>36</c:v>
                </c:pt>
                <c:pt idx="5">
                  <c:v>60</c:v>
                </c:pt>
                <c:pt idx="6">
                  <c:v>120</c:v>
                </c:pt>
                <c:pt idx="7">
                  <c:v>360</c:v>
                </c:pt>
              </c:numCache>
            </c:numRef>
          </c:xVal>
          <c:yVal>
            <c:numRef>
              <c:f>Sheet1!$C$2:$C$9</c:f>
              <c:numCache>
                <c:formatCode>0.00</c:formatCode>
                <c:ptCount val="8"/>
                <c:pt idx="0">
                  <c:v>5.41</c:v>
                </c:pt>
                <c:pt idx="1">
                  <c:v>5.26</c:v>
                </c:pt>
                <c:pt idx="2">
                  <c:v>4.79</c:v>
                </c:pt>
                <c:pt idx="3">
                  <c:v>4.2300000000000004</c:v>
                </c:pt>
                <c:pt idx="4">
                  <c:v>4.01</c:v>
                </c:pt>
                <c:pt idx="5">
                  <c:v>3.84</c:v>
                </c:pt>
                <c:pt idx="6">
                  <c:v>3.88</c:v>
                </c:pt>
                <c:pt idx="7">
                  <c:v>4.03</c:v>
                </c:pt>
              </c:numCache>
            </c:numRef>
          </c:yVal>
          <c:smooth val="0"/>
          <c:extLst>
            <c:ext xmlns:c16="http://schemas.microsoft.com/office/drawing/2014/chart" uri="{C3380CC4-5D6E-409C-BE32-E72D297353CC}">
              <c16:uniqueId val="{00000003-21E0-422C-816A-26355DE0990C}"/>
            </c:ext>
          </c:extLst>
        </c:ser>
        <c:ser>
          <c:idx val="2"/>
          <c:order val="2"/>
          <c:tx>
            <c:strRef>
              <c:f>Sheet1!$D$1</c:f>
              <c:strCache>
                <c:ptCount val="1"/>
                <c:pt idx="0">
                  <c:v>3/31/2023</c:v>
                </c:pt>
              </c:strCache>
            </c:strRef>
          </c:tx>
          <c:spPr>
            <a:ln>
              <a:solidFill>
                <a:srgbClr val="93A37C"/>
              </a:solidFill>
            </a:ln>
          </c:spPr>
          <c:marker>
            <c:symbol val="none"/>
          </c:marker>
          <c:dLbls>
            <c:dLbl>
              <c:idx val="7"/>
              <c:layout>
                <c:manualLayout>
                  <c:x val="0"/>
                  <c:y val="2.4851371189081366E-2"/>
                </c:manualLayout>
              </c:layout>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21E0-422C-816A-26355DE0990C}"/>
                </c:ext>
              </c:extLst>
            </c:dLbl>
            <c:spPr>
              <a:noFill/>
              <a:ln>
                <a:noFill/>
              </a:ln>
              <a:effectLst/>
            </c:spPr>
            <c:txPr>
              <a:bodyPr wrap="square" lIns="38100" tIns="19050" rIns="38100" bIns="19050" anchor="ctr">
                <a:spAutoFit/>
              </a:bodyPr>
              <a:lstStyle/>
              <a:p>
                <a:pPr>
                  <a:defRPr>
                    <a:solidFill>
                      <a:schemeClr val="accent2"/>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xVal>
            <c:numRef>
              <c:f>Sheet1!$A$2:$A$9</c:f>
              <c:numCache>
                <c:formatCode>General</c:formatCode>
                <c:ptCount val="8"/>
                <c:pt idx="0">
                  <c:v>3</c:v>
                </c:pt>
                <c:pt idx="1">
                  <c:v>6</c:v>
                </c:pt>
                <c:pt idx="2">
                  <c:v>12</c:v>
                </c:pt>
                <c:pt idx="3">
                  <c:v>24</c:v>
                </c:pt>
                <c:pt idx="4">
                  <c:v>36</c:v>
                </c:pt>
                <c:pt idx="5">
                  <c:v>60</c:v>
                </c:pt>
                <c:pt idx="6">
                  <c:v>120</c:v>
                </c:pt>
                <c:pt idx="7">
                  <c:v>360</c:v>
                </c:pt>
              </c:numCache>
            </c:numRef>
          </c:xVal>
          <c:yVal>
            <c:numRef>
              <c:f>Sheet1!$D$2:$D$9</c:f>
              <c:numCache>
                <c:formatCode>0.00</c:formatCode>
                <c:ptCount val="8"/>
                <c:pt idx="0">
                  <c:v>4.8499999999999996</c:v>
                </c:pt>
                <c:pt idx="1">
                  <c:v>4.9400000000000004</c:v>
                </c:pt>
                <c:pt idx="2">
                  <c:v>4.6399999999999997</c:v>
                </c:pt>
                <c:pt idx="3">
                  <c:v>4.0599999999999996</c:v>
                </c:pt>
                <c:pt idx="4">
                  <c:v>3.81</c:v>
                </c:pt>
                <c:pt idx="5">
                  <c:v>3.6</c:v>
                </c:pt>
                <c:pt idx="6">
                  <c:v>3.48</c:v>
                </c:pt>
                <c:pt idx="7">
                  <c:v>2.67</c:v>
                </c:pt>
              </c:numCache>
            </c:numRef>
          </c:yVal>
          <c:smooth val="0"/>
          <c:extLst>
            <c:ext xmlns:c16="http://schemas.microsoft.com/office/drawing/2014/chart" uri="{C3380CC4-5D6E-409C-BE32-E72D297353CC}">
              <c16:uniqueId val="{00000005-21E0-422C-816A-26355DE0990C}"/>
            </c:ext>
          </c:extLst>
        </c:ser>
        <c:dLbls>
          <c:showLegendKey val="0"/>
          <c:showVal val="0"/>
          <c:showCatName val="0"/>
          <c:showSerName val="0"/>
          <c:showPercent val="0"/>
          <c:showBubbleSize val="0"/>
        </c:dLbls>
        <c:axId val="111352832"/>
        <c:axId val="111375104"/>
      </c:scatterChart>
      <c:valAx>
        <c:axId val="111352832"/>
        <c:scaling>
          <c:orientation val="minMax"/>
          <c:max val="360"/>
          <c:min val="0"/>
        </c:scaling>
        <c:delete val="0"/>
        <c:axPos val="b"/>
        <c:numFmt formatCode="General" sourceLinked="1"/>
        <c:majorTickMark val="none"/>
        <c:minorTickMark val="none"/>
        <c:tickLblPos val="none"/>
        <c:spPr>
          <a:ln w="6350">
            <a:solidFill>
              <a:schemeClr val="bg1">
                <a:lumMod val="65000"/>
              </a:schemeClr>
            </a:solidFill>
          </a:ln>
        </c:spPr>
        <c:txPr>
          <a:bodyPr rot="0" vert="horz"/>
          <a:lstStyle/>
          <a:p>
            <a:pPr>
              <a:defRPr sz="600">
                <a:solidFill>
                  <a:schemeClr val="tx1"/>
                </a:solidFill>
                <a:latin typeface="+mn-lt"/>
              </a:defRPr>
            </a:pPr>
            <a:endParaRPr lang="en-US"/>
          </a:p>
        </c:txPr>
        <c:crossAx val="111375104"/>
        <c:crosses val="autoZero"/>
        <c:crossBetween val="midCat"/>
      </c:valAx>
      <c:valAx>
        <c:axId val="111375104"/>
        <c:scaling>
          <c:orientation val="minMax"/>
          <c:max val="6"/>
          <c:min val="0"/>
        </c:scaling>
        <c:delete val="0"/>
        <c:axPos val="l"/>
        <c:numFmt formatCode="0.00" sourceLinked="1"/>
        <c:majorTickMark val="none"/>
        <c:minorTickMark val="none"/>
        <c:tickLblPos val="nextTo"/>
        <c:spPr>
          <a:ln w="6350">
            <a:solidFill>
              <a:schemeClr val="bg1">
                <a:lumMod val="65000"/>
              </a:schemeClr>
            </a:solidFill>
          </a:ln>
        </c:spPr>
        <c:txPr>
          <a:bodyPr/>
          <a:lstStyle/>
          <a:p>
            <a:pPr>
              <a:defRPr sz="850">
                <a:solidFill>
                  <a:schemeClr val="tx1"/>
                </a:solidFill>
              </a:defRPr>
            </a:pPr>
            <a:endParaRPr lang="en-US"/>
          </a:p>
        </c:txPr>
        <c:crossAx val="111352832"/>
        <c:crosses val="autoZero"/>
        <c:crossBetween val="midCat"/>
        <c:majorUnit val="1"/>
      </c:valAx>
    </c:plotArea>
    <c:plotVisOnly val="1"/>
    <c:dispBlanksAs val="gap"/>
    <c:showDLblsOverMax val="0"/>
  </c:chart>
  <c:txPr>
    <a:bodyPr/>
    <a:lstStyle/>
    <a:p>
      <a:pPr>
        <a:defRPr sz="900">
          <a:solidFill>
            <a:schemeClr val="bg1">
              <a:lumMod val="50000"/>
            </a:schemeClr>
          </a:solidFill>
          <a:latin typeface="Arial" pitchFamily="34" charset="0"/>
          <a:cs typeface="Arial" pitchFamily="34" charset="0"/>
        </a:defRPr>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2949941576197E-2"/>
          <c:y val="0.22830555894496266"/>
          <c:w val="0.85488255736888064"/>
          <c:h val="0.57884390396776741"/>
        </c:manualLayout>
      </c:layout>
      <c:areaChart>
        <c:grouping val="standard"/>
        <c:varyColors val="0"/>
        <c:ser>
          <c:idx val="2"/>
          <c:order val="2"/>
          <c:tx>
            <c:strRef>
              <c:f>Sheet1!$D$1</c:f>
              <c:strCache>
                <c:ptCount val="1"/>
                <c:pt idx="0">
                  <c:v>blue area</c:v>
                </c:pt>
              </c:strCache>
            </c:strRef>
          </c:tx>
          <c:spPr>
            <a:solidFill>
              <a:schemeClr val="accent1">
                <a:lumMod val="20000"/>
                <a:lumOff val="80000"/>
              </a:schemeClr>
            </a:solidFill>
          </c:spPr>
          <c:cat>
            <c:numRef>
              <c:f>Sheet1!$A$2:$A$262</c:f>
              <c:numCache>
                <c:formatCode>m/d/yyyy</c:formatCode>
                <c:ptCount val="261"/>
                <c:pt idx="0">
                  <c:v>45016</c:v>
                </c:pt>
                <c:pt idx="1">
                  <c:v>45019</c:v>
                </c:pt>
                <c:pt idx="2">
                  <c:v>45020</c:v>
                </c:pt>
                <c:pt idx="3">
                  <c:v>45021</c:v>
                </c:pt>
                <c:pt idx="4">
                  <c:v>45022</c:v>
                </c:pt>
                <c:pt idx="5">
                  <c:v>45023</c:v>
                </c:pt>
                <c:pt idx="6">
                  <c:v>45026</c:v>
                </c:pt>
                <c:pt idx="7">
                  <c:v>45027</c:v>
                </c:pt>
                <c:pt idx="8">
                  <c:v>45028</c:v>
                </c:pt>
                <c:pt idx="9">
                  <c:v>45029</c:v>
                </c:pt>
                <c:pt idx="10">
                  <c:v>45030</c:v>
                </c:pt>
                <c:pt idx="11">
                  <c:v>45033</c:v>
                </c:pt>
                <c:pt idx="12">
                  <c:v>45034</c:v>
                </c:pt>
                <c:pt idx="13">
                  <c:v>45035</c:v>
                </c:pt>
                <c:pt idx="14">
                  <c:v>45036</c:v>
                </c:pt>
                <c:pt idx="15">
                  <c:v>45037</c:v>
                </c:pt>
                <c:pt idx="16">
                  <c:v>45040</c:v>
                </c:pt>
                <c:pt idx="17">
                  <c:v>45041</c:v>
                </c:pt>
                <c:pt idx="18">
                  <c:v>45042</c:v>
                </c:pt>
                <c:pt idx="19">
                  <c:v>45043</c:v>
                </c:pt>
                <c:pt idx="20">
                  <c:v>45044</c:v>
                </c:pt>
                <c:pt idx="21">
                  <c:v>45047</c:v>
                </c:pt>
                <c:pt idx="22">
                  <c:v>45048</c:v>
                </c:pt>
                <c:pt idx="23">
                  <c:v>45049</c:v>
                </c:pt>
                <c:pt idx="24">
                  <c:v>45050</c:v>
                </c:pt>
                <c:pt idx="25">
                  <c:v>45051</c:v>
                </c:pt>
                <c:pt idx="26">
                  <c:v>45054</c:v>
                </c:pt>
                <c:pt idx="27">
                  <c:v>45055</c:v>
                </c:pt>
                <c:pt idx="28">
                  <c:v>45056</c:v>
                </c:pt>
                <c:pt idx="29">
                  <c:v>45057</c:v>
                </c:pt>
                <c:pt idx="30">
                  <c:v>45058</c:v>
                </c:pt>
                <c:pt idx="31">
                  <c:v>45061</c:v>
                </c:pt>
                <c:pt idx="32">
                  <c:v>45062</c:v>
                </c:pt>
                <c:pt idx="33">
                  <c:v>45063</c:v>
                </c:pt>
                <c:pt idx="34">
                  <c:v>45064</c:v>
                </c:pt>
                <c:pt idx="35">
                  <c:v>45065</c:v>
                </c:pt>
                <c:pt idx="36">
                  <c:v>45068</c:v>
                </c:pt>
                <c:pt idx="37">
                  <c:v>45069</c:v>
                </c:pt>
                <c:pt idx="38">
                  <c:v>45070</c:v>
                </c:pt>
                <c:pt idx="39">
                  <c:v>45071</c:v>
                </c:pt>
                <c:pt idx="40">
                  <c:v>45072</c:v>
                </c:pt>
                <c:pt idx="41">
                  <c:v>45075</c:v>
                </c:pt>
                <c:pt idx="42">
                  <c:v>45076</c:v>
                </c:pt>
                <c:pt idx="43">
                  <c:v>45077</c:v>
                </c:pt>
                <c:pt idx="44">
                  <c:v>45078</c:v>
                </c:pt>
                <c:pt idx="45">
                  <c:v>45079</c:v>
                </c:pt>
                <c:pt idx="46">
                  <c:v>45082</c:v>
                </c:pt>
                <c:pt idx="47">
                  <c:v>45083</c:v>
                </c:pt>
                <c:pt idx="48">
                  <c:v>45084</c:v>
                </c:pt>
                <c:pt idx="49">
                  <c:v>45085</c:v>
                </c:pt>
                <c:pt idx="50">
                  <c:v>45086</c:v>
                </c:pt>
                <c:pt idx="51">
                  <c:v>45089</c:v>
                </c:pt>
                <c:pt idx="52">
                  <c:v>45090</c:v>
                </c:pt>
                <c:pt idx="53">
                  <c:v>45091</c:v>
                </c:pt>
                <c:pt idx="54">
                  <c:v>45092</c:v>
                </c:pt>
                <c:pt idx="55">
                  <c:v>45093</c:v>
                </c:pt>
                <c:pt idx="56">
                  <c:v>45096</c:v>
                </c:pt>
                <c:pt idx="57">
                  <c:v>45097</c:v>
                </c:pt>
                <c:pt idx="58">
                  <c:v>45098</c:v>
                </c:pt>
                <c:pt idx="59">
                  <c:v>45099</c:v>
                </c:pt>
                <c:pt idx="60">
                  <c:v>45100</c:v>
                </c:pt>
                <c:pt idx="61">
                  <c:v>45103</c:v>
                </c:pt>
                <c:pt idx="62">
                  <c:v>45104</c:v>
                </c:pt>
                <c:pt idx="63">
                  <c:v>45105</c:v>
                </c:pt>
                <c:pt idx="64">
                  <c:v>45106</c:v>
                </c:pt>
                <c:pt idx="65">
                  <c:v>45107</c:v>
                </c:pt>
                <c:pt idx="66">
                  <c:v>45110</c:v>
                </c:pt>
                <c:pt idx="67">
                  <c:v>45111</c:v>
                </c:pt>
                <c:pt idx="68">
                  <c:v>45112</c:v>
                </c:pt>
                <c:pt idx="69">
                  <c:v>45113</c:v>
                </c:pt>
                <c:pt idx="70">
                  <c:v>45114</c:v>
                </c:pt>
                <c:pt idx="71">
                  <c:v>45117</c:v>
                </c:pt>
                <c:pt idx="72">
                  <c:v>45118</c:v>
                </c:pt>
                <c:pt idx="73">
                  <c:v>45119</c:v>
                </c:pt>
                <c:pt idx="74">
                  <c:v>45120</c:v>
                </c:pt>
                <c:pt idx="75">
                  <c:v>45121</c:v>
                </c:pt>
                <c:pt idx="76">
                  <c:v>45124</c:v>
                </c:pt>
                <c:pt idx="77">
                  <c:v>45125</c:v>
                </c:pt>
                <c:pt idx="78">
                  <c:v>45126</c:v>
                </c:pt>
                <c:pt idx="79">
                  <c:v>45127</c:v>
                </c:pt>
                <c:pt idx="80">
                  <c:v>45128</c:v>
                </c:pt>
                <c:pt idx="81">
                  <c:v>45131</c:v>
                </c:pt>
                <c:pt idx="82">
                  <c:v>45132</c:v>
                </c:pt>
                <c:pt idx="83">
                  <c:v>45133</c:v>
                </c:pt>
                <c:pt idx="84">
                  <c:v>45134</c:v>
                </c:pt>
                <c:pt idx="85">
                  <c:v>45135</c:v>
                </c:pt>
                <c:pt idx="86">
                  <c:v>45138</c:v>
                </c:pt>
                <c:pt idx="87">
                  <c:v>45139</c:v>
                </c:pt>
                <c:pt idx="88">
                  <c:v>45140</c:v>
                </c:pt>
                <c:pt idx="89">
                  <c:v>45141</c:v>
                </c:pt>
                <c:pt idx="90">
                  <c:v>45142</c:v>
                </c:pt>
                <c:pt idx="91">
                  <c:v>45145</c:v>
                </c:pt>
                <c:pt idx="92">
                  <c:v>45146</c:v>
                </c:pt>
                <c:pt idx="93">
                  <c:v>45147</c:v>
                </c:pt>
                <c:pt idx="94">
                  <c:v>45148</c:v>
                </c:pt>
                <c:pt idx="95">
                  <c:v>45149</c:v>
                </c:pt>
                <c:pt idx="96">
                  <c:v>45152</c:v>
                </c:pt>
                <c:pt idx="97">
                  <c:v>45153</c:v>
                </c:pt>
                <c:pt idx="98">
                  <c:v>45154</c:v>
                </c:pt>
                <c:pt idx="99">
                  <c:v>45155</c:v>
                </c:pt>
                <c:pt idx="100">
                  <c:v>45156</c:v>
                </c:pt>
                <c:pt idx="101">
                  <c:v>45159</c:v>
                </c:pt>
                <c:pt idx="102">
                  <c:v>45160</c:v>
                </c:pt>
                <c:pt idx="103">
                  <c:v>45161</c:v>
                </c:pt>
                <c:pt idx="104">
                  <c:v>45162</c:v>
                </c:pt>
                <c:pt idx="105">
                  <c:v>45163</c:v>
                </c:pt>
                <c:pt idx="106">
                  <c:v>45166</c:v>
                </c:pt>
                <c:pt idx="107">
                  <c:v>45167</c:v>
                </c:pt>
                <c:pt idx="108">
                  <c:v>45168</c:v>
                </c:pt>
                <c:pt idx="109">
                  <c:v>45169</c:v>
                </c:pt>
                <c:pt idx="110">
                  <c:v>45170</c:v>
                </c:pt>
                <c:pt idx="111">
                  <c:v>45173</c:v>
                </c:pt>
                <c:pt idx="112">
                  <c:v>45174</c:v>
                </c:pt>
                <c:pt idx="113">
                  <c:v>45175</c:v>
                </c:pt>
                <c:pt idx="114">
                  <c:v>45176</c:v>
                </c:pt>
                <c:pt idx="115">
                  <c:v>45177</c:v>
                </c:pt>
                <c:pt idx="116">
                  <c:v>45180</c:v>
                </c:pt>
                <c:pt idx="117">
                  <c:v>45181</c:v>
                </c:pt>
                <c:pt idx="118">
                  <c:v>45182</c:v>
                </c:pt>
                <c:pt idx="119">
                  <c:v>45183</c:v>
                </c:pt>
                <c:pt idx="120">
                  <c:v>45184</c:v>
                </c:pt>
                <c:pt idx="121">
                  <c:v>45187</c:v>
                </c:pt>
                <c:pt idx="122">
                  <c:v>45188</c:v>
                </c:pt>
                <c:pt idx="123">
                  <c:v>45189</c:v>
                </c:pt>
                <c:pt idx="124">
                  <c:v>45190</c:v>
                </c:pt>
                <c:pt idx="125">
                  <c:v>45191</c:v>
                </c:pt>
                <c:pt idx="126">
                  <c:v>45194</c:v>
                </c:pt>
                <c:pt idx="127">
                  <c:v>45195</c:v>
                </c:pt>
                <c:pt idx="128">
                  <c:v>45196</c:v>
                </c:pt>
                <c:pt idx="129">
                  <c:v>45197</c:v>
                </c:pt>
                <c:pt idx="130">
                  <c:v>45198</c:v>
                </c:pt>
                <c:pt idx="131">
                  <c:v>45201</c:v>
                </c:pt>
                <c:pt idx="132">
                  <c:v>45202</c:v>
                </c:pt>
                <c:pt idx="133">
                  <c:v>45203</c:v>
                </c:pt>
                <c:pt idx="134">
                  <c:v>45204</c:v>
                </c:pt>
                <c:pt idx="135">
                  <c:v>45205</c:v>
                </c:pt>
                <c:pt idx="136">
                  <c:v>45208</c:v>
                </c:pt>
                <c:pt idx="137">
                  <c:v>45209</c:v>
                </c:pt>
                <c:pt idx="138">
                  <c:v>45210</c:v>
                </c:pt>
                <c:pt idx="139">
                  <c:v>45211</c:v>
                </c:pt>
                <c:pt idx="140">
                  <c:v>45212</c:v>
                </c:pt>
                <c:pt idx="141">
                  <c:v>45215</c:v>
                </c:pt>
                <c:pt idx="142">
                  <c:v>45216</c:v>
                </c:pt>
                <c:pt idx="143">
                  <c:v>45217</c:v>
                </c:pt>
                <c:pt idx="144">
                  <c:v>45218</c:v>
                </c:pt>
                <c:pt idx="145">
                  <c:v>45219</c:v>
                </c:pt>
                <c:pt idx="146">
                  <c:v>45222</c:v>
                </c:pt>
                <c:pt idx="147">
                  <c:v>45223</c:v>
                </c:pt>
                <c:pt idx="148">
                  <c:v>45224</c:v>
                </c:pt>
                <c:pt idx="149">
                  <c:v>45225</c:v>
                </c:pt>
                <c:pt idx="150">
                  <c:v>45226</c:v>
                </c:pt>
                <c:pt idx="151">
                  <c:v>45229</c:v>
                </c:pt>
                <c:pt idx="152">
                  <c:v>45230</c:v>
                </c:pt>
                <c:pt idx="153">
                  <c:v>45231</c:v>
                </c:pt>
                <c:pt idx="154">
                  <c:v>45232</c:v>
                </c:pt>
                <c:pt idx="155">
                  <c:v>45233</c:v>
                </c:pt>
                <c:pt idx="156">
                  <c:v>45236</c:v>
                </c:pt>
                <c:pt idx="157">
                  <c:v>45237</c:v>
                </c:pt>
                <c:pt idx="158">
                  <c:v>45238</c:v>
                </c:pt>
                <c:pt idx="159">
                  <c:v>45239</c:v>
                </c:pt>
                <c:pt idx="160">
                  <c:v>45240</c:v>
                </c:pt>
                <c:pt idx="161">
                  <c:v>45243</c:v>
                </c:pt>
                <c:pt idx="162">
                  <c:v>45244</c:v>
                </c:pt>
                <c:pt idx="163">
                  <c:v>45245</c:v>
                </c:pt>
                <c:pt idx="164">
                  <c:v>45246</c:v>
                </c:pt>
                <c:pt idx="165">
                  <c:v>45247</c:v>
                </c:pt>
                <c:pt idx="166">
                  <c:v>45250</c:v>
                </c:pt>
                <c:pt idx="167">
                  <c:v>45251</c:v>
                </c:pt>
                <c:pt idx="168">
                  <c:v>45252</c:v>
                </c:pt>
                <c:pt idx="169">
                  <c:v>45253</c:v>
                </c:pt>
                <c:pt idx="170">
                  <c:v>45254</c:v>
                </c:pt>
                <c:pt idx="171">
                  <c:v>45257</c:v>
                </c:pt>
                <c:pt idx="172">
                  <c:v>45258</c:v>
                </c:pt>
                <c:pt idx="173">
                  <c:v>45259</c:v>
                </c:pt>
                <c:pt idx="174">
                  <c:v>45260</c:v>
                </c:pt>
                <c:pt idx="175">
                  <c:v>45261</c:v>
                </c:pt>
                <c:pt idx="176">
                  <c:v>45264</c:v>
                </c:pt>
                <c:pt idx="177">
                  <c:v>45265</c:v>
                </c:pt>
                <c:pt idx="178">
                  <c:v>45266</c:v>
                </c:pt>
                <c:pt idx="179">
                  <c:v>45267</c:v>
                </c:pt>
                <c:pt idx="180">
                  <c:v>45268</c:v>
                </c:pt>
                <c:pt idx="181">
                  <c:v>45271</c:v>
                </c:pt>
                <c:pt idx="182">
                  <c:v>45272</c:v>
                </c:pt>
                <c:pt idx="183">
                  <c:v>45273</c:v>
                </c:pt>
                <c:pt idx="184">
                  <c:v>45274</c:v>
                </c:pt>
                <c:pt idx="185">
                  <c:v>45275</c:v>
                </c:pt>
                <c:pt idx="186">
                  <c:v>45278</c:v>
                </c:pt>
                <c:pt idx="187">
                  <c:v>45279</c:v>
                </c:pt>
                <c:pt idx="188">
                  <c:v>45280</c:v>
                </c:pt>
                <c:pt idx="189">
                  <c:v>45281</c:v>
                </c:pt>
                <c:pt idx="190">
                  <c:v>45282</c:v>
                </c:pt>
                <c:pt idx="191">
                  <c:v>45285</c:v>
                </c:pt>
                <c:pt idx="192">
                  <c:v>45286</c:v>
                </c:pt>
                <c:pt idx="193">
                  <c:v>45287</c:v>
                </c:pt>
                <c:pt idx="194">
                  <c:v>45288</c:v>
                </c:pt>
                <c:pt idx="195">
                  <c:v>45289</c:v>
                </c:pt>
                <c:pt idx="196">
                  <c:v>45292</c:v>
                </c:pt>
                <c:pt idx="197">
                  <c:v>45293</c:v>
                </c:pt>
                <c:pt idx="198">
                  <c:v>45294</c:v>
                </c:pt>
                <c:pt idx="199">
                  <c:v>45295</c:v>
                </c:pt>
                <c:pt idx="200">
                  <c:v>45296</c:v>
                </c:pt>
                <c:pt idx="201">
                  <c:v>45299</c:v>
                </c:pt>
                <c:pt idx="202">
                  <c:v>45300</c:v>
                </c:pt>
                <c:pt idx="203">
                  <c:v>45301</c:v>
                </c:pt>
                <c:pt idx="204">
                  <c:v>45302</c:v>
                </c:pt>
                <c:pt idx="205">
                  <c:v>45303</c:v>
                </c:pt>
                <c:pt idx="206">
                  <c:v>45306</c:v>
                </c:pt>
                <c:pt idx="207">
                  <c:v>45307</c:v>
                </c:pt>
                <c:pt idx="208">
                  <c:v>45308</c:v>
                </c:pt>
                <c:pt idx="209">
                  <c:v>45309</c:v>
                </c:pt>
                <c:pt idx="210">
                  <c:v>45310</c:v>
                </c:pt>
                <c:pt idx="211">
                  <c:v>45313</c:v>
                </c:pt>
                <c:pt idx="212">
                  <c:v>45314</c:v>
                </c:pt>
                <c:pt idx="213">
                  <c:v>45315</c:v>
                </c:pt>
                <c:pt idx="214">
                  <c:v>45316</c:v>
                </c:pt>
                <c:pt idx="215">
                  <c:v>45317</c:v>
                </c:pt>
                <c:pt idx="216">
                  <c:v>45320</c:v>
                </c:pt>
                <c:pt idx="217">
                  <c:v>45321</c:v>
                </c:pt>
                <c:pt idx="218">
                  <c:v>45322</c:v>
                </c:pt>
                <c:pt idx="219">
                  <c:v>45323</c:v>
                </c:pt>
                <c:pt idx="220">
                  <c:v>45324</c:v>
                </c:pt>
                <c:pt idx="221">
                  <c:v>45327</c:v>
                </c:pt>
                <c:pt idx="222">
                  <c:v>45328</c:v>
                </c:pt>
                <c:pt idx="223">
                  <c:v>45329</c:v>
                </c:pt>
                <c:pt idx="224">
                  <c:v>45330</c:v>
                </c:pt>
                <c:pt idx="225">
                  <c:v>45331</c:v>
                </c:pt>
                <c:pt idx="226">
                  <c:v>45334</c:v>
                </c:pt>
                <c:pt idx="227">
                  <c:v>45335</c:v>
                </c:pt>
                <c:pt idx="228">
                  <c:v>45336</c:v>
                </c:pt>
                <c:pt idx="229">
                  <c:v>45337</c:v>
                </c:pt>
                <c:pt idx="230">
                  <c:v>45338</c:v>
                </c:pt>
                <c:pt idx="231">
                  <c:v>45341</c:v>
                </c:pt>
                <c:pt idx="232">
                  <c:v>45342</c:v>
                </c:pt>
                <c:pt idx="233">
                  <c:v>45343</c:v>
                </c:pt>
                <c:pt idx="234">
                  <c:v>45344</c:v>
                </c:pt>
                <c:pt idx="235">
                  <c:v>45345</c:v>
                </c:pt>
                <c:pt idx="236">
                  <c:v>45348</c:v>
                </c:pt>
                <c:pt idx="237">
                  <c:v>45349</c:v>
                </c:pt>
                <c:pt idx="238">
                  <c:v>45350</c:v>
                </c:pt>
                <c:pt idx="239">
                  <c:v>45351</c:v>
                </c:pt>
                <c:pt idx="240">
                  <c:v>45352</c:v>
                </c:pt>
                <c:pt idx="241">
                  <c:v>45355</c:v>
                </c:pt>
                <c:pt idx="242">
                  <c:v>45356</c:v>
                </c:pt>
                <c:pt idx="243">
                  <c:v>45357</c:v>
                </c:pt>
                <c:pt idx="244">
                  <c:v>45358</c:v>
                </c:pt>
                <c:pt idx="245">
                  <c:v>45359</c:v>
                </c:pt>
                <c:pt idx="246">
                  <c:v>45362</c:v>
                </c:pt>
                <c:pt idx="247">
                  <c:v>45363</c:v>
                </c:pt>
                <c:pt idx="248">
                  <c:v>45364</c:v>
                </c:pt>
                <c:pt idx="249">
                  <c:v>45365</c:v>
                </c:pt>
                <c:pt idx="250">
                  <c:v>45366</c:v>
                </c:pt>
                <c:pt idx="251">
                  <c:v>45369</c:v>
                </c:pt>
                <c:pt idx="252">
                  <c:v>45370</c:v>
                </c:pt>
                <c:pt idx="253">
                  <c:v>45371</c:v>
                </c:pt>
                <c:pt idx="254">
                  <c:v>45372</c:v>
                </c:pt>
                <c:pt idx="255">
                  <c:v>45373</c:v>
                </c:pt>
                <c:pt idx="256">
                  <c:v>45376</c:v>
                </c:pt>
                <c:pt idx="257">
                  <c:v>45377</c:v>
                </c:pt>
                <c:pt idx="258">
                  <c:v>45378</c:v>
                </c:pt>
                <c:pt idx="259">
                  <c:v>45379</c:v>
                </c:pt>
                <c:pt idx="260">
                  <c:v>45382</c:v>
                </c:pt>
              </c:numCache>
            </c:numRef>
          </c:cat>
          <c:val>
            <c:numRef>
              <c:f>Sheet1!$D$2:$D$262</c:f>
              <c:numCache>
                <c:formatCode>General</c:formatCode>
                <c:ptCount val="261"/>
                <c:pt idx="196">
                  <c:v>450</c:v>
                </c:pt>
                <c:pt idx="197">
                  <c:v>450</c:v>
                </c:pt>
                <c:pt idx="198">
                  <c:v>450</c:v>
                </c:pt>
                <c:pt idx="199">
                  <c:v>450</c:v>
                </c:pt>
                <c:pt idx="200">
                  <c:v>450</c:v>
                </c:pt>
                <c:pt idx="201">
                  <c:v>450</c:v>
                </c:pt>
                <c:pt idx="202">
                  <c:v>450</c:v>
                </c:pt>
                <c:pt idx="203">
                  <c:v>450</c:v>
                </c:pt>
                <c:pt idx="204">
                  <c:v>450</c:v>
                </c:pt>
                <c:pt idx="205">
                  <c:v>450</c:v>
                </c:pt>
                <c:pt idx="206">
                  <c:v>450</c:v>
                </c:pt>
                <c:pt idx="207">
                  <c:v>450</c:v>
                </c:pt>
                <c:pt idx="208">
                  <c:v>450</c:v>
                </c:pt>
                <c:pt idx="209">
                  <c:v>450</c:v>
                </c:pt>
                <c:pt idx="210">
                  <c:v>450</c:v>
                </c:pt>
                <c:pt idx="211">
                  <c:v>450</c:v>
                </c:pt>
                <c:pt idx="212">
                  <c:v>450</c:v>
                </c:pt>
                <c:pt idx="213">
                  <c:v>450</c:v>
                </c:pt>
                <c:pt idx="214">
                  <c:v>450</c:v>
                </c:pt>
                <c:pt idx="215">
                  <c:v>450</c:v>
                </c:pt>
                <c:pt idx="216">
                  <c:v>450</c:v>
                </c:pt>
                <c:pt idx="217">
                  <c:v>450</c:v>
                </c:pt>
                <c:pt idx="218">
                  <c:v>450</c:v>
                </c:pt>
                <c:pt idx="219">
                  <c:v>450</c:v>
                </c:pt>
                <c:pt idx="220">
                  <c:v>450</c:v>
                </c:pt>
                <c:pt idx="221">
                  <c:v>450</c:v>
                </c:pt>
                <c:pt idx="222">
                  <c:v>450</c:v>
                </c:pt>
                <c:pt idx="223">
                  <c:v>450</c:v>
                </c:pt>
                <c:pt idx="224">
                  <c:v>450</c:v>
                </c:pt>
                <c:pt idx="225">
                  <c:v>450</c:v>
                </c:pt>
                <c:pt idx="226">
                  <c:v>450</c:v>
                </c:pt>
                <c:pt idx="227">
                  <c:v>450</c:v>
                </c:pt>
                <c:pt idx="228">
                  <c:v>450</c:v>
                </c:pt>
                <c:pt idx="229">
                  <c:v>450</c:v>
                </c:pt>
                <c:pt idx="230">
                  <c:v>450</c:v>
                </c:pt>
                <c:pt idx="231">
                  <c:v>450</c:v>
                </c:pt>
                <c:pt idx="232">
                  <c:v>450</c:v>
                </c:pt>
                <c:pt idx="233">
                  <c:v>450</c:v>
                </c:pt>
                <c:pt idx="234">
                  <c:v>450</c:v>
                </c:pt>
                <c:pt idx="235">
                  <c:v>450</c:v>
                </c:pt>
                <c:pt idx="236">
                  <c:v>450</c:v>
                </c:pt>
                <c:pt idx="237">
                  <c:v>450</c:v>
                </c:pt>
                <c:pt idx="238">
                  <c:v>450</c:v>
                </c:pt>
                <c:pt idx="239">
                  <c:v>450</c:v>
                </c:pt>
                <c:pt idx="240">
                  <c:v>450</c:v>
                </c:pt>
                <c:pt idx="241">
                  <c:v>450</c:v>
                </c:pt>
                <c:pt idx="242">
                  <c:v>450</c:v>
                </c:pt>
                <c:pt idx="243">
                  <c:v>450</c:v>
                </c:pt>
                <c:pt idx="244">
                  <c:v>450</c:v>
                </c:pt>
                <c:pt idx="245">
                  <c:v>450</c:v>
                </c:pt>
                <c:pt idx="246">
                  <c:v>450</c:v>
                </c:pt>
                <c:pt idx="247">
                  <c:v>450</c:v>
                </c:pt>
                <c:pt idx="248">
                  <c:v>450</c:v>
                </c:pt>
                <c:pt idx="249">
                  <c:v>450</c:v>
                </c:pt>
                <c:pt idx="250">
                  <c:v>450</c:v>
                </c:pt>
                <c:pt idx="251">
                  <c:v>450</c:v>
                </c:pt>
                <c:pt idx="252">
                  <c:v>450</c:v>
                </c:pt>
                <c:pt idx="253">
                  <c:v>450</c:v>
                </c:pt>
                <c:pt idx="254">
                  <c:v>450</c:v>
                </c:pt>
                <c:pt idx="255">
                  <c:v>450</c:v>
                </c:pt>
                <c:pt idx="256">
                  <c:v>450</c:v>
                </c:pt>
                <c:pt idx="257">
                  <c:v>450</c:v>
                </c:pt>
                <c:pt idx="258">
                  <c:v>450</c:v>
                </c:pt>
                <c:pt idx="259">
                  <c:v>450</c:v>
                </c:pt>
                <c:pt idx="260">
                  <c:v>450</c:v>
                </c:pt>
              </c:numCache>
            </c:numRef>
          </c:val>
          <c:extLst>
            <c:ext xmlns:c16="http://schemas.microsoft.com/office/drawing/2014/chart" uri="{C3380CC4-5D6E-409C-BE32-E72D297353CC}">
              <c16:uniqueId val="{00000000-44A1-4B7F-A94A-9F90A673EBBE}"/>
            </c:ext>
          </c:extLst>
        </c:ser>
        <c:dLbls>
          <c:showLegendKey val="0"/>
          <c:showVal val="0"/>
          <c:showCatName val="0"/>
          <c:showSerName val="0"/>
          <c:showPercent val="0"/>
          <c:showBubbleSize val="0"/>
        </c:dLbls>
        <c:axId val="43202048"/>
        <c:axId val="43203584"/>
      </c:areaChart>
      <c:lineChart>
        <c:grouping val="standard"/>
        <c:varyColors val="0"/>
        <c:ser>
          <c:idx val="0"/>
          <c:order val="0"/>
          <c:tx>
            <c:strRef>
              <c:f>Sheet1!$B$1</c:f>
              <c:strCache>
                <c:ptCount val="1"/>
                <c:pt idx="0">
                  <c:v>MSCI All Country World Index (gross div.)</c:v>
                </c:pt>
              </c:strCache>
            </c:strRef>
          </c:tx>
          <c:spPr>
            <a:ln w="28575">
              <a:solidFill>
                <a:schemeClr val="bg1">
                  <a:lumMod val="65000"/>
                </a:schemeClr>
              </a:solidFill>
            </a:ln>
          </c:spPr>
          <c:marker>
            <c:symbol val="none"/>
          </c:marker>
          <c:cat>
            <c:numRef>
              <c:f>Sheet1!$A$2:$A$262</c:f>
              <c:numCache>
                <c:formatCode>m/d/yyyy</c:formatCode>
                <c:ptCount val="261"/>
                <c:pt idx="0">
                  <c:v>45016</c:v>
                </c:pt>
                <c:pt idx="1">
                  <c:v>45019</c:v>
                </c:pt>
                <c:pt idx="2">
                  <c:v>45020</c:v>
                </c:pt>
                <c:pt idx="3">
                  <c:v>45021</c:v>
                </c:pt>
                <c:pt idx="4">
                  <c:v>45022</c:v>
                </c:pt>
                <c:pt idx="5">
                  <c:v>45023</c:v>
                </c:pt>
                <c:pt idx="6">
                  <c:v>45026</c:v>
                </c:pt>
                <c:pt idx="7">
                  <c:v>45027</c:v>
                </c:pt>
                <c:pt idx="8">
                  <c:v>45028</c:v>
                </c:pt>
                <c:pt idx="9">
                  <c:v>45029</c:v>
                </c:pt>
                <c:pt idx="10">
                  <c:v>45030</c:v>
                </c:pt>
                <c:pt idx="11">
                  <c:v>45033</c:v>
                </c:pt>
                <c:pt idx="12">
                  <c:v>45034</c:v>
                </c:pt>
                <c:pt idx="13">
                  <c:v>45035</c:v>
                </c:pt>
                <c:pt idx="14">
                  <c:v>45036</c:v>
                </c:pt>
                <c:pt idx="15">
                  <c:v>45037</c:v>
                </c:pt>
                <c:pt idx="16">
                  <c:v>45040</c:v>
                </c:pt>
                <c:pt idx="17">
                  <c:v>45041</c:v>
                </c:pt>
                <c:pt idx="18">
                  <c:v>45042</c:v>
                </c:pt>
                <c:pt idx="19">
                  <c:v>45043</c:v>
                </c:pt>
                <c:pt idx="20">
                  <c:v>45044</c:v>
                </c:pt>
                <c:pt idx="21">
                  <c:v>45047</c:v>
                </c:pt>
                <c:pt idx="22">
                  <c:v>45048</c:v>
                </c:pt>
                <c:pt idx="23">
                  <c:v>45049</c:v>
                </c:pt>
                <c:pt idx="24">
                  <c:v>45050</c:v>
                </c:pt>
                <c:pt idx="25">
                  <c:v>45051</c:v>
                </c:pt>
                <c:pt idx="26">
                  <c:v>45054</c:v>
                </c:pt>
                <c:pt idx="27">
                  <c:v>45055</c:v>
                </c:pt>
                <c:pt idx="28">
                  <c:v>45056</c:v>
                </c:pt>
                <c:pt idx="29">
                  <c:v>45057</c:v>
                </c:pt>
                <c:pt idx="30">
                  <c:v>45058</c:v>
                </c:pt>
                <c:pt idx="31">
                  <c:v>45061</c:v>
                </c:pt>
                <c:pt idx="32">
                  <c:v>45062</c:v>
                </c:pt>
                <c:pt idx="33">
                  <c:v>45063</c:v>
                </c:pt>
                <c:pt idx="34">
                  <c:v>45064</c:v>
                </c:pt>
                <c:pt idx="35">
                  <c:v>45065</c:v>
                </c:pt>
                <c:pt idx="36">
                  <c:v>45068</c:v>
                </c:pt>
                <c:pt idx="37">
                  <c:v>45069</c:v>
                </c:pt>
                <c:pt idx="38">
                  <c:v>45070</c:v>
                </c:pt>
                <c:pt idx="39">
                  <c:v>45071</c:v>
                </c:pt>
                <c:pt idx="40">
                  <c:v>45072</c:v>
                </c:pt>
                <c:pt idx="41">
                  <c:v>45075</c:v>
                </c:pt>
                <c:pt idx="42">
                  <c:v>45076</c:v>
                </c:pt>
                <c:pt idx="43">
                  <c:v>45077</c:v>
                </c:pt>
                <c:pt idx="44">
                  <c:v>45078</c:v>
                </c:pt>
                <c:pt idx="45">
                  <c:v>45079</c:v>
                </c:pt>
                <c:pt idx="46">
                  <c:v>45082</c:v>
                </c:pt>
                <c:pt idx="47">
                  <c:v>45083</c:v>
                </c:pt>
                <c:pt idx="48">
                  <c:v>45084</c:v>
                </c:pt>
                <c:pt idx="49">
                  <c:v>45085</c:v>
                </c:pt>
                <c:pt idx="50">
                  <c:v>45086</c:v>
                </c:pt>
                <c:pt idx="51">
                  <c:v>45089</c:v>
                </c:pt>
                <c:pt idx="52">
                  <c:v>45090</c:v>
                </c:pt>
                <c:pt idx="53">
                  <c:v>45091</c:v>
                </c:pt>
                <c:pt idx="54">
                  <c:v>45092</c:v>
                </c:pt>
                <c:pt idx="55">
                  <c:v>45093</c:v>
                </c:pt>
                <c:pt idx="56">
                  <c:v>45096</c:v>
                </c:pt>
                <c:pt idx="57">
                  <c:v>45097</c:v>
                </c:pt>
                <c:pt idx="58">
                  <c:v>45098</c:v>
                </c:pt>
                <c:pt idx="59">
                  <c:v>45099</c:v>
                </c:pt>
                <c:pt idx="60">
                  <c:v>45100</c:v>
                </c:pt>
                <c:pt idx="61">
                  <c:v>45103</c:v>
                </c:pt>
                <c:pt idx="62">
                  <c:v>45104</c:v>
                </c:pt>
                <c:pt idx="63">
                  <c:v>45105</c:v>
                </c:pt>
                <c:pt idx="64">
                  <c:v>45106</c:v>
                </c:pt>
                <c:pt idx="65">
                  <c:v>45107</c:v>
                </c:pt>
                <c:pt idx="66">
                  <c:v>45110</c:v>
                </c:pt>
                <c:pt idx="67">
                  <c:v>45111</c:v>
                </c:pt>
                <c:pt idx="68">
                  <c:v>45112</c:v>
                </c:pt>
                <c:pt idx="69">
                  <c:v>45113</c:v>
                </c:pt>
                <c:pt idx="70">
                  <c:v>45114</c:v>
                </c:pt>
                <c:pt idx="71">
                  <c:v>45117</c:v>
                </c:pt>
                <c:pt idx="72">
                  <c:v>45118</c:v>
                </c:pt>
                <c:pt idx="73">
                  <c:v>45119</c:v>
                </c:pt>
                <c:pt idx="74">
                  <c:v>45120</c:v>
                </c:pt>
                <c:pt idx="75">
                  <c:v>45121</c:v>
                </c:pt>
                <c:pt idx="76">
                  <c:v>45124</c:v>
                </c:pt>
                <c:pt idx="77">
                  <c:v>45125</c:v>
                </c:pt>
                <c:pt idx="78">
                  <c:v>45126</c:v>
                </c:pt>
                <c:pt idx="79">
                  <c:v>45127</c:v>
                </c:pt>
                <c:pt idx="80">
                  <c:v>45128</c:v>
                </c:pt>
                <c:pt idx="81">
                  <c:v>45131</c:v>
                </c:pt>
                <c:pt idx="82">
                  <c:v>45132</c:v>
                </c:pt>
                <c:pt idx="83">
                  <c:v>45133</c:v>
                </c:pt>
                <c:pt idx="84">
                  <c:v>45134</c:v>
                </c:pt>
                <c:pt idx="85">
                  <c:v>45135</c:v>
                </c:pt>
                <c:pt idx="86">
                  <c:v>45138</c:v>
                </c:pt>
                <c:pt idx="87">
                  <c:v>45139</c:v>
                </c:pt>
                <c:pt idx="88">
                  <c:v>45140</c:v>
                </c:pt>
                <c:pt idx="89">
                  <c:v>45141</c:v>
                </c:pt>
                <c:pt idx="90">
                  <c:v>45142</c:v>
                </c:pt>
                <c:pt idx="91">
                  <c:v>45145</c:v>
                </c:pt>
                <c:pt idx="92">
                  <c:v>45146</c:v>
                </c:pt>
                <c:pt idx="93">
                  <c:v>45147</c:v>
                </c:pt>
                <c:pt idx="94">
                  <c:v>45148</c:v>
                </c:pt>
                <c:pt idx="95">
                  <c:v>45149</c:v>
                </c:pt>
                <c:pt idx="96">
                  <c:v>45152</c:v>
                </c:pt>
                <c:pt idx="97">
                  <c:v>45153</c:v>
                </c:pt>
                <c:pt idx="98">
                  <c:v>45154</c:v>
                </c:pt>
                <c:pt idx="99">
                  <c:v>45155</c:v>
                </c:pt>
                <c:pt idx="100">
                  <c:v>45156</c:v>
                </c:pt>
                <c:pt idx="101">
                  <c:v>45159</c:v>
                </c:pt>
                <c:pt idx="102">
                  <c:v>45160</c:v>
                </c:pt>
                <c:pt idx="103">
                  <c:v>45161</c:v>
                </c:pt>
                <c:pt idx="104">
                  <c:v>45162</c:v>
                </c:pt>
                <c:pt idx="105">
                  <c:v>45163</c:v>
                </c:pt>
                <c:pt idx="106">
                  <c:v>45166</c:v>
                </c:pt>
                <c:pt idx="107">
                  <c:v>45167</c:v>
                </c:pt>
                <c:pt idx="108">
                  <c:v>45168</c:v>
                </c:pt>
                <c:pt idx="109">
                  <c:v>45169</c:v>
                </c:pt>
                <c:pt idx="110">
                  <c:v>45170</c:v>
                </c:pt>
                <c:pt idx="111">
                  <c:v>45173</c:v>
                </c:pt>
                <c:pt idx="112">
                  <c:v>45174</c:v>
                </c:pt>
                <c:pt idx="113">
                  <c:v>45175</c:v>
                </c:pt>
                <c:pt idx="114">
                  <c:v>45176</c:v>
                </c:pt>
                <c:pt idx="115">
                  <c:v>45177</c:v>
                </c:pt>
                <c:pt idx="116">
                  <c:v>45180</c:v>
                </c:pt>
                <c:pt idx="117">
                  <c:v>45181</c:v>
                </c:pt>
                <c:pt idx="118">
                  <c:v>45182</c:v>
                </c:pt>
                <c:pt idx="119">
                  <c:v>45183</c:v>
                </c:pt>
                <c:pt idx="120">
                  <c:v>45184</c:v>
                </c:pt>
                <c:pt idx="121">
                  <c:v>45187</c:v>
                </c:pt>
                <c:pt idx="122">
                  <c:v>45188</c:v>
                </c:pt>
                <c:pt idx="123">
                  <c:v>45189</c:v>
                </c:pt>
                <c:pt idx="124">
                  <c:v>45190</c:v>
                </c:pt>
                <c:pt idx="125">
                  <c:v>45191</c:v>
                </c:pt>
                <c:pt idx="126">
                  <c:v>45194</c:v>
                </c:pt>
                <c:pt idx="127">
                  <c:v>45195</c:v>
                </c:pt>
                <c:pt idx="128">
                  <c:v>45196</c:v>
                </c:pt>
                <c:pt idx="129">
                  <c:v>45197</c:v>
                </c:pt>
                <c:pt idx="130">
                  <c:v>45198</c:v>
                </c:pt>
                <c:pt idx="131">
                  <c:v>45201</c:v>
                </c:pt>
                <c:pt idx="132">
                  <c:v>45202</c:v>
                </c:pt>
                <c:pt idx="133">
                  <c:v>45203</c:v>
                </c:pt>
                <c:pt idx="134">
                  <c:v>45204</c:v>
                </c:pt>
                <c:pt idx="135">
                  <c:v>45205</c:v>
                </c:pt>
                <c:pt idx="136">
                  <c:v>45208</c:v>
                </c:pt>
                <c:pt idx="137">
                  <c:v>45209</c:v>
                </c:pt>
                <c:pt idx="138">
                  <c:v>45210</c:v>
                </c:pt>
                <c:pt idx="139">
                  <c:v>45211</c:v>
                </c:pt>
                <c:pt idx="140">
                  <c:v>45212</c:v>
                </c:pt>
                <c:pt idx="141">
                  <c:v>45215</c:v>
                </c:pt>
                <c:pt idx="142">
                  <c:v>45216</c:v>
                </c:pt>
                <c:pt idx="143">
                  <c:v>45217</c:v>
                </c:pt>
                <c:pt idx="144">
                  <c:v>45218</c:v>
                </c:pt>
                <c:pt idx="145">
                  <c:v>45219</c:v>
                </c:pt>
                <c:pt idx="146">
                  <c:v>45222</c:v>
                </c:pt>
                <c:pt idx="147">
                  <c:v>45223</c:v>
                </c:pt>
                <c:pt idx="148">
                  <c:v>45224</c:v>
                </c:pt>
                <c:pt idx="149">
                  <c:v>45225</c:v>
                </c:pt>
                <c:pt idx="150">
                  <c:v>45226</c:v>
                </c:pt>
                <c:pt idx="151">
                  <c:v>45229</c:v>
                </c:pt>
                <c:pt idx="152">
                  <c:v>45230</c:v>
                </c:pt>
                <c:pt idx="153">
                  <c:v>45231</c:v>
                </c:pt>
                <c:pt idx="154">
                  <c:v>45232</c:v>
                </c:pt>
                <c:pt idx="155">
                  <c:v>45233</c:v>
                </c:pt>
                <c:pt idx="156">
                  <c:v>45236</c:v>
                </c:pt>
                <c:pt idx="157">
                  <c:v>45237</c:v>
                </c:pt>
                <c:pt idx="158">
                  <c:v>45238</c:v>
                </c:pt>
                <c:pt idx="159">
                  <c:v>45239</c:v>
                </c:pt>
                <c:pt idx="160">
                  <c:v>45240</c:v>
                </c:pt>
                <c:pt idx="161">
                  <c:v>45243</c:v>
                </c:pt>
                <c:pt idx="162">
                  <c:v>45244</c:v>
                </c:pt>
                <c:pt idx="163">
                  <c:v>45245</c:v>
                </c:pt>
                <c:pt idx="164">
                  <c:v>45246</c:v>
                </c:pt>
                <c:pt idx="165">
                  <c:v>45247</c:v>
                </c:pt>
                <c:pt idx="166">
                  <c:v>45250</c:v>
                </c:pt>
                <c:pt idx="167">
                  <c:v>45251</c:v>
                </c:pt>
                <c:pt idx="168">
                  <c:v>45252</c:v>
                </c:pt>
                <c:pt idx="169">
                  <c:v>45253</c:v>
                </c:pt>
                <c:pt idx="170">
                  <c:v>45254</c:v>
                </c:pt>
                <c:pt idx="171">
                  <c:v>45257</c:v>
                </c:pt>
                <c:pt idx="172">
                  <c:v>45258</c:v>
                </c:pt>
                <c:pt idx="173">
                  <c:v>45259</c:v>
                </c:pt>
                <c:pt idx="174">
                  <c:v>45260</c:v>
                </c:pt>
                <c:pt idx="175">
                  <c:v>45261</c:v>
                </c:pt>
                <c:pt idx="176">
                  <c:v>45264</c:v>
                </c:pt>
                <c:pt idx="177">
                  <c:v>45265</c:v>
                </c:pt>
                <c:pt idx="178">
                  <c:v>45266</c:v>
                </c:pt>
                <c:pt idx="179">
                  <c:v>45267</c:v>
                </c:pt>
                <c:pt idx="180">
                  <c:v>45268</c:v>
                </c:pt>
                <c:pt idx="181">
                  <c:v>45271</c:v>
                </c:pt>
                <c:pt idx="182">
                  <c:v>45272</c:v>
                </c:pt>
                <c:pt idx="183">
                  <c:v>45273</c:v>
                </c:pt>
                <c:pt idx="184">
                  <c:v>45274</c:v>
                </c:pt>
                <c:pt idx="185">
                  <c:v>45275</c:v>
                </c:pt>
                <c:pt idx="186">
                  <c:v>45278</c:v>
                </c:pt>
                <c:pt idx="187">
                  <c:v>45279</c:v>
                </c:pt>
                <c:pt idx="188">
                  <c:v>45280</c:v>
                </c:pt>
                <c:pt idx="189">
                  <c:v>45281</c:v>
                </c:pt>
                <c:pt idx="190">
                  <c:v>45282</c:v>
                </c:pt>
                <c:pt idx="191">
                  <c:v>45285</c:v>
                </c:pt>
                <c:pt idx="192">
                  <c:v>45286</c:v>
                </c:pt>
                <c:pt idx="193">
                  <c:v>45287</c:v>
                </c:pt>
                <c:pt idx="194">
                  <c:v>45288</c:v>
                </c:pt>
                <c:pt idx="195">
                  <c:v>45289</c:v>
                </c:pt>
                <c:pt idx="196">
                  <c:v>45292</c:v>
                </c:pt>
                <c:pt idx="197">
                  <c:v>45293</c:v>
                </c:pt>
                <c:pt idx="198">
                  <c:v>45294</c:v>
                </c:pt>
                <c:pt idx="199">
                  <c:v>45295</c:v>
                </c:pt>
                <c:pt idx="200">
                  <c:v>45296</c:v>
                </c:pt>
                <c:pt idx="201">
                  <c:v>45299</c:v>
                </c:pt>
                <c:pt idx="202">
                  <c:v>45300</c:v>
                </c:pt>
                <c:pt idx="203">
                  <c:v>45301</c:v>
                </c:pt>
                <c:pt idx="204">
                  <c:v>45302</c:v>
                </c:pt>
                <c:pt idx="205">
                  <c:v>45303</c:v>
                </c:pt>
                <c:pt idx="206">
                  <c:v>45306</c:v>
                </c:pt>
                <c:pt idx="207">
                  <c:v>45307</c:v>
                </c:pt>
                <c:pt idx="208">
                  <c:v>45308</c:v>
                </c:pt>
                <c:pt idx="209">
                  <c:v>45309</c:v>
                </c:pt>
                <c:pt idx="210">
                  <c:v>45310</c:v>
                </c:pt>
                <c:pt idx="211">
                  <c:v>45313</c:v>
                </c:pt>
                <c:pt idx="212">
                  <c:v>45314</c:v>
                </c:pt>
                <c:pt idx="213">
                  <c:v>45315</c:v>
                </c:pt>
                <c:pt idx="214">
                  <c:v>45316</c:v>
                </c:pt>
                <c:pt idx="215">
                  <c:v>45317</c:v>
                </c:pt>
                <c:pt idx="216">
                  <c:v>45320</c:v>
                </c:pt>
                <c:pt idx="217">
                  <c:v>45321</c:v>
                </c:pt>
                <c:pt idx="218">
                  <c:v>45322</c:v>
                </c:pt>
                <c:pt idx="219">
                  <c:v>45323</c:v>
                </c:pt>
                <c:pt idx="220">
                  <c:v>45324</c:v>
                </c:pt>
                <c:pt idx="221">
                  <c:v>45327</c:v>
                </c:pt>
                <c:pt idx="222">
                  <c:v>45328</c:v>
                </c:pt>
                <c:pt idx="223">
                  <c:v>45329</c:v>
                </c:pt>
                <c:pt idx="224">
                  <c:v>45330</c:v>
                </c:pt>
                <c:pt idx="225">
                  <c:v>45331</c:v>
                </c:pt>
                <c:pt idx="226">
                  <c:v>45334</c:v>
                </c:pt>
                <c:pt idx="227">
                  <c:v>45335</c:v>
                </c:pt>
                <c:pt idx="228">
                  <c:v>45336</c:v>
                </c:pt>
                <c:pt idx="229">
                  <c:v>45337</c:v>
                </c:pt>
                <c:pt idx="230">
                  <c:v>45338</c:v>
                </c:pt>
                <c:pt idx="231">
                  <c:v>45341</c:v>
                </c:pt>
                <c:pt idx="232">
                  <c:v>45342</c:v>
                </c:pt>
                <c:pt idx="233">
                  <c:v>45343</c:v>
                </c:pt>
                <c:pt idx="234">
                  <c:v>45344</c:v>
                </c:pt>
                <c:pt idx="235">
                  <c:v>45345</c:v>
                </c:pt>
                <c:pt idx="236">
                  <c:v>45348</c:v>
                </c:pt>
                <c:pt idx="237">
                  <c:v>45349</c:v>
                </c:pt>
                <c:pt idx="238">
                  <c:v>45350</c:v>
                </c:pt>
                <c:pt idx="239">
                  <c:v>45351</c:v>
                </c:pt>
                <c:pt idx="240">
                  <c:v>45352</c:v>
                </c:pt>
                <c:pt idx="241">
                  <c:v>45355</c:v>
                </c:pt>
                <c:pt idx="242">
                  <c:v>45356</c:v>
                </c:pt>
                <c:pt idx="243">
                  <c:v>45357</c:v>
                </c:pt>
                <c:pt idx="244">
                  <c:v>45358</c:v>
                </c:pt>
                <c:pt idx="245">
                  <c:v>45359</c:v>
                </c:pt>
                <c:pt idx="246">
                  <c:v>45362</c:v>
                </c:pt>
                <c:pt idx="247">
                  <c:v>45363</c:v>
                </c:pt>
                <c:pt idx="248">
                  <c:v>45364</c:v>
                </c:pt>
                <c:pt idx="249">
                  <c:v>45365</c:v>
                </c:pt>
                <c:pt idx="250">
                  <c:v>45366</c:v>
                </c:pt>
                <c:pt idx="251">
                  <c:v>45369</c:v>
                </c:pt>
                <c:pt idx="252">
                  <c:v>45370</c:v>
                </c:pt>
                <c:pt idx="253">
                  <c:v>45371</c:v>
                </c:pt>
                <c:pt idx="254">
                  <c:v>45372</c:v>
                </c:pt>
                <c:pt idx="255">
                  <c:v>45373</c:v>
                </c:pt>
                <c:pt idx="256">
                  <c:v>45376</c:v>
                </c:pt>
                <c:pt idx="257">
                  <c:v>45377</c:v>
                </c:pt>
                <c:pt idx="258">
                  <c:v>45378</c:v>
                </c:pt>
                <c:pt idx="259">
                  <c:v>45379</c:v>
                </c:pt>
                <c:pt idx="260">
                  <c:v>45382</c:v>
                </c:pt>
              </c:numCache>
            </c:numRef>
          </c:cat>
          <c:val>
            <c:numRef>
              <c:f>Sheet1!$B$2:$B$262</c:f>
              <c:numCache>
                <c:formatCode>_(* #,##0.000_);_(* \(#,##0.000\);_(* "-"??_);_(@_)</c:formatCode>
                <c:ptCount val="261"/>
                <c:pt idx="0">
                  <c:v>292.39489169897502</c:v>
                </c:pt>
                <c:pt idx="1">
                  <c:v>293.51289754367201</c:v>
                </c:pt>
                <c:pt idx="2">
                  <c:v>292.845563449878</c:v>
                </c:pt>
                <c:pt idx="3">
                  <c:v>291.70018192869799</c:v>
                </c:pt>
                <c:pt idx="4">
                  <c:v>292.20415078700501</c:v>
                </c:pt>
                <c:pt idx="5">
                  <c:v>292.315549587075</c:v>
                </c:pt>
                <c:pt idx="6">
                  <c:v>291.98731424429201</c:v>
                </c:pt>
                <c:pt idx="7">
                  <c:v>293.24775804552701</c:v>
                </c:pt>
                <c:pt idx="8">
                  <c:v>293.038852477489</c:v>
                </c:pt>
                <c:pt idx="9">
                  <c:v>296.32890508032898</c:v>
                </c:pt>
                <c:pt idx="10">
                  <c:v>296.13463623582601</c:v>
                </c:pt>
                <c:pt idx="11">
                  <c:v>296.38464736942598</c:v>
                </c:pt>
                <c:pt idx="12">
                  <c:v>297.09072421846901</c:v>
                </c:pt>
                <c:pt idx="13">
                  <c:v>296.53221076936399</c:v>
                </c:pt>
                <c:pt idx="14">
                  <c:v>295.52159278848001</c:v>
                </c:pt>
                <c:pt idx="15">
                  <c:v>295.28695109663499</c:v>
                </c:pt>
                <c:pt idx="16">
                  <c:v>295.59522777976701</c:v>
                </c:pt>
                <c:pt idx="17">
                  <c:v>291.76049199528001</c:v>
                </c:pt>
                <c:pt idx="18">
                  <c:v>290.93825038853498</c:v>
                </c:pt>
                <c:pt idx="19">
                  <c:v>294.473291643121</c:v>
                </c:pt>
                <c:pt idx="20">
                  <c:v>296.59735629522999</c:v>
                </c:pt>
                <c:pt idx="21">
                  <c:v>296.37055888539697</c:v>
                </c:pt>
                <c:pt idx="22">
                  <c:v>293.44851306870902</c:v>
                </c:pt>
                <c:pt idx="23">
                  <c:v>292.69312257219798</c:v>
                </c:pt>
                <c:pt idx="24">
                  <c:v>291.36703651558201</c:v>
                </c:pt>
                <c:pt idx="25">
                  <c:v>295.57351803902998</c:v>
                </c:pt>
                <c:pt idx="26">
                  <c:v>296.36263909431199</c:v>
                </c:pt>
                <c:pt idx="27">
                  <c:v>295.03942546169299</c:v>
                </c:pt>
                <c:pt idx="28">
                  <c:v>295.655059093445</c:v>
                </c:pt>
                <c:pt idx="29">
                  <c:v>294.94656709781401</c:v>
                </c:pt>
                <c:pt idx="30">
                  <c:v>294.33503104997601</c:v>
                </c:pt>
                <c:pt idx="31">
                  <c:v>295.47334473317301</c:v>
                </c:pt>
                <c:pt idx="32">
                  <c:v>293.94994837408598</c:v>
                </c:pt>
                <c:pt idx="33">
                  <c:v>295.60706243034502</c:v>
                </c:pt>
                <c:pt idx="34">
                  <c:v>297.54001380642302</c:v>
                </c:pt>
                <c:pt idx="35">
                  <c:v>297.77772441474502</c:v>
                </c:pt>
                <c:pt idx="36">
                  <c:v>298.307206351415</c:v>
                </c:pt>
                <c:pt idx="37">
                  <c:v>295.47719783346099</c:v>
                </c:pt>
                <c:pt idx="38">
                  <c:v>292.60846973111501</c:v>
                </c:pt>
                <c:pt idx="39">
                  <c:v>293.15023586364703</c:v>
                </c:pt>
                <c:pt idx="40">
                  <c:v>296.36010726626898</c:v>
                </c:pt>
                <c:pt idx="41">
                  <c:v>296.56399721141099</c:v>
                </c:pt>
                <c:pt idx="42">
                  <c:v>296.11849121241801</c:v>
                </c:pt>
                <c:pt idx="43">
                  <c:v>293.42064403035101</c:v>
                </c:pt>
                <c:pt idx="44">
                  <c:v>296.47346561929299</c:v>
                </c:pt>
                <c:pt idx="45">
                  <c:v>301.13801704530403</c:v>
                </c:pt>
                <c:pt idx="46">
                  <c:v>300.93481088811598</c:v>
                </c:pt>
                <c:pt idx="47">
                  <c:v>301.72512278884199</c:v>
                </c:pt>
                <c:pt idx="48">
                  <c:v>300.89899463538899</c:v>
                </c:pt>
                <c:pt idx="49">
                  <c:v>302.34356623576201</c:v>
                </c:pt>
                <c:pt idx="50">
                  <c:v>302.954906650049</c:v>
                </c:pt>
                <c:pt idx="51">
                  <c:v>304.89855675207701</c:v>
                </c:pt>
                <c:pt idx="52">
                  <c:v>307.47652594315002</c:v>
                </c:pt>
                <c:pt idx="53">
                  <c:v>308.502159893922</c:v>
                </c:pt>
                <c:pt idx="54">
                  <c:v>311.34242701612902</c:v>
                </c:pt>
                <c:pt idx="55">
                  <c:v>311.17757752127602</c:v>
                </c:pt>
                <c:pt idx="56">
                  <c:v>310.29060308450698</c:v>
                </c:pt>
                <c:pt idx="57">
                  <c:v>308.51948805933199</c:v>
                </c:pt>
                <c:pt idx="58">
                  <c:v>307.14108379587401</c:v>
                </c:pt>
                <c:pt idx="59">
                  <c:v>307.30551804076202</c:v>
                </c:pt>
                <c:pt idx="60">
                  <c:v>304.38177689568801</c:v>
                </c:pt>
                <c:pt idx="61">
                  <c:v>303.613791599661</c:v>
                </c:pt>
                <c:pt idx="62">
                  <c:v>306.27433481453801</c:v>
                </c:pt>
                <c:pt idx="63">
                  <c:v>306.52915478545702</c:v>
                </c:pt>
                <c:pt idx="64">
                  <c:v>307.27631659626098</c:v>
                </c:pt>
                <c:pt idx="65">
                  <c:v>310.45692222648699</c:v>
                </c:pt>
                <c:pt idx="66">
                  <c:v>311.48913585900999</c:v>
                </c:pt>
                <c:pt idx="67">
                  <c:v>311.58206627537601</c:v>
                </c:pt>
                <c:pt idx="68">
                  <c:v>310.36110733369202</c:v>
                </c:pt>
                <c:pt idx="69">
                  <c:v>306.48516047222802</c:v>
                </c:pt>
                <c:pt idx="70">
                  <c:v>306.34665195154201</c:v>
                </c:pt>
                <c:pt idx="71">
                  <c:v>307.03514669069398</c:v>
                </c:pt>
                <c:pt idx="72">
                  <c:v>309.54190975404401</c:v>
                </c:pt>
                <c:pt idx="73">
                  <c:v>313.09267818731797</c:v>
                </c:pt>
                <c:pt idx="74">
                  <c:v>316.66305352402998</c:v>
                </c:pt>
                <c:pt idx="75">
                  <c:v>316.76782976019399</c:v>
                </c:pt>
                <c:pt idx="76">
                  <c:v>317.12512407417398</c:v>
                </c:pt>
                <c:pt idx="77">
                  <c:v>318.86705400857301</c:v>
                </c:pt>
                <c:pt idx="78">
                  <c:v>319.29913040974202</c:v>
                </c:pt>
                <c:pt idx="79">
                  <c:v>317.55126771614198</c:v>
                </c:pt>
                <c:pt idx="80">
                  <c:v>317.34650005250597</c:v>
                </c:pt>
                <c:pt idx="81">
                  <c:v>318.14020259472397</c:v>
                </c:pt>
                <c:pt idx="82">
                  <c:v>319.516419941354</c:v>
                </c:pt>
                <c:pt idx="83">
                  <c:v>319.44615415884698</c:v>
                </c:pt>
                <c:pt idx="84">
                  <c:v>318.60761139030899</c:v>
                </c:pt>
                <c:pt idx="85">
                  <c:v>321.087681712056</c:v>
                </c:pt>
                <c:pt idx="86">
                  <c:v>321.822114877979</c:v>
                </c:pt>
                <c:pt idx="87">
                  <c:v>320.23639484981402</c:v>
                </c:pt>
                <c:pt idx="88">
                  <c:v>314.97725459653401</c:v>
                </c:pt>
                <c:pt idx="89">
                  <c:v>313.88904043557397</c:v>
                </c:pt>
                <c:pt idx="90">
                  <c:v>313.64494405827901</c:v>
                </c:pt>
                <c:pt idx="91">
                  <c:v>315.21634481000302</c:v>
                </c:pt>
                <c:pt idx="92">
                  <c:v>313.33453364986502</c:v>
                </c:pt>
                <c:pt idx="93">
                  <c:v>312.40417407852601</c:v>
                </c:pt>
                <c:pt idx="94">
                  <c:v>313.27671768711099</c:v>
                </c:pt>
                <c:pt idx="95">
                  <c:v>311.821116202035</c:v>
                </c:pt>
                <c:pt idx="96">
                  <c:v>311.86302651915798</c:v>
                </c:pt>
                <c:pt idx="97">
                  <c:v>309.05014710821501</c:v>
                </c:pt>
                <c:pt idx="98">
                  <c:v>306.766997548304</c:v>
                </c:pt>
                <c:pt idx="99">
                  <c:v>304.514925768149</c:v>
                </c:pt>
                <c:pt idx="100">
                  <c:v>303.81355395788103</c:v>
                </c:pt>
                <c:pt idx="101">
                  <c:v>304.88626742173801</c:v>
                </c:pt>
                <c:pt idx="102">
                  <c:v>305.00455734821497</c:v>
                </c:pt>
                <c:pt idx="103">
                  <c:v>307.80211109048901</c:v>
                </c:pt>
                <c:pt idx="104">
                  <c:v>305.27276746520198</c:v>
                </c:pt>
                <c:pt idx="105">
                  <c:v>305.45602014321997</c:v>
                </c:pt>
                <c:pt idx="106">
                  <c:v>307.92249872876903</c:v>
                </c:pt>
                <c:pt idx="107">
                  <c:v>311.98438967324</c:v>
                </c:pt>
                <c:pt idx="108">
                  <c:v>313.54579008443</c:v>
                </c:pt>
                <c:pt idx="109">
                  <c:v>312.82914405737102</c:v>
                </c:pt>
                <c:pt idx="110">
                  <c:v>313.34508055765002</c:v>
                </c:pt>
                <c:pt idx="111">
                  <c:v>313.74663171436299</c:v>
                </c:pt>
                <c:pt idx="112">
                  <c:v>311.865559234594</c:v>
                </c:pt>
                <c:pt idx="113">
                  <c:v>310.07331530042399</c:v>
                </c:pt>
                <c:pt idx="114">
                  <c:v>309.04018279635801</c:v>
                </c:pt>
                <c:pt idx="115">
                  <c:v>309.21790849875401</c:v>
                </c:pt>
                <c:pt idx="116">
                  <c:v>311.29128421111102</c:v>
                </c:pt>
                <c:pt idx="117">
                  <c:v>309.96660777815902</c:v>
                </c:pt>
                <c:pt idx="118">
                  <c:v>310.03301703899302</c:v>
                </c:pt>
                <c:pt idx="119">
                  <c:v>312.77092391402903</c:v>
                </c:pt>
                <c:pt idx="120">
                  <c:v>310.83735051074098</c:v>
                </c:pt>
                <c:pt idx="121">
                  <c:v>310.09304139849303</c:v>
                </c:pt>
                <c:pt idx="122">
                  <c:v>309.57358640440299</c:v>
                </c:pt>
                <c:pt idx="123">
                  <c:v>308.08661286607901</c:v>
                </c:pt>
                <c:pt idx="124">
                  <c:v>302.88185419302101</c:v>
                </c:pt>
                <c:pt idx="125">
                  <c:v>302.57250678046302</c:v>
                </c:pt>
                <c:pt idx="126" formatCode="_(* #,##0.00_);_(* \(#,##0.00\);_(* &quot;-&quot;??_);_(@_)">
                  <c:v>302.34028108044703</c:v>
                </c:pt>
                <c:pt idx="127" formatCode="_(* #,##0.00_);_(* \(#,##0.00\);_(* &quot;-&quot;??_);_(@_)">
                  <c:v>298.73531981539202</c:v>
                </c:pt>
                <c:pt idx="128" formatCode="_(* #,##0.00_);_(* \(#,##0.00\);_(* &quot;-&quot;??_);_(@_)">
                  <c:v>298.402329681521</c:v>
                </c:pt>
                <c:pt idx="129" formatCode="_(* #,##0.00_);_(* \(#,##0.00\);_(* &quot;-&quot;??_);_(@_)">
                  <c:v>299.83897119612402</c:v>
                </c:pt>
                <c:pt idx="130" formatCode="_(* #,##0.00_);_(* \(#,##0.00\);_(* &quot;-&quot;??_);_(@_)">
                  <c:v>299.89339739648199</c:v>
                </c:pt>
                <c:pt idx="131" formatCode="_(* #,##0.00_);_(* \(#,##0.00\);_(* &quot;-&quot;??_);_(@_)">
                  <c:v>298.49357511896102</c:v>
                </c:pt>
                <c:pt idx="132" formatCode="_(* #,##0.00_);_(* \(#,##0.00\);_(* &quot;-&quot;??_);_(@_)">
                  <c:v>294.41475238083098</c:v>
                </c:pt>
                <c:pt idx="133" formatCode="_(* #,##0.00_);_(* \(#,##0.00\);_(* &quot;-&quot;??_);_(@_)">
                  <c:v>295.09162011072601</c:v>
                </c:pt>
                <c:pt idx="134" formatCode="_(* #,##0.00_);_(* \(#,##0.00\);_(* &quot;-&quot;??_);_(@_)">
                  <c:v>295.72405082145201</c:v>
                </c:pt>
                <c:pt idx="135" formatCode="_(* #,##0.00_);_(* \(#,##0.00\);_(* &quot;-&quot;??_);_(@_)">
                  <c:v>298.68721592444501</c:v>
                </c:pt>
                <c:pt idx="136" formatCode="_(* #,##0.00_);_(* \(#,##0.00\);_(* &quot;-&quot;??_);_(@_)">
                  <c:v>299.89277968472601</c:v>
                </c:pt>
                <c:pt idx="137" formatCode="_(* #,##0.00_);_(* \(#,##0.00\);_(* &quot;-&quot;??_);_(@_)">
                  <c:v>302.94364513236599</c:v>
                </c:pt>
                <c:pt idx="138" formatCode="_(* #,##0.00_);_(* \(#,##0.00\);_(* &quot;-&quot;??_);_(@_)">
                  <c:v>304.45647317144801</c:v>
                </c:pt>
                <c:pt idx="139" formatCode="_(* #,##0.00_);_(* \(#,##0.00\);_(* &quot;-&quot;??_);_(@_)">
                  <c:v>303.22590598848001</c:v>
                </c:pt>
                <c:pt idx="140" formatCode="_(* #,##0.00_);_(* \(#,##0.00\);_(* &quot;-&quot;??_);_(@_)">
                  <c:v>300.78656115935399</c:v>
                </c:pt>
                <c:pt idx="141" formatCode="_(* #,##0.00_);_(* \(#,##0.00\);_(* &quot;-&quot;??_);_(@_)">
                  <c:v>302.79827639346303</c:v>
                </c:pt>
                <c:pt idx="142" formatCode="_(* #,##0.00_);_(* \(#,##0.00\);_(* &quot;-&quot;??_);_(@_)">
                  <c:v>303.27402620209102</c:v>
                </c:pt>
                <c:pt idx="143" formatCode="_(* #,##0.00_);_(* \(#,##0.00\);_(* &quot;-&quot;??_);_(@_)">
                  <c:v>299.554406754588</c:v>
                </c:pt>
                <c:pt idx="144" formatCode="_(* #,##0.00_);_(* \(#,##0.00\);_(* &quot;-&quot;??_);_(@_)">
                  <c:v>296.58001958572697</c:v>
                </c:pt>
                <c:pt idx="145" formatCode="_(* #,##0.00_);_(* \(#,##0.00\);_(* &quot;-&quot;??_);_(@_)">
                  <c:v>293.29067653925301</c:v>
                </c:pt>
                <c:pt idx="146" formatCode="_(* #,##0.00_);_(* \(#,##0.00\);_(* &quot;-&quot;??_);_(@_)">
                  <c:v>292.60507482789802</c:v>
                </c:pt>
                <c:pt idx="147" formatCode="_(* #,##0.00_);_(* \(#,##0.00\);_(* &quot;-&quot;??_);_(@_)">
                  <c:v>294.13425466893398</c:v>
                </c:pt>
                <c:pt idx="148" formatCode="_(* #,##0.00_);_(* \(#,##0.00\);_(* &quot;-&quot;??_);_(@_)">
                  <c:v>291.35050202019403</c:v>
                </c:pt>
                <c:pt idx="149" formatCode="_(* #,##0.00_);_(* \(#,##0.00\);_(* &quot;-&quot;??_);_(@_)">
                  <c:v>288.09568915182098</c:v>
                </c:pt>
                <c:pt idx="150" formatCode="_(* #,##0.00_);_(* \(#,##0.00\);_(* &quot;-&quot;??_);_(@_)">
                  <c:v>287.55897206865399</c:v>
                </c:pt>
                <c:pt idx="151" formatCode="_(* #,##0.00_);_(* \(#,##0.00\);_(* &quot;-&quot;??_);_(@_)">
                  <c:v>290.04706687259102</c:v>
                </c:pt>
                <c:pt idx="152" formatCode="_(* #,##0.00_);_(* \(#,##0.00\);_(* &quot;-&quot;??_);_(@_)">
                  <c:v>290.876547071017</c:v>
                </c:pt>
                <c:pt idx="153" formatCode="_(* #,##0.00_);_(* \(#,##0.00\);_(* &quot;-&quot;??_);_(@_)">
                  <c:v>293.619551945529</c:v>
                </c:pt>
                <c:pt idx="154" formatCode="_(* #,##0.00_);_(* \(#,##0.00\);_(* &quot;-&quot;??_);_(@_)">
                  <c:v>299.29687657084702</c:v>
                </c:pt>
                <c:pt idx="155" formatCode="_(* #,##0.00_);_(* \(#,##0.00\);_(* &quot;-&quot;??_);_(@_)">
                  <c:v>302.83519264894102</c:v>
                </c:pt>
                <c:pt idx="156" formatCode="_(* #,##0.00_);_(* \(#,##0.00\);_(* &quot;-&quot;??_);_(@_)">
                  <c:v>304.07191824644201</c:v>
                </c:pt>
                <c:pt idx="157" formatCode="_(* #,##0.00_);_(* \(#,##0.00\);_(* &quot;-&quot;??_);_(@_)">
                  <c:v>303.60563770386199</c:v>
                </c:pt>
                <c:pt idx="158" formatCode="_(* #,##0.00_);_(* \(#,##0.00\);_(* &quot;-&quot;??_);_(@_)">
                  <c:v>303.61520993420999</c:v>
                </c:pt>
                <c:pt idx="159" formatCode="_(* #,##0.00_);_(* \(#,##0.00\);_(* &quot;-&quot;??_);_(@_)">
                  <c:v>302.72507650896802</c:v>
                </c:pt>
                <c:pt idx="160" formatCode="_(* #,##0.00_);_(* \(#,##0.00\);_(* &quot;-&quot;??_);_(@_)">
                  <c:v>304.52822164609699</c:v>
                </c:pt>
                <c:pt idx="161" formatCode="_(* #,##0.00_);_(* \(#,##0.00\);_(* &quot;-&quot;??_);_(@_)">
                  <c:v>305.03898810377802</c:v>
                </c:pt>
                <c:pt idx="162" formatCode="_(* #,##0.00_);_(* \(#,##0.00\);_(* &quot;-&quot;??_);_(@_)">
                  <c:v>310.83648584131402</c:v>
                </c:pt>
                <c:pt idx="163" formatCode="_(* #,##0.00_);_(* \(#,##0.00\);_(* &quot;-&quot;??_);_(@_)">
                  <c:v>312.79758593048501</c:v>
                </c:pt>
                <c:pt idx="164" formatCode="_(* #,##0.00_);_(* \(#,##0.00\);_(* &quot;-&quot;??_);_(@_)">
                  <c:v>312.61759691326102</c:v>
                </c:pt>
                <c:pt idx="165" formatCode="_(* #,##0.00_);_(* \(#,##0.00\);_(* &quot;-&quot;??_);_(@_)">
                  <c:v>313.58014874500401</c:v>
                </c:pt>
                <c:pt idx="166" formatCode="_(* #,##0.00_);_(* \(#,##0.00\);_(* &quot;-&quot;??_);_(@_)">
                  <c:v>315.76347847063198</c:v>
                </c:pt>
                <c:pt idx="167" formatCode="_(* #,##0.00_);_(* \(#,##0.00\);_(* &quot;-&quot;??_);_(@_)">
                  <c:v>315.40382734205201</c:v>
                </c:pt>
                <c:pt idx="168" formatCode="_(* #,##0.00_);_(* \(#,##0.00\);_(* &quot;-&quot;??_);_(@_)">
                  <c:v>315.725452982994</c:v>
                </c:pt>
                <c:pt idx="169" formatCode="_(* #,##0.00_);_(* \(#,##0.00\);_(* &quot;-&quot;??_);_(@_)">
                  <c:v>316.266537896984</c:v>
                </c:pt>
                <c:pt idx="170" formatCode="_(* #,##0.00_);_(* \(#,##0.00\);_(* &quot;-&quot;??_);_(@_)">
                  <c:v>316.61752192991901</c:v>
                </c:pt>
                <c:pt idx="171" formatCode="_(* #,##0.00_);_(* \(#,##0.00\);_(* &quot;-&quot;??_);_(@_)">
                  <c:v>315.85165150012398</c:v>
                </c:pt>
                <c:pt idx="172" formatCode="_(* #,##0.00_);_(* \(#,##0.00\);_(* &quot;-&quot;??_);_(@_)">
                  <c:v>316.55193027115098</c:v>
                </c:pt>
                <c:pt idx="173" formatCode="_(* #,##0.00_);_(* \(#,##0.00\);_(* &quot;-&quot;??_);_(@_)">
                  <c:v>316.62514227496399</c:v>
                </c:pt>
                <c:pt idx="174" formatCode="_(* #,##0.00_);_(* \(#,##0.00\);_(* &quot;-&quot;??_);_(@_)">
                  <c:v>317.72324354576898</c:v>
                </c:pt>
                <c:pt idx="175" formatCode="_(* #,##0.00_);_(* \(#,##0.00\);_(* &quot;-&quot;??_);_(@_)">
                  <c:v>319.16923078109897</c:v>
                </c:pt>
                <c:pt idx="176" formatCode="_(* #,##0.00_);_(* \(#,##0.00\);_(* &quot;-&quot;??_);_(@_)">
                  <c:v>317.790748448432</c:v>
                </c:pt>
                <c:pt idx="177" formatCode="_(* #,##0.00_);_(* \(#,##0.00\);_(* &quot;-&quot;??_);_(@_)">
                  <c:v>317.20339563821801</c:v>
                </c:pt>
                <c:pt idx="178" formatCode="_(* #,##0.00_);_(* \(#,##0.00\);_(* &quot;-&quot;??_);_(@_)">
                  <c:v>317.10025467026202</c:v>
                </c:pt>
                <c:pt idx="179" formatCode="_(* #,##0.00_);_(* \(#,##0.00\);_(* &quot;-&quot;??_);_(@_)">
                  <c:v>318.50980532032298</c:v>
                </c:pt>
                <c:pt idx="180" formatCode="_(* #,##0.00_);_(* \(#,##0.00\);_(* &quot;-&quot;??_);_(@_)">
                  <c:v>319.59989668852199</c:v>
                </c:pt>
                <c:pt idx="181" formatCode="_(* #,##0.00_);_(* \(#,##0.00\);_(* &quot;-&quot;??_);_(@_)">
                  <c:v>320.40581739796602</c:v>
                </c:pt>
                <c:pt idx="182" formatCode="_(* #,##0.00_);_(* \(#,##0.00\);_(* &quot;-&quot;??_);_(@_)">
                  <c:v>321.57874876131001</c:v>
                </c:pt>
                <c:pt idx="183" formatCode="_(* #,##0.00_);_(* \(#,##0.00\);_(* &quot;-&quot;??_);_(@_)">
                  <c:v>324.636058318273</c:v>
                </c:pt>
                <c:pt idx="184" formatCode="_(* #,##0.00_);_(* \(#,##0.00\);_(* &quot;-&quot;??_);_(@_)">
                  <c:v>327.93976186813398</c:v>
                </c:pt>
                <c:pt idx="185" formatCode="_(* #,##0.00_);_(* \(#,##0.00\);_(* &quot;-&quot;??_);_(@_)">
                  <c:v>327.974781079575</c:v>
                </c:pt>
                <c:pt idx="186" formatCode="_(* #,##0.00_);_(* \(#,##0.00\);_(* &quot;-&quot;??_);_(@_)">
                  <c:v>328.36504837320501</c:v>
                </c:pt>
                <c:pt idx="187" formatCode="_(* #,##0.00_);_(* \(#,##0.00\);_(* &quot;-&quot;??_);_(@_)">
                  <c:v>330.468359069006</c:v>
                </c:pt>
                <c:pt idx="188" formatCode="_(* #,##0.00_);_(* \(#,##0.00\);_(* &quot;-&quot;??_);_(@_)">
                  <c:v>327.49709055764902</c:v>
                </c:pt>
                <c:pt idx="189" formatCode="_(* #,##0.00_);_(* \(#,##0.00\);_(* &quot;-&quot;??_);_(@_)">
                  <c:v>329.72778894615902</c:v>
                </c:pt>
                <c:pt idx="190" formatCode="_(* #,##0.00_);_(* \(#,##0.00\);_(* &quot;-&quot;??_);_(@_)">
                  <c:v>330.20164526892398</c:v>
                </c:pt>
                <c:pt idx="191" formatCode="_(* #,##0.00_);_(* \(#,##0.00\);_(* &quot;-&quot;??_);_(@_)">
                  <c:v>330.25678356139701</c:v>
                </c:pt>
                <c:pt idx="192" formatCode="_(* #,##0.00_);_(* \(#,##0.00\);_(* &quot;-&quot;??_);_(@_)">
                  <c:v>331.39348342021202</c:v>
                </c:pt>
                <c:pt idx="193" formatCode="_(* #,##0.00_);_(* \(#,##0.00\);_(* &quot;-&quot;??_);_(@_)">
                  <c:v>333.05893765872702</c:v>
                </c:pt>
                <c:pt idx="194" formatCode="_(* #,##0.00_);_(* \(#,##0.00\);_(* &quot;-&quot;??_);_(@_)">
                  <c:v>333.782733015573</c:v>
                </c:pt>
                <c:pt idx="195" formatCode="_(* #,##0.00_);_(* \(#,##0.00\);_(* &quot;-&quot;??_);_(@_)">
                  <c:v>332.98475269442002</c:v>
                </c:pt>
                <c:pt idx="196" formatCode="_(* #,##0.00_);_(* \(#,##0.00\);_(* &quot;-&quot;??_);_(@_)">
                  <c:v>333.02331182930499</c:v>
                </c:pt>
                <c:pt idx="197" formatCode="_(* #,##0.00_);_(* \(#,##0.00\);_(* &quot;-&quot;??_);_(@_)">
                  <c:v>330.516031399388</c:v>
                </c:pt>
                <c:pt idx="198" formatCode="_(* #,##0.00_);_(* \(#,##0.00\);_(* &quot;-&quot;??_);_(@_)">
                  <c:v>327.27355764830298</c:v>
                </c:pt>
                <c:pt idx="199" formatCode="_(* #,##0.00_);_(* \(#,##0.00\);_(* &quot;-&quot;??_);_(@_)">
                  <c:v>327.19082747475898</c:v>
                </c:pt>
                <c:pt idx="200" formatCode="_(* #,##0.00_);_(* \(#,##0.00\);_(* &quot;-&quot;??_);_(@_)">
                  <c:v>327.72108755519503</c:v>
                </c:pt>
                <c:pt idx="201" formatCode="_(* #,##0.00_);_(* \(#,##0.00\);_(* &quot;-&quot;??_);_(@_)">
                  <c:v>330.65231436460101</c:v>
                </c:pt>
                <c:pt idx="202" formatCode="_(* #,##0.00_);_(* \(#,##0.00\);_(* &quot;-&quot;??_);_(@_)">
                  <c:v>329.92692832539097</c:v>
                </c:pt>
                <c:pt idx="203" formatCode="_(* #,##0.00_);_(* \(#,##0.00\);_(* &quot;-&quot;??_);_(@_)">
                  <c:v>331.15834488727199</c:v>
                </c:pt>
                <c:pt idx="204" formatCode="_(* #,##0.00_);_(* \(#,##0.00\);_(* &quot;-&quot;??_);_(@_)">
                  <c:v>330.97073123334002</c:v>
                </c:pt>
                <c:pt idx="205" formatCode="_(* #,##0.00_);_(* \(#,##0.00\);_(* &quot;-&quot;??_);_(@_)">
                  <c:v>332.068940606784</c:v>
                </c:pt>
                <c:pt idx="206" formatCode="_(* #,##0.00_);_(* \(#,##0.00\);_(* &quot;-&quot;??_);_(@_)">
                  <c:v>331.73335346216498</c:v>
                </c:pt>
                <c:pt idx="207" formatCode="_(* #,##0.00_);_(* \(#,##0.00\);_(* &quot;-&quot;??_);_(@_)">
                  <c:v>329.41251988507599</c:v>
                </c:pt>
                <c:pt idx="208" formatCode="_(* #,##0.00_);_(* \(#,##0.00\);_(* &quot;-&quot;??_);_(@_)">
                  <c:v>326.27922455139901</c:v>
                </c:pt>
                <c:pt idx="209" formatCode="_(* #,##0.00_);_(* \(#,##0.00\);_(* &quot;-&quot;??_);_(@_)">
                  <c:v>328.53614721578299</c:v>
                </c:pt>
                <c:pt idx="210" formatCode="_(* #,##0.00_);_(* \(#,##0.00\);_(* &quot;-&quot;??_);_(@_)">
                  <c:v>331.898553864093</c:v>
                </c:pt>
                <c:pt idx="211" formatCode="_(* #,##0.00_);_(* \(#,##0.00\);_(* &quot;-&quot;??_);_(@_)">
                  <c:v>332.96817866734398</c:v>
                </c:pt>
                <c:pt idx="212" formatCode="_(* #,##0.00_);_(* \(#,##0.00\);_(* &quot;-&quot;??_);_(@_)">
                  <c:v>333.340102857636</c:v>
                </c:pt>
                <c:pt idx="213" formatCode="_(* #,##0.00_);_(* \(#,##0.00\);_(* &quot;-&quot;??_);_(@_)">
                  <c:v>334.96066623496398</c:v>
                </c:pt>
                <c:pt idx="214" formatCode="_(* #,##0.00_);_(* \(#,##0.00\);_(* &quot;-&quot;??_);_(@_)">
                  <c:v>335.99825925297898</c:v>
                </c:pt>
                <c:pt idx="215" formatCode="_(* #,##0.00_);_(* \(#,##0.00\);_(* &quot;-&quot;??_);_(@_)">
                  <c:v>336.25679418875598</c:v>
                </c:pt>
                <c:pt idx="216" formatCode="_(* #,##0.00_);_(* \(#,##0.00\);_(* &quot;-&quot;??_);_(@_)">
                  <c:v>338.32663512513199</c:v>
                </c:pt>
                <c:pt idx="217" formatCode="_(* #,##0.00_);_(* \(#,##0.00\);_(* &quot;-&quot;??_);_(@_)">
                  <c:v>338.05338108469601</c:v>
                </c:pt>
                <c:pt idx="218" formatCode="_(* #,##0.00_);_(* \(#,##0.00\);_(* &quot;-&quot;??_);_(@_)">
                  <c:v>334.93679959043698</c:v>
                </c:pt>
                <c:pt idx="219" formatCode="_(* #,##0.00_);_(* \(#,##0.00\);_(* &quot;-&quot;??_);_(@_)">
                  <c:v>337.181372825474</c:v>
                </c:pt>
                <c:pt idx="220" formatCode="_(* #,##0.00_);_(* \(#,##0.00\);_(* &quot;-&quot;??_);_(@_)">
                  <c:v>339.35786550442498</c:v>
                </c:pt>
                <c:pt idx="221" formatCode="_(* #,##0.00_);_(* \(#,##0.00\);_(* &quot;-&quot;??_);_(@_)">
                  <c:v>337.86735719701898</c:v>
                </c:pt>
                <c:pt idx="222" formatCode="_(* #,##0.00_);_(* \(#,##0.00\);_(* &quot;-&quot;??_);_(@_)">
                  <c:v>339.47175581874097</c:v>
                </c:pt>
                <c:pt idx="223" formatCode="_(* #,##0.00_);_(* \(#,##0.00\);_(* &quot;-&quot;??_);_(@_)">
                  <c:v>341.50055468954099</c:v>
                </c:pt>
                <c:pt idx="224" formatCode="_(* #,##0.00_);_(* \(#,##0.00\);_(* &quot;-&quot;??_);_(@_)">
                  <c:v>341.451840762367</c:v>
                </c:pt>
                <c:pt idx="225" formatCode="_(* #,##0.00_);_(* \(#,##0.00\);_(* &quot;-&quot;??_);_(@_)">
                  <c:v>342.851631324739</c:v>
                </c:pt>
                <c:pt idx="226" formatCode="_(* #,##0.00_);_(* \(#,##0.00\);_(* &quot;-&quot;??_);_(@_)">
                  <c:v>342.83769810872298</c:v>
                </c:pt>
                <c:pt idx="227" formatCode="_(* #,##0.00_);_(* \(#,##0.00\);_(* &quot;-&quot;??_);_(@_)">
                  <c:v>339.04985052146901</c:v>
                </c:pt>
                <c:pt idx="228" formatCode="_(* #,##0.00_);_(* \(#,##0.00\);_(* &quot;-&quot;??_);_(@_)">
                  <c:v>341.54726442689702</c:v>
                </c:pt>
                <c:pt idx="229" formatCode="_(* #,##0.00_);_(* \(#,##0.00\);_(* &quot;-&quot;??_);_(@_)">
                  <c:v>344.17419204447702</c:v>
                </c:pt>
                <c:pt idx="230" formatCode="_(* #,##0.00_);_(* \(#,##0.00\);_(* &quot;-&quot;??_);_(@_)">
                  <c:v>344.05557268452901</c:v>
                </c:pt>
                <c:pt idx="231" formatCode="_(* #,##0.00_);_(* \(#,##0.00\);_(* &quot;-&quot;??_);_(@_)">
                  <c:v>344.22687145151798</c:v>
                </c:pt>
                <c:pt idx="232" formatCode="_(* #,##0.00_);_(* \(#,##0.00\);_(* &quot;-&quot;??_);_(@_)">
                  <c:v>343.14721540081001</c:v>
                </c:pt>
                <c:pt idx="233" formatCode="_(* #,##0.00_);_(* \(#,##0.00\);_(* &quot;-&quot;??_);_(@_)">
                  <c:v>343.02067193843101</c:v>
                </c:pt>
                <c:pt idx="234" formatCode="_(* #,##0.00_);_(* \(#,##0.00\);_(* &quot;-&quot;??_);_(@_)">
                  <c:v>348.79504601557801</c:v>
                </c:pt>
                <c:pt idx="235" formatCode="_(* #,##0.00_);_(* \(#,##0.00\);_(* &quot;-&quot;??_);_(@_)">
                  <c:v>349.15647483671398</c:v>
                </c:pt>
                <c:pt idx="236" formatCode="_(* #,##0.00_);_(* \(#,##0.00\);_(* &quot;-&quot;??_);_(@_)">
                  <c:v>348.24799657423802</c:v>
                </c:pt>
                <c:pt idx="237" formatCode="_(* #,##0.00_);_(* \(#,##0.00\);_(* &quot;-&quot;??_);_(@_)">
                  <c:v>348.95508411230401</c:v>
                </c:pt>
                <c:pt idx="238" formatCode="_(* #,##0.00_);_(* \(#,##0.00\);_(* &quot;-&quot;??_);_(@_)">
                  <c:v>347.81517033574403</c:v>
                </c:pt>
                <c:pt idx="239" formatCode="_(* #,##0.00_);_(* \(#,##0.00\);_(* &quot;-&quot;??_);_(@_)">
                  <c:v>349.31005249523002</c:v>
                </c:pt>
                <c:pt idx="240" formatCode="_(* #,##0.00_);_(* \(#,##0.00\);_(* &quot;-&quot;??_);_(@_)">
                  <c:v>351.98543579251799</c:v>
                </c:pt>
                <c:pt idx="241" formatCode="_(* #,##0.00_);_(* \(#,##0.00\);_(* &quot;-&quot;??_);_(@_)">
                  <c:v>352.02222668300999</c:v>
                </c:pt>
                <c:pt idx="242" formatCode="_(* #,##0.00_);_(* \(#,##0.00\);_(* &quot;-&quot;??_);_(@_)">
                  <c:v>349.37194891887498</c:v>
                </c:pt>
                <c:pt idx="243" formatCode="_(* #,##0.00_);_(* \(#,##0.00\);_(* &quot;-&quot;??_);_(@_)">
                  <c:v>351.47130958756298</c:v>
                </c:pt>
                <c:pt idx="244" formatCode="_(* #,##0.00_);_(* \(#,##0.00\);_(* &quot;-&quot;??_);_(@_)">
                  <c:v>354.90086076336001</c:v>
                </c:pt>
                <c:pt idx="245" formatCode="_(* #,##0.00_);_(* \(#,##0.00\);_(* &quot;-&quot;??_);_(@_)">
                  <c:v>354.103703247103</c:v>
                </c:pt>
                <c:pt idx="246" formatCode="_(* #,##0.00_);_(* \(#,##0.00\);_(* &quot;-&quot;??_);_(@_)">
                  <c:v>352.94594567959501</c:v>
                </c:pt>
                <c:pt idx="247" formatCode="_(* #,##0.00_);_(* \(#,##0.00\);_(* &quot;-&quot;??_);_(@_)">
                  <c:v>356.15097821137101</c:v>
                </c:pt>
                <c:pt idx="248" formatCode="_(* #,##0.00_);_(* \(#,##0.00\);_(* &quot;-&quot;??_);_(@_)">
                  <c:v>355.98209287772198</c:v>
                </c:pt>
                <c:pt idx="249" formatCode="_(* #,##0.00_);_(* \(#,##0.00\);_(* &quot;-&quot;??_);_(@_)">
                  <c:v>354.86428265661601</c:v>
                </c:pt>
                <c:pt idx="250" formatCode="_(* #,##0.00_);_(* \(#,##0.00\);_(* &quot;-&quot;??_);_(@_)">
                  <c:v>352.56546682997998</c:v>
                </c:pt>
                <c:pt idx="251" formatCode="_(* #,##0.00_);_(* \(#,##0.00\);_(* &quot;-&quot;??_);_(@_)">
                  <c:v>354.35801363489998</c:v>
                </c:pt>
                <c:pt idx="252" formatCode="_(* #,##0.00_);_(* \(#,##0.00\);_(* &quot;-&quot;??_);_(@_)">
                  <c:v>355.208018722394</c:v>
                </c:pt>
                <c:pt idx="253" formatCode="_(* #,##0.00_);_(* \(#,##0.00\);_(* &quot;-&quot;??_);_(@_)">
                  <c:v>357.424045185056</c:v>
                </c:pt>
                <c:pt idx="254" formatCode="_(* #,##0.00_);_(* \(#,##0.00\);_(* &quot;-&quot;??_);_(@_)">
                  <c:v>359.87269026586802</c:v>
                </c:pt>
                <c:pt idx="255" formatCode="_(* #,##0.00_);_(* \(#,##0.00\);_(* &quot;-&quot;??_);_(@_)">
                  <c:v>358.98115065982</c:v>
                </c:pt>
                <c:pt idx="256" formatCode="_(* #,##0.00_);_(* \(#,##0.00\);_(* &quot;-&quot;??_);_(@_)">
                  <c:v>358.13885688828299</c:v>
                </c:pt>
                <c:pt idx="257" formatCode="_(* #,##0.00_);_(* \(#,##0.00\);_(* &quot;-&quot;??_);_(@_)">
                  <c:v>357.72796346149698</c:v>
                </c:pt>
                <c:pt idx="258" formatCode="_(* #,##0.00_);_(* \(#,##0.00\);_(* &quot;-&quot;??_);_(@_)">
                  <c:v>359.79125046098301</c:v>
                </c:pt>
                <c:pt idx="259" formatCode="_(* #,##0.00_);_(* \(#,##0.00\);_(* &quot;-&quot;??_);_(@_)">
                  <c:v>360.08709104738</c:v>
                </c:pt>
                <c:pt idx="260" formatCode="_(* #,##0.00_);_(* \(#,##0.00\);_(* &quot;-&quot;??_);_(@_)">
                  <c:v>360.27729315386398</c:v>
                </c:pt>
              </c:numCache>
            </c:numRef>
          </c:val>
          <c:smooth val="0"/>
          <c:extLst>
            <c:ext xmlns:c16="http://schemas.microsoft.com/office/drawing/2014/chart" uri="{C3380CC4-5D6E-409C-BE32-E72D297353CC}">
              <c16:uniqueId val="{00000001-44A1-4B7F-A94A-9F90A673EBBE}"/>
            </c:ext>
          </c:extLst>
        </c:ser>
        <c:ser>
          <c:idx val="1"/>
          <c:order val="1"/>
          <c:tx>
            <c:strRef>
              <c:f>Sheet1!$C$1</c:f>
              <c:strCache>
                <c:ptCount val="1"/>
                <c:pt idx="0">
                  <c:v>blue line</c:v>
                </c:pt>
              </c:strCache>
            </c:strRef>
          </c:tx>
          <c:spPr>
            <a:ln w="28575">
              <a:solidFill>
                <a:schemeClr val="accent1"/>
              </a:solidFill>
            </a:ln>
          </c:spPr>
          <c:marker>
            <c:symbol val="none"/>
          </c:marker>
          <c:cat>
            <c:numRef>
              <c:f>Sheet1!$A$2:$A$262</c:f>
              <c:numCache>
                <c:formatCode>m/d/yyyy</c:formatCode>
                <c:ptCount val="261"/>
                <c:pt idx="0">
                  <c:v>45016</c:v>
                </c:pt>
                <c:pt idx="1">
                  <c:v>45019</c:v>
                </c:pt>
                <c:pt idx="2">
                  <c:v>45020</c:v>
                </c:pt>
                <c:pt idx="3">
                  <c:v>45021</c:v>
                </c:pt>
                <c:pt idx="4">
                  <c:v>45022</c:v>
                </c:pt>
                <c:pt idx="5">
                  <c:v>45023</c:v>
                </c:pt>
                <c:pt idx="6">
                  <c:v>45026</c:v>
                </c:pt>
                <c:pt idx="7">
                  <c:v>45027</c:v>
                </c:pt>
                <c:pt idx="8">
                  <c:v>45028</c:v>
                </c:pt>
                <c:pt idx="9">
                  <c:v>45029</c:v>
                </c:pt>
                <c:pt idx="10">
                  <c:v>45030</c:v>
                </c:pt>
                <c:pt idx="11">
                  <c:v>45033</c:v>
                </c:pt>
                <c:pt idx="12">
                  <c:v>45034</c:v>
                </c:pt>
                <c:pt idx="13">
                  <c:v>45035</c:v>
                </c:pt>
                <c:pt idx="14">
                  <c:v>45036</c:v>
                </c:pt>
                <c:pt idx="15">
                  <c:v>45037</c:v>
                </c:pt>
                <c:pt idx="16">
                  <c:v>45040</c:v>
                </c:pt>
                <c:pt idx="17">
                  <c:v>45041</c:v>
                </c:pt>
                <c:pt idx="18">
                  <c:v>45042</c:v>
                </c:pt>
                <c:pt idx="19">
                  <c:v>45043</c:v>
                </c:pt>
                <c:pt idx="20">
                  <c:v>45044</c:v>
                </c:pt>
                <c:pt idx="21">
                  <c:v>45047</c:v>
                </c:pt>
                <c:pt idx="22">
                  <c:v>45048</c:v>
                </c:pt>
                <c:pt idx="23">
                  <c:v>45049</c:v>
                </c:pt>
                <c:pt idx="24">
                  <c:v>45050</c:v>
                </c:pt>
                <c:pt idx="25">
                  <c:v>45051</c:v>
                </c:pt>
                <c:pt idx="26">
                  <c:v>45054</c:v>
                </c:pt>
                <c:pt idx="27">
                  <c:v>45055</c:v>
                </c:pt>
                <c:pt idx="28">
                  <c:v>45056</c:v>
                </c:pt>
                <c:pt idx="29">
                  <c:v>45057</c:v>
                </c:pt>
                <c:pt idx="30">
                  <c:v>45058</c:v>
                </c:pt>
                <c:pt idx="31">
                  <c:v>45061</c:v>
                </c:pt>
                <c:pt idx="32">
                  <c:v>45062</c:v>
                </c:pt>
                <c:pt idx="33">
                  <c:v>45063</c:v>
                </c:pt>
                <c:pt idx="34">
                  <c:v>45064</c:v>
                </c:pt>
                <c:pt idx="35">
                  <c:v>45065</c:v>
                </c:pt>
                <c:pt idx="36">
                  <c:v>45068</c:v>
                </c:pt>
                <c:pt idx="37">
                  <c:v>45069</c:v>
                </c:pt>
                <c:pt idx="38">
                  <c:v>45070</c:v>
                </c:pt>
                <c:pt idx="39">
                  <c:v>45071</c:v>
                </c:pt>
                <c:pt idx="40">
                  <c:v>45072</c:v>
                </c:pt>
                <c:pt idx="41">
                  <c:v>45075</c:v>
                </c:pt>
                <c:pt idx="42">
                  <c:v>45076</c:v>
                </c:pt>
                <c:pt idx="43">
                  <c:v>45077</c:v>
                </c:pt>
                <c:pt idx="44">
                  <c:v>45078</c:v>
                </c:pt>
                <c:pt idx="45">
                  <c:v>45079</c:v>
                </c:pt>
                <c:pt idx="46">
                  <c:v>45082</c:v>
                </c:pt>
                <c:pt idx="47">
                  <c:v>45083</c:v>
                </c:pt>
                <c:pt idx="48">
                  <c:v>45084</c:v>
                </c:pt>
                <c:pt idx="49">
                  <c:v>45085</c:v>
                </c:pt>
                <c:pt idx="50">
                  <c:v>45086</c:v>
                </c:pt>
                <c:pt idx="51">
                  <c:v>45089</c:v>
                </c:pt>
                <c:pt idx="52">
                  <c:v>45090</c:v>
                </c:pt>
                <c:pt idx="53">
                  <c:v>45091</c:v>
                </c:pt>
                <c:pt idx="54">
                  <c:v>45092</c:v>
                </c:pt>
                <c:pt idx="55">
                  <c:v>45093</c:v>
                </c:pt>
                <c:pt idx="56">
                  <c:v>45096</c:v>
                </c:pt>
                <c:pt idx="57">
                  <c:v>45097</c:v>
                </c:pt>
                <c:pt idx="58">
                  <c:v>45098</c:v>
                </c:pt>
                <c:pt idx="59">
                  <c:v>45099</c:v>
                </c:pt>
                <c:pt idx="60">
                  <c:v>45100</c:v>
                </c:pt>
                <c:pt idx="61">
                  <c:v>45103</c:v>
                </c:pt>
                <c:pt idx="62">
                  <c:v>45104</c:v>
                </c:pt>
                <c:pt idx="63">
                  <c:v>45105</c:v>
                </c:pt>
                <c:pt idx="64">
                  <c:v>45106</c:v>
                </c:pt>
                <c:pt idx="65">
                  <c:v>45107</c:v>
                </c:pt>
                <c:pt idx="66">
                  <c:v>45110</c:v>
                </c:pt>
                <c:pt idx="67">
                  <c:v>45111</c:v>
                </c:pt>
                <c:pt idx="68">
                  <c:v>45112</c:v>
                </c:pt>
                <c:pt idx="69">
                  <c:v>45113</c:v>
                </c:pt>
                <c:pt idx="70">
                  <c:v>45114</c:v>
                </c:pt>
                <c:pt idx="71">
                  <c:v>45117</c:v>
                </c:pt>
                <c:pt idx="72">
                  <c:v>45118</c:v>
                </c:pt>
                <c:pt idx="73">
                  <c:v>45119</c:v>
                </c:pt>
                <c:pt idx="74">
                  <c:v>45120</c:v>
                </c:pt>
                <c:pt idx="75">
                  <c:v>45121</c:v>
                </c:pt>
                <c:pt idx="76">
                  <c:v>45124</c:v>
                </c:pt>
                <c:pt idx="77">
                  <c:v>45125</c:v>
                </c:pt>
                <c:pt idx="78">
                  <c:v>45126</c:v>
                </c:pt>
                <c:pt idx="79">
                  <c:v>45127</c:v>
                </c:pt>
                <c:pt idx="80">
                  <c:v>45128</c:v>
                </c:pt>
                <c:pt idx="81">
                  <c:v>45131</c:v>
                </c:pt>
                <c:pt idx="82">
                  <c:v>45132</c:v>
                </c:pt>
                <c:pt idx="83">
                  <c:v>45133</c:v>
                </c:pt>
                <c:pt idx="84">
                  <c:v>45134</c:v>
                </c:pt>
                <c:pt idx="85">
                  <c:v>45135</c:v>
                </c:pt>
                <c:pt idx="86">
                  <c:v>45138</c:v>
                </c:pt>
                <c:pt idx="87">
                  <c:v>45139</c:v>
                </c:pt>
                <c:pt idx="88">
                  <c:v>45140</c:v>
                </c:pt>
                <c:pt idx="89">
                  <c:v>45141</c:v>
                </c:pt>
                <c:pt idx="90">
                  <c:v>45142</c:v>
                </c:pt>
                <c:pt idx="91">
                  <c:v>45145</c:v>
                </c:pt>
                <c:pt idx="92">
                  <c:v>45146</c:v>
                </c:pt>
                <c:pt idx="93">
                  <c:v>45147</c:v>
                </c:pt>
                <c:pt idx="94">
                  <c:v>45148</c:v>
                </c:pt>
                <c:pt idx="95">
                  <c:v>45149</c:v>
                </c:pt>
                <c:pt idx="96">
                  <c:v>45152</c:v>
                </c:pt>
                <c:pt idx="97">
                  <c:v>45153</c:v>
                </c:pt>
                <c:pt idx="98">
                  <c:v>45154</c:v>
                </c:pt>
                <c:pt idx="99">
                  <c:v>45155</c:v>
                </c:pt>
                <c:pt idx="100">
                  <c:v>45156</c:v>
                </c:pt>
                <c:pt idx="101">
                  <c:v>45159</c:v>
                </c:pt>
                <c:pt idx="102">
                  <c:v>45160</c:v>
                </c:pt>
                <c:pt idx="103">
                  <c:v>45161</c:v>
                </c:pt>
                <c:pt idx="104">
                  <c:v>45162</c:v>
                </c:pt>
                <c:pt idx="105">
                  <c:v>45163</c:v>
                </c:pt>
                <c:pt idx="106">
                  <c:v>45166</c:v>
                </c:pt>
                <c:pt idx="107">
                  <c:v>45167</c:v>
                </c:pt>
                <c:pt idx="108">
                  <c:v>45168</c:v>
                </c:pt>
                <c:pt idx="109">
                  <c:v>45169</c:v>
                </c:pt>
                <c:pt idx="110">
                  <c:v>45170</c:v>
                </c:pt>
                <c:pt idx="111">
                  <c:v>45173</c:v>
                </c:pt>
                <c:pt idx="112">
                  <c:v>45174</c:v>
                </c:pt>
                <c:pt idx="113">
                  <c:v>45175</c:v>
                </c:pt>
                <c:pt idx="114">
                  <c:v>45176</c:v>
                </c:pt>
                <c:pt idx="115">
                  <c:v>45177</c:v>
                </c:pt>
                <c:pt idx="116">
                  <c:v>45180</c:v>
                </c:pt>
                <c:pt idx="117">
                  <c:v>45181</c:v>
                </c:pt>
                <c:pt idx="118">
                  <c:v>45182</c:v>
                </c:pt>
                <c:pt idx="119">
                  <c:v>45183</c:v>
                </c:pt>
                <c:pt idx="120">
                  <c:v>45184</c:v>
                </c:pt>
                <c:pt idx="121">
                  <c:v>45187</c:v>
                </c:pt>
                <c:pt idx="122">
                  <c:v>45188</c:v>
                </c:pt>
                <c:pt idx="123">
                  <c:v>45189</c:v>
                </c:pt>
                <c:pt idx="124">
                  <c:v>45190</c:v>
                </c:pt>
                <c:pt idx="125">
                  <c:v>45191</c:v>
                </c:pt>
                <c:pt idx="126">
                  <c:v>45194</c:v>
                </c:pt>
                <c:pt idx="127">
                  <c:v>45195</c:v>
                </c:pt>
                <c:pt idx="128">
                  <c:v>45196</c:v>
                </c:pt>
                <c:pt idx="129">
                  <c:v>45197</c:v>
                </c:pt>
                <c:pt idx="130">
                  <c:v>45198</c:v>
                </c:pt>
                <c:pt idx="131">
                  <c:v>45201</c:v>
                </c:pt>
                <c:pt idx="132">
                  <c:v>45202</c:v>
                </c:pt>
                <c:pt idx="133">
                  <c:v>45203</c:v>
                </c:pt>
                <c:pt idx="134">
                  <c:v>45204</c:v>
                </c:pt>
                <c:pt idx="135">
                  <c:v>45205</c:v>
                </c:pt>
                <c:pt idx="136">
                  <c:v>45208</c:v>
                </c:pt>
                <c:pt idx="137">
                  <c:v>45209</c:v>
                </c:pt>
                <c:pt idx="138">
                  <c:v>45210</c:v>
                </c:pt>
                <c:pt idx="139">
                  <c:v>45211</c:v>
                </c:pt>
                <c:pt idx="140">
                  <c:v>45212</c:v>
                </c:pt>
                <c:pt idx="141">
                  <c:v>45215</c:v>
                </c:pt>
                <c:pt idx="142">
                  <c:v>45216</c:v>
                </c:pt>
                <c:pt idx="143">
                  <c:v>45217</c:v>
                </c:pt>
                <c:pt idx="144">
                  <c:v>45218</c:v>
                </c:pt>
                <c:pt idx="145">
                  <c:v>45219</c:v>
                </c:pt>
                <c:pt idx="146">
                  <c:v>45222</c:v>
                </c:pt>
                <c:pt idx="147">
                  <c:v>45223</c:v>
                </c:pt>
                <c:pt idx="148">
                  <c:v>45224</c:v>
                </c:pt>
                <c:pt idx="149">
                  <c:v>45225</c:v>
                </c:pt>
                <c:pt idx="150">
                  <c:v>45226</c:v>
                </c:pt>
                <c:pt idx="151">
                  <c:v>45229</c:v>
                </c:pt>
                <c:pt idx="152">
                  <c:v>45230</c:v>
                </c:pt>
                <c:pt idx="153">
                  <c:v>45231</c:v>
                </c:pt>
                <c:pt idx="154">
                  <c:v>45232</c:v>
                </c:pt>
                <c:pt idx="155">
                  <c:v>45233</c:v>
                </c:pt>
                <c:pt idx="156">
                  <c:v>45236</c:v>
                </c:pt>
                <c:pt idx="157">
                  <c:v>45237</c:v>
                </c:pt>
                <c:pt idx="158">
                  <c:v>45238</c:v>
                </c:pt>
                <c:pt idx="159">
                  <c:v>45239</c:v>
                </c:pt>
                <c:pt idx="160">
                  <c:v>45240</c:v>
                </c:pt>
                <c:pt idx="161">
                  <c:v>45243</c:v>
                </c:pt>
                <c:pt idx="162">
                  <c:v>45244</c:v>
                </c:pt>
                <c:pt idx="163">
                  <c:v>45245</c:v>
                </c:pt>
                <c:pt idx="164">
                  <c:v>45246</c:v>
                </c:pt>
                <c:pt idx="165">
                  <c:v>45247</c:v>
                </c:pt>
                <c:pt idx="166">
                  <c:v>45250</c:v>
                </c:pt>
                <c:pt idx="167">
                  <c:v>45251</c:v>
                </c:pt>
                <c:pt idx="168">
                  <c:v>45252</c:v>
                </c:pt>
                <c:pt idx="169">
                  <c:v>45253</c:v>
                </c:pt>
                <c:pt idx="170">
                  <c:v>45254</c:v>
                </c:pt>
                <c:pt idx="171">
                  <c:v>45257</c:v>
                </c:pt>
                <c:pt idx="172">
                  <c:v>45258</c:v>
                </c:pt>
                <c:pt idx="173">
                  <c:v>45259</c:v>
                </c:pt>
                <c:pt idx="174">
                  <c:v>45260</c:v>
                </c:pt>
                <c:pt idx="175">
                  <c:v>45261</c:v>
                </c:pt>
                <c:pt idx="176">
                  <c:v>45264</c:v>
                </c:pt>
                <c:pt idx="177">
                  <c:v>45265</c:v>
                </c:pt>
                <c:pt idx="178">
                  <c:v>45266</c:v>
                </c:pt>
                <c:pt idx="179">
                  <c:v>45267</c:v>
                </c:pt>
                <c:pt idx="180">
                  <c:v>45268</c:v>
                </c:pt>
                <c:pt idx="181">
                  <c:v>45271</c:v>
                </c:pt>
                <c:pt idx="182">
                  <c:v>45272</c:v>
                </c:pt>
                <c:pt idx="183">
                  <c:v>45273</c:v>
                </c:pt>
                <c:pt idx="184">
                  <c:v>45274</c:v>
                </c:pt>
                <c:pt idx="185">
                  <c:v>45275</c:v>
                </c:pt>
                <c:pt idx="186">
                  <c:v>45278</c:v>
                </c:pt>
                <c:pt idx="187">
                  <c:v>45279</c:v>
                </c:pt>
                <c:pt idx="188">
                  <c:v>45280</c:v>
                </c:pt>
                <c:pt idx="189">
                  <c:v>45281</c:v>
                </c:pt>
                <c:pt idx="190">
                  <c:v>45282</c:v>
                </c:pt>
                <c:pt idx="191">
                  <c:v>45285</c:v>
                </c:pt>
                <c:pt idx="192">
                  <c:v>45286</c:v>
                </c:pt>
                <c:pt idx="193">
                  <c:v>45287</c:v>
                </c:pt>
                <c:pt idx="194">
                  <c:v>45288</c:v>
                </c:pt>
                <c:pt idx="195">
                  <c:v>45289</c:v>
                </c:pt>
                <c:pt idx="196">
                  <c:v>45292</c:v>
                </c:pt>
                <c:pt idx="197">
                  <c:v>45293</c:v>
                </c:pt>
                <c:pt idx="198">
                  <c:v>45294</c:v>
                </c:pt>
                <c:pt idx="199">
                  <c:v>45295</c:v>
                </c:pt>
                <c:pt idx="200">
                  <c:v>45296</c:v>
                </c:pt>
                <c:pt idx="201">
                  <c:v>45299</c:v>
                </c:pt>
                <c:pt idx="202">
                  <c:v>45300</c:v>
                </c:pt>
                <c:pt idx="203">
                  <c:v>45301</c:v>
                </c:pt>
                <c:pt idx="204">
                  <c:v>45302</c:v>
                </c:pt>
                <c:pt idx="205">
                  <c:v>45303</c:v>
                </c:pt>
                <c:pt idx="206">
                  <c:v>45306</c:v>
                </c:pt>
                <c:pt idx="207">
                  <c:v>45307</c:v>
                </c:pt>
                <c:pt idx="208">
                  <c:v>45308</c:v>
                </c:pt>
                <c:pt idx="209">
                  <c:v>45309</c:v>
                </c:pt>
                <c:pt idx="210">
                  <c:v>45310</c:v>
                </c:pt>
                <c:pt idx="211">
                  <c:v>45313</c:v>
                </c:pt>
                <c:pt idx="212">
                  <c:v>45314</c:v>
                </c:pt>
                <c:pt idx="213">
                  <c:v>45315</c:v>
                </c:pt>
                <c:pt idx="214">
                  <c:v>45316</c:v>
                </c:pt>
                <c:pt idx="215">
                  <c:v>45317</c:v>
                </c:pt>
                <c:pt idx="216">
                  <c:v>45320</c:v>
                </c:pt>
                <c:pt idx="217">
                  <c:v>45321</c:v>
                </c:pt>
                <c:pt idx="218">
                  <c:v>45322</c:v>
                </c:pt>
                <c:pt idx="219">
                  <c:v>45323</c:v>
                </c:pt>
                <c:pt idx="220">
                  <c:v>45324</c:v>
                </c:pt>
                <c:pt idx="221">
                  <c:v>45327</c:v>
                </c:pt>
                <c:pt idx="222">
                  <c:v>45328</c:v>
                </c:pt>
                <c:pt idx="223">
                  <c:v>45329</c:v>
                </c:pt>
                <c:pt idx="224">
                  <c:v>45330</c:v>
                </c:pt>
                <c:pt idx="225">
                  <c:v>45331</c:v>
                </c:pt>
                <c:pt idx="226">
                  <c:v>45334</c:v>
                </c:pt>
                <c:pt idx="227">
                  <c:v>45335</c:v>
                </c:pt>
                <c:pt idx="228">
                  <c:v>45336</c:v>
                </c:pt>
                <c:pt idx="229">
                  <c:v>45337</c:v>
                </c:pt>
                <c:pt idx="230">
                  <c:v>45338</c:v>
                </c:pt>
                <c:pt idx="231">
                  <c:v>45341</c:v>
                </c:pt>
                <c:pt idx="232">
                  <c:v>45342</c:v>
                </c:pt>
                <c:pt idx="233">
                  <c:v>45343</c:v>
                </c:pt>
                <c:pt idx="234">
                  <c:v>45344</c:v>
                </c:pt>
                <c:pt idx="235">
                  <c:v>45345</c:v>
                </c:pt>
                <c:pt idx="236">
                  <c:v>45348</c:v>
                </c:pt>
                <c:pt idx="237">
                  <c:v>45349</c:v>
                </c:pt>
                <c:pt idx="238">
                  <c:v>45350</c:v>
                </c:pt>
                <c:pt idx="239">
                  <c:v>45351</c:v>
                </c:pt>
                <c:pt idx="240">
                  <c:v>45352</c:v>
                </c:pt>
                <c:pt idx="241">
                  <c:v>45355</c:v>
                </c:pt>
                <c:pt idx="242">
                  <c:v>45356</c:v>
                </c:pt>
                <c:pt idx="243">
                  <c:v>45357</c:v>
                </c:pt>
                <c:pt idx="244">
                  <c:v>45358</c:v>
                </c:pt>
                <c:pt idx="245">
                  <c:v>45359</c:v>
                </c:pt>
                <c:pt idx="246">
                  <c:v>45362</c:v>
                </c:pt>
                <c:pt idx="247">
                  <c:v>45363</c:v>
                </c:pt>
                <c:pt idx="248">
                  <c:v>45364</c:v>
                </c:pt>
                <c:pt idx="249">
                  <c:v>45365</c:v>
                </c:pt>
                <c:pt idx="250">
                  <c:v>45366</c:v>
                </c:pt>
                <c:pt idx="251">
                  <c:v>45369</c:v>
                </c:pt>
                <c:pt idx="252">
                  <c:v>45370</c:v>
                </c:pt>
                <c:pt idx="253">
                  <c:v>45371</c:v>
                </c:pt>
                <c:pt idx="254">
                  <c:v>45372</c:v>
                </c:pt>
                <c:pt idx="255">
                  <c:v>45373</c:v>
                </c:pt>
                <c:pt idx="256">
                  <c:v>45376</c:v>
                </c:pt>
                <c:pt idx="257">
                  <c:v>45377</c:v>
                </c:pt>
                <c:pt idx="258">
                  <c:v>45378</c:v>
                </c:pt>
                <c:pt idx="259">
                  <c:v>45379</c:v>
                </c:pt>
                <c:pt idx="260">
                  <c:v>45382</c:v>
                </c:pt>
              </c:numCache>
            </c:numRef>
          </c:cat>
          <c:val>
            <c:numRef>
              <c:f>Sheet1!$C$2:$C$262</c:f>
              <c:numCache>
                <c:formatCode>General</c:formatCode>
                <c:ptCount val="261"/>
                <c:pt idx="196" formatCode="#,##0.000">
                  <c:v>333.02331182930499</c:v>
                </c:pt>
                <c:pt idx="197" formatCode="#,##0.000">
                  <c:v>330.516031399388</c:v>
                </c:pt>
                <c:pt idx="198" formatCode="#,##0.000">
                  <c:v>327.27355764830298</c:v>
                </c:pt>
                <c:pt idx="199" formatCode="#,##0.000">
                  <c:v>327.19082747475898</c:v>
                </c:pt>
                <c:pt idx="200" formatCode="#,##0.000">
                  <c:v>327.72108755519503</c:v>
                </c:pt>
                <c:pt idx="201" formatCode="#,##0.000">
                  <c:v>330.65231436460101</c:v>
                </c:pt>
                <c:pt idx="202" formatCode="#,##0.000">
                  <c:v>329.92692832539097</c:v>
                </c:pt>
                <c:pt idx="203" formatCode="#,##0.000">
                  <c:v>331.15834488727199</c:v>
                </c:pt>
                <c:pt idx="204" formatCode="#,##0.000">
                  <c:v>330.97073123334002</c:v>
                </c:pt>
                <c:pt idx="205" formatCode="#,##0.000">
                  <c:v>332.068940606784</c:v>
                </c:pt>
                <c:pt idx="206" formatCode="#,##0.000">
                  <c:v>331.73335346216498</c:v>
                </c:pt>
                <c:pt idx="207" formatCode="#,##0.000">
                  <c:v>329.41251988507599</c:v>
                </c:pt>
                <c:pt idx="208" formatCode="#,##0.000">
                  <c:v>326.27922455139901</c:v>
                </c:pt>
                <c:pt idx="209" formatCode="#,##0.000">
                  <c:v>328.53614721578299</c:v>
                </c:pt>
                <c:pt idx="210" formatCode="#,##0.000">
                  <c:v>331.898553864093</c:v>
                </c:pt>
                <c:pt idx="211" formatCode="#,##0.000">
                  <c:v>332.96817866734398</c:v>
                </c:pt>
                <c:pt idx="212" formatCode="#,##0.000">
                  <c:v>333.340102857636</c:v>
                </c:pt>
                <c:pt idx="213" formatCode="#,##0.000">
                  <c:v>334.96066623496398</c:v>
                </c:pt>
                <c:pt idx="214" formatCode="#,##0.000">
                  <c:v>335.99825925297898</c:v>
                </c:pt>
                <c:pt idx="215" formatCode="#,##0.000">
                  <c:v>336.25679418875598</c:v>
                </c:pt>
                <c:pt idx="216" formatCode="#,##0.000">
                  <c:v>338.32663512513199</c:v>
                </c:pt>
                <c:pt idx="217" formatCode="#,##0.000">
                  <c:v>338.05338108469601</c:v>
                </c:pt>
                <c:pt idx="218" formatCode="#,##0.000">
                  <c:v>334.93679959043698</c:v>
                </c:pt>
                <c:pt idx="219" formatCode="#,##0.000">
                  <c:v>337.181372825474</c:v>
                </c:pt>
                <c:pt idx="220" formatCode="#,##0.000">
                  <c:v>339.35786550442498</c:v>
                </c:pt>
                <c:pt idx="221" formatCode="#,##0.000">
                  <c:v>337.86735719701898</c:v>
                </c:pt>
                <c:pt idx="222" formatCode="#,##0.000">
                  <c:v>339.47175581874097</c:v>
                </c:pt>
                <c:pt idx="223" formatCode="#,##0.000">
                  <c:v>341.50055468954099</c:v>
                </c:pt>
                <c:pt idx="224" formatCode="#,##0.000">
                  <c:v>341.451840762367</c:v>
                </c:pt>
                <c:pt idx="225" formatCode="#,##0.000">
                  <c:v>342.851631324739</c:v>
                </c:pt>
                <c:pt idx="226" formatCode="#,##0.000">
                  <c:v>342.83769810872298</c:v>
                </c:pt>
                <c:pt idx="227" formatCode="#,##0.000">
                  <c:v>339.04985052146901</c:v>
                </c:pt>
                <c:pt idx="228" formatCode="#,##0.000">
                  <c:v>341.54726442689702</c:v>
                </c:pt>
                <c:pt idx="229" formatCode="#,##0.000">
                  <c:v>344.17419204447702</c:v>
                </c:pt>
                <c:pt idx="230" formatCode="#,##0.000">
                  <c:v>344.05557268452901</c:v>
                </c:pt>
                <c:pt idx="231" formatCode="#,##0.000">
                  <c:v>344.22687145151798</c:v>
                </c:pt>
                <c:pt idx="232" formatCode="#,##0.000">
                  <c:v>343.14721540081001</c:v>
                </c:pt>
                <c:pt idx="233" formatCode="#,##0.000">
                  <c:v>343.02067193843101</c:v>
                </c:pt>
                <c:pt idx="234" formatCode="#,##0.000">
                  <c:v>348.79504601557801</c:v>
                </c:pt>
                <c:pt idx="235" formatCode="#,##0.000">
                  <c:v>349.15647483671398</c:v>
                </c:pt>
                <c:pt idx="236" formatCode="#,##0.000">
                  <c:v>348.24799657423802</c:v>
                </c:pt>
                <c:pt idx="237" formatCode="#,##0.000">
                  <c:v>348.95508411230401</c:v>
                </c:pt>
                <c:pt idx="238" formatCode="#,##0.000">
                  <c:v>347.81517033574403</c:v>
                </c:pt>
                <c:pt idx="239" formatCode="#,##0.000">
                  <c:v>349.31005249523002</c:v>
                </c:pt>
                <c:pt idx="240" formatCode="#,##0.000">
                  <c:v>351.98543579251799</c:v>
                </c:pt>
                <c:pt idx="241" formatCode="#,##0.000">
                  <c:v>352.02222668300999</c:v>
                </c:pt>
                <c:pt idx="242" formatCode="#,##0.000">
                  <c:v>349.37194891887498</c:v>
                </c:pt>
                <c:pt idx="243" formatCode="#,##0.000">
                  <c:v>351.47130958756298</c:v>
                </c:pt>
                <c:pt idx="244" formatCode="#,##0.000">
                  <c:v>354.90086076336001</c:v>
                </c:pt>
                <c:pt idx="245" formatCode="#,##0.000">
                  <c:v>354.103703247103</c:v>
                </c:pt>
                <c:pt idx="246" formatCode="#,##0.000">
                  <c:v>352.94594567959501</c:v>
                </c:pt>
                <c:pt idx="247" formatCode="#,##0.000">
                  <c:v>356.15097821137101</c:v>
                </c:pt>
                <c:pt idx="248" formatCode="#,##0.000">
                  <c:v>355.98209287772198</c:v>
                </c:pt>
                <c:pt idx="249" formatCode="#,##0.000">
                  <c:v>354.86428265661601</c:v>
                </c:pt>
                <c:pt idx="250" formatCode="#,##0.000">
                  <c:v>352.56546682997998</c:v>
                </c:pt>
                <c:pt idx="251" formatCode="#,##0.000">
                  <c:v>354.35801363489998</c:v>
                </c:pt>
                <c:pt idx="252" formatCode="#,##0.000">
                  <c:v>355.208018722394</c:v>
                </c:pt>
                <c:pt idx="253" formatCode="#,##0.000">
                  <c:v>357.424045185056</c:v>
                </c:pt>
                <c:pt idx="254" formatCode="#,##0.000">
                  <c:v>359.87269026586802</c:v>
                </c:pt>
                <c:pt idx="255" formatCode="#,##0.000">
                  <c:v>358.98115065982</c:v>
                </c:pt>
                <c:pt idx="256" formatCode="#,##0.000">
                  <c:v>358.13885688828299</c:v>
                </c:pt>
                <c:pt idx="257" formatCode="#,##0.000">
                  <c:v>357.72796346149698</c:v>
                </c:pt>
                <c:pt idx="258" formatCode="#,##0.000">
                  <c:v>359.79125046098301</c:v>
                </c:pt>
                <c:pt idx="259" formatCode="#,##0.000">
                  <c:v>360.08709104738</c:v>
                </c:pt>
                <c:pt idx="260" formatCode="#,##0.000">
                  <c:v>360.27729315386398</c:v>
                </c:pt>
              </c:numCache>
            </c:numRef>
          </c:val>
          <c:smooth val="0"/>
          <c:extLst>
            <c:ext xmlns:c16="http://schemas.microsoft.com/office/drawing/2014/chart" uri="{C3380CC4-5D6E-409C-BE32-E72D297353CC}">
              <c16:uniqueId val="{00000002-44A1-4B7F-A94A-9F90A673EBBE}"/>
            </c:ext>
          </c:extLst>
        </c:ser>
        <c:dLbls>
          <c:showLegendKey val="0"/>
          <c:showVal val="0"/>
          <c:showCatName val="0"/>
          <c:showSerName val="0"/>
          <c:showPercent val="0"/>
          <c:showBubbleSize val="0"/>
        </c:dLbls>
        <c:marker val="1"/>
        <c:smooth val="0"/>
        <c:axId val="43202048"/>
        <c:axId val="43203584"/>
      </c:lineChart>
      <c:dateAx>
        <c:axId val="43202048"/>
        <c:scaling>
          <c:orientation val="minMax"/>
          <c:min val="45016"/>
        </c:scaling>
        <c:delete val="0"/>
        <c:axPos val="b"/>
        <c:numFmt formatCode="mmm\ d" sourceLinked="0"/>
        <c:majorTickMark val="none"/>
        <c:minorTickMark val="none"/>
        <c:tickLblPos val="nextTo"/>
        <c:spPr>
          <a:ln w="6350">
            <a:solidFill>
              <a:schemeClr val="tx1"/>
            </a:solidFill>
          </a:ln>
        </c:spPr>
        <c:txPr>
          <a:bodyPr/>
          <a:lstStyle/>
          <a:p>
            <a:pPr>
              <a:defRPr sz="600"/>
            </a:pPr>
            <a:endParaRPr lang="en-US"/>
          </a:p>
        </c:txPr>
        <c:crossAx val="43203584"/>
        <c:crosses val="autoZero"/>
        <c:auto val="0"/>
        <c:lblOffset val="100"/>
        <c:baseTimeUnit val="days"/>
        <c:majorUnit val="3"/>
        <c:majorTimeUnit val="months"/>
      </c:dateAx>
      <c:valAx>
        <c:axId val="43203584"/>
        <c:scaling>
          <c:orientation val="minMax"/>
          <c:max val="420"/>
          <c:min val="220"/>
        </c:scaling>
        <c:delete val="0"/>
        <c:axPos val="l"/>
        <c:numFmt formatCode="#,##0" sourceLinked="0"/>
        <c:majorTickMark val="none"/>
        <c:minorTickMark val="none"/>
        <c:tickLblPos val="nextTo"/>
        <c:spPr>
          <a:ln w="6350">
            <a:solidFill>
              <a:schemeClr val="tx1"/>
            </a:solidFill>
          </a:ln>
        </c:spPr>
        <c:txPr>
          <a:bodyPr/>
          <a:lstStyle/>
          <a:p>
            <a:pPr>
              <a:defRPr sz="600"/>
            </a:pPr>
            <a:endParaRPr lang="en-US"/>
          </a:p>
        </c:txPr>
        <c:crossAx val="43202048"/>
        <c:crosses val="autoZero"/>
        <c:crossBetween val="between"/>
        <c:majorUnit val="40"/>
      </c:valAx>
      <c:spPr>
        <a:noFill/>
        <a:effectLst>
          <a:outerShdw blurRad="50800" dist="50800" dir="5400000" algn="ctr" rotWithShape="0">
            <a:schemeClr val="bg1"/>
          </a:outerShdw>
        </a:effectLst>
      </c:spPr>
    </c:plotArea>
    <c:plotVisOnly val="1"/>
    <c:dispBlanksAs val="gap"/>
    <c:showDLblsOverMax val="0"/>
  </c:chart>
  <c:spPr>
    <a:noFill/>
  </c:spPr>
  <c:txPr>
    <a:bodyPr/>
    <a:lstStyle/>
    <a:p>
      <a:pPr>
        <a:defRPr sz="7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6402738460631956E-2"/>
          <c:y val="0.22830555894496266"/>
          <c:w val="0.86077481306586834"/>
          <c:h val="0.57884352275647932"/>
        </c:manualLayout>
      </c:layout>
      <c:areaChart>
        <c:grouping val="standard"/>
        <c:varyColors val="0"/>
        <c:ser>
          <c:idx val="2"/>
          <c:order val="2"/>
          <c:tx>
            <c:strRef>
              <c:f>Sheet1!$D$1</c:f>
              <c:strCache>
                <c:ptCount val="1"/>
                <c:pt idx="0">
                  <c:v>blue area</c:v>
                </c:pt>
              </c:strCache>
            </c:strRef>
          </c:tx>
          <c:spPr>
            <a:solidFill>
              <a:schemeClr val="accent1">
                <a:lumMod val="20000"/>
                <a:lumOff val="80000"/>
              </a:schemeClr>
            </a:solidFill>
          </c:spPr>
          <c:cat>
            <c:numRef>
              <c:f>Sheet1!$A$2:$A$293</c:f>
              <c:numCache>
                <c:formatCode>m/d/yyyy</c:formatCode>
                <c:ptCount val="292"/>
                <c:pt idx="0">
                  <c:v>36525</c:v>
                </c:pt>
                <c:pt idx="1">
                  <c:v>36556</c:v>
                </c:pt>
                <c:pt idx="2">
                  <c:v>36585</c:v>
                </c:pt>
                <c:pt idx="3">
                  <c:v>36616</c:v>
                </c:pt>
                <c:pt idx="4">
                  <c:v>36646</c:v>
                </c:pt>
                <c:pt idx="5">
                  <c:v>36677</c:v>
                </c:pt>
                <c:pt idx="6">
                  <c:v>36707</c:v>
                </c:pt>
                <c:pt idx="7">
                  <c:v>36738</c:v>
                </c:pt>
                <c:pt idx="8">
                  <c:v>36769</c:v>
                </c:pt>
                <c:pt idx="9">
                  <c:v>36799</c:v>
                </c:pt>
                <c:pt idx="10">
                  <c:v>36830</c:v>
                </c:pt>
                <c:pt idx="11">
                  <c:v>36860</c:v>
                </c:pt>
                <c:pt idx="12">
                  <c:v>36891</c:v>
                </c:pt>
                <c:pt idx="13">
                  <c:v>36922</c:v>
                </c:pt>
                <c:pt idx="14">
                  <c:v>36950</c:v>
                </c:pt>
                <c:pt idx="15">
                  <c:v>36981</c:v>
                </c:pt>
                <c:pt idx="16">
                  <c:v>37011</c:v>
                </c:pt>
                <c:pt idx="17">
                  <c:v>37042</c:v>
                </c:pt>
                <c:pt idx="18">
                  <c:v>37072</c:v>
                </c:pt>
                <c:pt idx="19">
                  <c:v>37103</c:v>
                </c:pt>
                <c:pt idx="20">
                  <c:v>37134</c:v>
                </c:pt>
                <c:pt idx="21">
                  <c:v>37164</c:v>
                </c:pt>
                <c:pt idx="22">
                  <c:v>37195</c:v>
                </c:pt>
                <c:pt idx="23">
                  <c:v>37225</c:v>
                </c:pt>
                <c:pt idx="24">
                  <c:v>37256</c:v>
                </c:pt>
                <c:pt idx="25">
                  <c:v>37287</c:v>
                </c:pt>
                <c:pt idx="26">
                  <c:v>37315</c:v>
                </c:pt>
                <c:pt idx="27">
                  <c:v>37346</c:v>
                </c:pt>
                <c:pt idx="28">
                  <c:v>37376</c:v>
                </c:pt>
                <c:pt idx="29">
                  <c:v>37407</c:v>
                </c:pt>
                <c:pt idx="30">
                  <c:v>37437</c:v>
                </c:pt>
                <c:pt idx="31">
                  <c:v>37468</c:v>
                </c:pt>
                <c:pt idx="32">
                  <c:v>37499</c:v>
                </c:pt>
                <c:pt idx="33">
                  <c:v>37529</c:v>
                </c:pt>
                <c:pt idx="34">
                  <c:v>37560</c:v>
                </c:pt>
                <c:pt idx="35">
                  <c:v>37590</c:v>
                </c:pt>
                <c:pt idx="36">
                  <c:v>37621</c:v>
                </c:pt>
                <c:pt idx="37">
                  <c:v>37652</c:v>
                </c:pt>
                <c:pt idx="38">
                  <c:v>37680</c:v>
                </c:pt>
                <c:pt idx="39">
                  <c:v>37711</c:v>
                </c:pt>
                <c:pt idx="40">
                  <c:v>37741</c:v>
                </c:pt>
                <c:pt idx="41">
                  <c:v>37772</c:v>
                </c:pt>
                <c:pt idx="42">
                  <c:v>37802</c:v>
                </c:pt>
                <c:pt idx="43">
                  <c:v>37833</c:v>
                </c:pt>
                <c:pt idx="44">
                  <c:v>37864</c:v>
                </c:pt>
                <c:pt idx="45">
                  <c:v>37894</c:v>
                </c:pt>
                <c:pt idx="46">
                  <c:v>37925</c:v>
                </c:pt>
                <c:pt idx="47">
                  <c:v>37955</c:v>
                </c:pt>
                <c:pt idx="48">
                  <c:v>37986</c:v>
                </c:pt>
                <c:pt idx="49">
                  <c:v>38017</c:v>
                </c:pt>
                <c:pt idx="50">
                  <c:v>38046</c:v>
                </c:pt>
                <c:pt idx="51">
                  <c:v>38077</c:v>
                </c:pt>
                <c:pt idx="52">
                  <c:v>38107</c:v>
                </c:pt>
                <c:pt idx="53">
                  <c:v>38138</c:v>
                </c:pt>
                <c:pt idx="54">
                  <c:v>38168</c:v>
                </c:pt>
                <c:pt idx="55">
                  <c:v>38199</c:v>
                </c:pt>
                <c:pt idx="56">
                  <c:v>38230</c:v>
                </c:pt>
                <c:pt idx="57">
                  <c:v>38260</c:v>
                </c:pt>
                <c:pt idx="58">
                  <c:v>38291</c:v>
                </c:pt>
                <c:pt idx="59">
                  <c:v>38321</c:v>
                </c:pt>
                <c:pt idx="60">
                  <c:v>38352</c:v>
                </c:pt>
                <c:pt idx="61">
                  <c:v>38383</c:v>
                </c:pt>
                <c:pt idx="62">
                  <c:v>38411</c:v>
                </c:pt>
                <c:pt idx="63">
                  <c:v>38442</c:v>
                </c:pt>
                <c:pt idx="64">
                  <c:v>38472</c:v>
                </c:pt>
                <c:pt idx="65">
                  <c:v>38503</c:v>
                </c:pt>
                <c:pt idx="66">
                  <c:v>38533</c:v>
                </c:pt>
                <c:pt idx="67">
                  <c:v>38564</c:v>
                </c:pt>
                <c:pt idx="68">
                  <c:v>38595</c:v>
                </c:pt>
                <c:pt idx="69">
                  <c:v>38625</c:v>
                </c:pt>
                <c:pt idx="70">
                  <c:v>38656</c:v>
                </c:pt>
                <c:pt idx="71">
                  <c:v>38686</c:v>
                </c:pt>
                <c:pt idx="72">
                  <c:v>38717</c:v>
                </c:pt>
                <c:pt idx="73">
                  <c:v>38748</c:v>
                </c:pt>
                <c:pt idx="74">
                  <c:v>38776</c:v>
                </c:pt>
                <c:pt idx="75">
                  <c:v>38807</c:v>
                </c:pt>
                <c:pt idx="76">
                  <c:v>38837</c:v>
                </c:pt>
                <c:pt idx="77">
                  <c:v>38868</c:v>
                </c:pt>
                <c:pt idx="78">
                  <c:v>38898</c:v>
                </c:pt>
                <c:pt idx="79">
                  <c:v>38929</c:v>
                </c:pt>
                <c:pt idx="80">
                  <c:v>38960</c:v>
                </c:pt>
                <c:pt idx="81">
                  <c:v>38990</c:v>
                </c:pt>
                <c:pt idx="82">
                  <c:v>39021</c:v>
                </c:pt>
                <c:pt idx="83">
                  <c:v>39051</c:v>
                </c:pt>
                <c:pt idx="84">
                  <c:v>39082</c:v>
                </c:pt>
                <c:pt idx="85">
                  <c:v>39113</c:v>
                </c:pt>
                <c:pt idx="86">
                  <c:v>39141</c:v>
                </c:pt>
                <c:pt idx="87">
                  <c:v>39172</c:v>
                </c:pt>
                <c:pt idx="88">
                  <c:v>39202</c:v>
                </c:pt>
                <c:pt idx="89">
                  <c:v>39233</c:v>
                </c:pt>
                <c:pt idx="90">
                  <c:v>39263</c:v>
                </c:pt>
                <c:pt idx="91">
                  <c:v>39294</c:v>
                </c:pt>
                <c:pt idx="92">
                  <c:v>39325</c:v>
                </c:pt>
                <c:pt idx="93">
                  <c:v>39355</c:v>
                </c:pt>
                <c:pt idx="94">
                  <c:v>39386</c:v>
                </c:pt>
                <c:pt idx="95">
                  <c:v>39416</c:v>
                </c:pt>
                <c:pt idx="96">
                  <c:v>39447</c:v>
                </c:pt>
                <c:pt idx="97">
                  <c:v>39478</c:v>
                </c:pt>
                <c:pt idx="98">
                  <c:v>39507</c:v>
                </c:pt>
                <c:pt idx="99">
                  <c:v>39538</c:v>
                </c:pt>
                <c:pt idx="100">
                  <c:v>39568</c:v>
                </c:pt>
                <c:pt idx="101">
                  <c:v>39599</c:v>
                </c:pt>
                <c:pt idx="102">
                  <c:v>39629</c:v>
                </c:pt>
                <c:pt idx="103">
                  <c:v>39660</c:v>
                </c:pt>
                <c:pt idx="104">
                  <c:v>39691</c:v>
                </c:pt>
                <c:pt idx="105">
                  <c:v>39721</c:v>
                </c:pt>
                <c:pt idx="106">
                  <c:v>39752</c:v>
                </c:pt>
                <c:pt idx="107">
                  <c:v>39782</c:v>
                </c:pt>
                <c:pt idx="108">
                  <c:v>39813</c:v>
                </c:pt>
                <c:pt idx="109">
                  <c:v>39844</c:v>
                </c:pt>
                <c:pt idx="110">
                  <c:v>39872</c:v>
                </c:pt>
                <c:pt idx="111">
                  <c:v>39903</c:v>
                </c:pt>
                <c:pt idx="112">
                  <c:v>39933</c:v>
                </c:pt>
                <c:pt idx="113">
                  <c:v>39964</c:v>
                </c:pt>
                <c:pt idx="114">
                  <c:v>39994</c:v>
                </c:pt>
                <c:pt idx="115">
                  <c:v>40025</c:v>
                </c:pt>
                <c:pt idx="116">
                  <c:v>40056</c:v>
                </c:pt>
                <c:pt idx="117">
                  <c:v>40086</c:v>
                </c:pt>
                <c:pt idx="118">
                  <c:v>40117</c:v>
                </c:pt>
                <c:pt idx="119">
                  <c:v>40147</c:v>
                </c:pt>
                <c:pt idx="120">
                  <c:v>40178</c:v>
                </c:pt>
                <c:pt idx="121">
                  <c:v>40209</c:v>
                </c:pt>
                <c:pt idx="122">
                  <c:v>40237</c:v>
                </c:pt>
                <c:pt idx="123">
                  <c:v>40268</c:v>
                </c:pt>
                <c:pt idx="124">
                  <c:v>40298</c:v>
                </c:pt>
                <c:pt idx="125">
                  <c:v>40329</c:v>
                </c:pt>
                <c:pt idx="126">
                  <c:v>40359</c:v>
                </c:pt>
                <c:pt idx="127">
                  <c:v>40390</c:v>
                </c:pt>
                <c:pt idx="128">
                  <c:v>40421</c:v>
                </c:pt>
                <c:pt idx="129">
                  <c:v>40451</c:v>
                </c:pt>
                <c:pt idx="130">
                  <c:v>40482</c:v>
                </c:pt>
                <c:pt idx="131">
                  <c:v>40512</c:v>
                </c:pt>
                <c:pt idx="132">
                  <c:v>40543</c:v>
                </c:pt>
                <c:pt idx="133">
                  <c:v>40574</c:v>
                </c:pt>
                <c:pt idx="134">
                  <c:v>40602</c:v>
                </c:pt>
                <c:pt idx="135">
                  <c:v>40633</c:v>
                </c:pt>
                <c:pt idx="136">
                  <c:v>40663</c:v>
                </c:pt>
                <c:pt idx="137">
                  <c:v>40694</c:v>
                </c:pt>
                <c:pt idx="138">
                  <c:v>40724</c:v>
                </c:pt>
                <c:pt idx="139">
                  <c:v>40755</c:v>
                </c:pt>
                <c:pt idx="140">
                  <c:v>40786</c:v>
                </c:pt>
                <c:pt idx="141">
                  <c:v>40816</c:v>
                </c:pt>
                <c:pt idx="142">
                  <c:v>40847</c:v>
                </c:pt>
                <c:pt idx="143">
                  <c:v>40877</c:v>
                </c:pt>
                <c:pt idx="144">
                  <c:v>40908</c:v>
                </c:pt>
                <c:pt idx="145">
                  <c:v>40939</c:v>
                </c:pt>
                <c:pt idx="146">
                  <c:v>40968</c:v>
                </c:pt>
                <c:pt idx="147">
                  <c:v>40999</c:v>
                </c:pt>
                <c:pt idx="148">
                  <c:v>41029</c:v>
                </c:pt>
                <c:pt idx="149">
                  <c:v>41060</c:v>
                </c:pt>
                <c:pt idx="150">
                  <c:v>41090</c:v>
                </c:pt>
                <c:pt idx="151">
                  <c:v>41121</c:v>
                </c:pt>
                <c:pt idx="152">
                  <c:v>41152</c:v>
                </c:pt>
                <c:pt idx="153">
                  <c:v>41182</c:v>
                </c:pt>
                <c:pt idx="154">
                  <c:v>41213</c:v>
                </c:pt>
                <c:pt idx="155">
                  <c:v>41243</c:v>
                </c:pt>
                <c:pt idx="156">
                  <c:v>41274</c:v>
                </c:pt>
                <c:pt idx="157">
                  <c:v>41305</c:v>
                </c:pt>
                <c:pt idx="158">
                  <c:v>41333</c:v>
                </c:pt>
                <c:pt idx="159">
                  <c:v>41364</c:v>
                </c:pt>
                <c:pt idx="160">
                  <c:v>41394</c:v>
                </c:pt>
                <c:pt idx="161">
                  <c:v>41425</c:v>
                </c:pt>
                <c:pt idx="162">
                  <c:v>41455</c:v>
                </c:pt>
                <c:pt idx="163">
                  <c:v>41486</c:v>
                </c:pt>
                <c:pt idx="164">
                  <c:v>41517</c:v>
                </c:pt>
                <c:pt idx="165">
                  <c:v>41547</c:v>
                </c:pt>
                <c:pt idx="166">
                  <c:v>41578</c:v>
                </c:pt>
                <c:pt idx="167">
                  <c:v>41608</c:v>
                </c:pt>
                <c:pt idx="168">
                  <c:v>41639</c:v>
                </c:pt>
                <c:pt idx="169">
                  <c:v>41670</c:v>
                </c:pt>
                <c:pt idx="170">
                  <c:v>41698</c:v>
                </c:pt>
                <c:pt idx="171">
                  <c:v>41729</c:v>
                </c:pt>
                <c:pt idx="172">
                  <c:v>41759</c:v>
                </c:pt>
                <c:pt idx="173">
                  <c:v>41790</c:v>
                </c:pt>
                <c:pt idx="174">
                  <c:v>41820</c:v>
                </c:pt>
                <c:pt idx="175">
                  <c:v>41851</c:v>
                </c:pt>
                <c:pt idx="176">
                  <c:v>41882</c:v>
                </c:pt>
                <c:pt idx="177">
                  <c:v>41912</c:v>
                </c:pt>
                <c:pt idx="178">
                  <c:v>41943</c:v>
                </c:pt>
                <c:pt idx="179">
                  <c:v>41973</c:v>
                </c:pt>
                <c:pt idx="180">
                  <c:v>42004</c:v>
                </c:pt>
                <c:pt idx="181">
                  <c:v>42035</c:v>
                </c:pt>
                <c:pt idx="182">
                  <c:v>42063</c:v>
                </c:pt>
                <c:pt idx="183">
                  <c:v>42094</c:v>
                </c:pt>
                <c:pt idx="184">
                  <c:v>42124</c:v>
                </c:pt>
                <c:pt idx="185">
                  <c:v>42155</c:v>
                </c:pt>
                <c:pt idx="186">
                  <c:v>42185</c:v>
                </c:pt>
                <c:pt idx="187">
                  <c:v>42216</c:v>
                </c:pt>
                <c:pt idx="188">
                  <c:v>42247</c:v>
                </c:pt>
                <c:pt idx="189">
                  <c:v>42277</c:v>
                </c:pt>
                <c:pt idx="190">
                  <c:v>42308</c:v>
                </c:pt>
                <c:pt idx="191">
                  <c:v>42338</c:v>
                </c:pt>
                <c:pt idx="192">
                  <c:v>42369</c:v>
                </c:pt>
                <c:pt idx="193">
                  <c:v>42400</c:v>
                </c:pt>
                <c:pt idx="194">
                  <c:v>42429</c:v>
                </c:pt>
                <c:pt idx="195">
                  <c:v>42460</c:v>
                </c:pt>
                <c:pt idx="196">
                  <c:v>42490</c:v>
                </c:pt>
                <c:pt idx="197">
                  <c:v>42521</c:v>
                </c:pt>
                <c:pt idx="198">
                  <c:v>42551</c:v>
                </c:pt>
                <c:pt idx="199">
                  <c:v>42582</c:v>
                </c:pt>
                <c:pt idx="200">
                  <c:v>42613</c:v>
                </c:pt>
                <c:pt idx="201">
                  <c:v>42643</c:v>
                </c:pt>
                <c:pt idx="202">
                  <c:v>42674</c:v>
                </c:pt>
                <c:pt idx="203">
                  <c:v>42704</c:v>
                </c:pt>
                <c:pt idx="204">
                  <c:v>42735</c:v>
                </c:pt>
                <c:pt idx="205">
                  <c:v>42766</c:v>
                </c:pt>
                <c:pt idx="206">
                  <c:v>42794</c:v>
                </c:pt>
                <c:pt idx="207">
                  <c:v>42825</c:v>
                </c:pt>
                <c:pt idx="208">
                  <c:v>42855</c:v>
                </c:pt>
                <c:pt idx="209">
                  <c:v>42886</c:v>
                </c:pt>
                <c:pt idx="210">
                  <c:v>42916</c:v>
                </c:pt>
                <c:pt idx="211">
                  <c:v>42947</c:v>
                </c:pt>
                <c:pt idx="212">
                  <c:v>42978</c:v>
                </c:pt>
                <c:pt idx="213">
                  <c:v>43008</c:v>
                </c:pt>
                <c:pt idx="214">
                  <c:v>43039</c:v>
                </c:pt>
                <c:pt idx="215">
                  <c:v>43069</c:v>
                </c:pt>
                <c:pt idx="216">
                  <c:v>43100</c:v>
                </c:pt>
                <c:pt idx="217">
                  <c:v>43131</c:v>
                </c:pt>
                <c:pt idx="218">
                  <c:v>43159</c:v>
                </c:pt>
                <c:pt idx="219">
                  <c:v>43190</c:v>
                </c:pt>
                <c:pt idx="220">
                  <c:v>43220</c:v>
                </c:pt>
                <c:pt idx="221">
                  <c:v>43251</c:v>
                </c:pt>
                <c:pt idx="222">
                  <c:v>43281</c:v>
                </c:pt>
                <c:pt idx="223">
                  <c:v>43312</c:v>
                </c:pt>
                <c:pt idx="224">
                  <c:v>43343</c:v>
                </c:pt>
                <c:pt idx="225">
                  <c:v>43373</c:v>
                </c:pt>
                <c:pt idx="226">
                  <c:v>43404</c:v>
                </c:pt>
                <c:pt idx="227">
                  <c:v>43434</c:v>
                </c:pt>
                <c:pt idx="228">
                  <c:v>43465</c:v>
                </c:pt>
                <c:pt idx="229">
                  <c:v>43496</c:v>
                </c:pt>
                <c:pt idx="230">
                  <c:v>43524</c:v>
                </c:pt>
                <c:pt idx="231">
                  <c:v>43555</c:v>
                </c:pt>
                <c:pt idx="232">
                  <c:v>43585</c:v>
                </c:pt>
                <c:pt idx="233">
                  <c:v>43616</c:v>
                </c:pt>
                <c:pt idx="234">
                  <c:v>43646</c:v>
                </c:pt>
                <c:pt idx="235">
                  <c:v>43677</c:v>
                </c:pt>
                <c:pt idx="236">
                  <c:v>43708</c:v>
                </c:pt>
                <c:pt idx="237">
                  <c:v>43738</c:v>
                </c:pt>
                <c:pt idx="238">
                  <c:v>43769</c:v>
                </c:pt>
                <c:pt idx="239">
                  <c:v>43799</c:v>
                </c:pt>
                <c:pt idx="240">
                  <c:v>43830</c:v>
                </c:pt>
                <c:pt idx="241">
                  <c:v>43861</c:v>
                </c:pt>
                <c:pt idx="242">
                  <c:v>43890</c:v>
                </c:pt>
                <c:pt idx="243">
                  <c:v>43921</c:v>
                </c:pt>
                <c:pt idx="244">
                  <c:v>43951</c:v>
                </c:pt>
                <c:pt idx="245">
                  <c:v>43982</c:v>
                </c:pt>
                <c:pt idx="246">
                  <c:v>44012</c:v>
                </c:pt>
                <c:pt idx="247">
                  <c:v>44043</c:v>
                </c:pt>
                <c:pt idx="248">
                  <c:v>44074</c:v>
                </c:pt>
                <c:pt idx="249">
                  <c:v>44104</c:v>
                </c:pt>
                <c:pt idx="250">
                  <c:v>44135</c:v>
                </c:pt>
                <c:pt idx="251">
                  <c:v>44165</c:v>
                </c:pt>
                <c:pt idx="252">
                  <c:v>44196</c:v>
                </c:pt>
                <c:pt idx="253">
                  <c:v>44227</c:v>
                </c:pt>
                <c:pt idx="254">
                  <c:v>44255</c:v>
                </c:pt>
                <c:pt idx="255">
                  <c:v>44286</c:v>
                </c:pt>
                <c:pt idx="256">
                  <c:v>44316</c:v>
                </c:pt>
                <c:pt idx="257">
                  <c:v>44347</c:v>
                </c:pt>
                <c:pt idx="258">
                  <c:v>44377</c:v>
                </c:pt>
                <c:pt idx="259">
                  <c:v>44408</c:v>
                </c:pt>
                <c:pt idx="260">
                  <c:v>44439</c:v>
                </c:pt>
                <c:pt idx="261">
                  <c:v>44469</c:v>
                </c:pt>
                <c:pt idx="262">
                  <c:v>44500</c:v>
                </c:pt>
                <c:pt idx="263">
                  <c:v>44530</c:v>
                </c:pt>
                <c:pt idx="264">
                  <c:v>44561</c:v>
                </c:pt>
                <c:pt idx="265">
                  <c:v>44592</c:v>
                </c:pt>
                <c:pt idx="266">
                  <c:v>44620</c:v>
                </c:pt>
                <c:pt idx="267">
                  <c:v>44651</c:v>
                </c:pt>
                <c:pt idx="268">
                  <c:v>44681</c:v>
                </c:pt>
                <c:pt idx="269">
                  <c:v>44712</c:v>
                </c:pt>
                <c:pt idx="270">
                  <c:v>44742</c:v>
                </c:pt>
                <c:pt idx="271">
                  <c:v>44773</c:v>
                </c:pt>
                <c:pt idx="272">
                  <c:v>44804</c:v>
                </c:pt>
                <c:pt idx="273">
                  <c:v>44834</c:v>
                </c:pt>
                <c:pt idx="274">
                  <c:v>44865</c:v>
                </c:pt>
                <c:pt idx="275">
                  <c:v>44895</c:v>
                </c:pt>
                <c:pt idx="276">
                  <c:v>44926</c:v>
                </c:pt>
                <c:pt idx="277">
                  <c:v>44957</c:v>
                </c:pt>
                <c:pt idx="278">
                  <c:v>44985</c:v>
                </c:pt>
                <c:pt idx="279">
                  <c:v>45016</c:v>
                </c:pt>
                <c:pt idx="280">
                  <c:v>45046</c:v>
                </c:pt>
                <c:pt idx="281">
                  <c:v>45077</c:v>
                </c:pt>
                <c:pt idx="282">
                  <c:v>45107</c:v>
                </c:pt>
                <c:pt idx="283">
                  <c:v>45138</c:v>
                </c:pt>
                <c:pt idx="284">
                  <c:v>45169</c:v>
                </c:pt>
                <c:pt idx="285">
                  <c:v>45199</c:v>
                </c:pt>
                <c:pt idx="286">
                  <c:v>45230</c:v>
                </c:pt>
                <c:pt idx="287">
                  <c:v>45260</c:v>
                </c:pt>
                <c:pt idx="288">
                  <c:v>45291</c:v>
                </c:pt>
                <c:pt idx="289">
                  <c:v>45322</c:v>
                </c:pt>
                <c:pt idx="290">
                  <c:v>45351</c:v>
                </c:pt>
                <c:pt idx="291">
                  <c:v>45382</c:v>
                </c:pt>
              </c:numCache>
            </c:numRef>
          </c:cat>
          <c:val>
            <c:numRef>
              <c:f>Sheet1!$D$2:$D$293</c:f>
              <c:numCache>
                <c:formatCode>General</c:formatCode>
                <c:ptCount val="292"/>
                <c:pt idx="203">
                  <c:v>0</c:v>
                </c:pt>
                <c:pt idx="279">
                  <c:v>400</c:v>
                </c:pt>
                <c:pt idx="280">
                  <c:v>400</c:v>
                </c:pt>
                <c:pt idx="281">
                  <c:v>400</c:v>
                </c:pt>
                <c:pt idx="282">
                  <c:v>400</c:v>
                </c:pt>
                <c:pt idx="283">
                  <c:v>400</c:v>
                </c:pt>
                <c:pt idx="284">
                  <c:v>400</c:v>
                </c:pt>
                <c:pt idx="285">
                  <c:v>400</c:v>
                </c:pt>
                <c:pt idx="286">
                  <c:v>400</c:v>
                </c:pt>
                <c:pt idx="287">
                  <c:v>400</c:v>
                </c:pt>
                <c:pt idx="288">
                  <c:v>400</c:v>
                </c:pt>
                <c:pt idx="289">
                  <c:v>400</c:v>
                </c:pt>
                <c:pt idx="290">
                  <c:v>400</c:v>
                </c:pt>
                <c:pt idx="291">
                  <c:v>400</c:v>
                </c:pt>
              </c:numCache>
            </c:numRef>
          </c:val>
          <c:extLst>
            <c:ext xmlns:c16="http://schemas.microsoft.com/office/drawing/2014/chart" uri="{C3380CC4-5D6E-409C-BE32-E72D297353CC}">
              <c16:uniqueId val="{00000002-06FA-42EA-9301-16C9310993C8}"/>
            </c:ext>
          </c:extLst>
        </c:ser>
        <c:dLbls>
          <c:showLegendKey val="0"/>
          <c:showVal val="0"/>
          <c:showCatName val="0"/>
          <c:showSerName val="0"/>
          <c:showPercent val="0"/>
          <c:showBubbleSize val="0"/>
        </c:dLbls>
        <c:axId val="43202048"/>
        <c:axId val="43203584"/>
      </c:areaChart>
      <c:lineChart>
        <c:grouping val="standard"/>
        <c:varyColors val="0"/>
        <c:ser>
          <c:idx val="0"/>
          <c:order val="0"/>
          <c:tx>
            <c:strRef>
              <c:f>Sheet1!$B$1</c:f>
              <c:strCache>
                <c:ptCount val="1"/>
                <c:pt idx="0">
                  <c:v>MSCI All Country World Index (gross div.)</c:v>
                </c:pt>
              </c:strCache>
            </c:strRef>
          </c:tx>
          <c:spPr>
            <a:ln w="28575">
              <a:solidFill>
                <a:schemeClr val="bg1">
                  <a:lumMod val="65000"/>
                </a:schemeClr>
              </a:solidFill>
            </a:ln>
          </c:spPr>
          <c:marker>
            <c:symbol val="none"/>
          </c:marker>
          <c:cat>
            <c:numRef>
              <c:f>Sheet1!$A$2:$A$293</c:f>
              <c:numCache>
                <c:formatCode>m/d/yyyy</c:formatCode>
                <c:ptCount val="292"/>
                <c:pt idx="0">
                  <c:v>36525</c:v>
                </c:pt>
                <c:pt idx="1">
                  <c:v>36556</c:v>
                </c:pt>
                <c:pt idx="2">
                  <c:v>36585</c:v>
                </c:pt>
                <c:pt idx="3">
                  <c:v>36616</c:v>
                </c:pt>
                <c:pt idx="4">
                  <c:v>36646</c:v>
                </c:pt>
                <c:pt idx="5">
                  <c:v>36677</c:v>
                </c:pt>
                <c:pt idx="6">
                  <c:v>36707</c:v>
                </c:pt>
                <c:pt idx="7">
                  <c:v>36738</c:v>
                </c:pt>
                <c:pt idx="8">
                  <c:v>36769</c:v>
                </c:pt>
                <c:pt idx="9">
                  <c:v>36799</c:v>
                </c:pt>
                <c:pt idx="10">
                  <c:v>36830</c:v>
                </c:pt>
                <c:pt idx="11">
                  <c:v>36860</c:v>
                </c:pt>
                <c:pt idx="12">
                  <c:v>36891</c:v>
                </c:pt>
                <c:pt idx="13">
                  <c:v>36922</c:v>
                </c:pt>
                <c:pt idx="14">
                  <c:v>36950</c:v>
                </c:pt>
                <c:pt idx="15">
                  <c:v>36981</c:v>
                </c:pt>
                <c:pt idx="16">
                  <c:v>37011</c:v>
                </c:pt>
                <c:pt idx="17">
                  <c:v>37042</c:v>
                </c:pt>
                <c:pt idx="18">
                  <c:v>37072</c:v>
                </c:pt>
                <c:pt idx="19">
                  <c:v>37103</c:v>
                </c:pt>
                <c:pt idx="20">
                  <c:v>37134</c:v>
                </c:pt>
                <c:pt idx="21">
                  <c:v>37164</c:v>
                </c:pt>
                <c:pt idx="22">
                  <c:v>37195</c:v>
                </c:pt>
                <c:pt idx="23">
                  <c:v>37225</c:v>
                </c:pt>
                <c:pt idx="24">
                  <c:v>37256</c:v>
                </c:pt>
                <c:pt idx="25">
                  <c:v>37287</c:v>
                </c:pt>
                <c:pt idx="26">
                  <c:v>37315</c:v>
                </c:pt>
                <c:pt idx="27">
                  <c:v>37346</c:v>
                </c:pt>
                <c:pt idx="28">
                  <c:v>37376</c:v>
                </c:pt>
                <c:pt idx="29">
                  <c:v>37407</c:v>
                </c:pt>
                <c:pt idx="30">
                  <c:v>37437</c:v>
                </c:pt>
                <c:pt idx="31">
                  <c:v>37468</c:v>
                </c:pt>
                <c:pt idx="32">
                  <c:v>37499</c:v>
                </c:pt>
                <c:pt idx="33">
                  <c:v>37529</c:v>
                </c:pt>
                <c:pt idx="34">
                  <c:v>37560</c:v>
                </c:pt>
                <c:pt idx="35">
                  <c:v>37590</c:v>
                </c:pt>
                <c:pt idx="36">
                  <c:v>37621</c:v>
                </c:pt>
                <c:pt idx="37">
                  <c:v>37652</c:v>
                </c:pt>
                <c:pt idx="38">
                  <c:v>37680</c:v>
                </c:pt>
                <c:pt idx="39">
                  <c:v>37711</c:v>
                </c:pt>
                <c:pt idx="40">
                  <c:v>37741</c:v>
                </c:pt>
                <c:pt idx="41">
                  <c:v>37772</c:v>
                </c:pt>
                <c:pt idx="42">
                  <c:v>37802</c:v>
                </c:pt>
                <c:pt idx="43">
                  <c:v>37833</c:v>
                </c:pt>
                <c:pt idx="44">
                  <c:v>37864</c:v>
                </c:pt>
                <c:pt idx="45">
                  <c:v>37894</c:v>
                </c:pt>
                <c:pt idx="46">
                  <c:v>37925</c:v>
                </c:pt>
                <c:pt idx="47">
                  <c:v>37955</c:v>
                </c:pt>
                <c:pt idx="48">
                  <c:v>37986</c:v>
                </c:pt>
                <c:pt idx="49">
                  <c:v>38017</c:v>
                </c:pt>
                <c:pt idx="50">
                  <c:v>38046</c:v>
                </c:pt>
                <c:pt idx="51">
                  <c:v>38077</c:v>
                </c:pt>
                <c:pt idx="52">
                  <c:v>38107</c:v>
                </c:pt>
                <c:pt idx="53">
                  <c:v>38138</c:v>
                </c:pt>
                <c:pt idx="54">
                  <c:v>38168</c:v>
                </c:pt>
                <c:pt idx="55">
                  <c:v>38199</c:v>
                </c:pt>
                <c:pt idx="56">
                  <c:v>38230</c:v>
                </c:pt>
                <c:pt idx="57">
                  <c:v>38260</c:v>
                </c:pt>
                <c:pt idx="58">
                  <c:v>38291</c:v>
                </c:pt>
                <c:pt idx="59">
                  <c:v>38321</c:v>
                </c:pt>
                <c:pt idx="60">
                  <c:v>38352</c:v>
                </c:pt>
                <c:pt idx="61">
                  <c:v>38383</c:v>
                </c:pt>
                <c:pt idx="62">
                  <c:v>38411</c:v>
                </c:pt>
                <c:pt idx="63">
                  <c:v>38442</c:v>
                </c:pt>
                <c:pt idx="64">
                  <c:v>38472</c:v>
                </c:pt>
                <c:pt idx="65">
                  <c:v>38503</c:v>
                </c:pt>
                <c:pt idx="66">
                  <c:v>38533</c:v>
                </c:pt>
                <c:pt idx="67">
                  <c:v>38564</c:v>
                </c:pt>
                <c:pt idx="68">
                  <c:v>38595</c:v>
                </c:pt>
                <c:pt idx="69">
                  <c:v>38625</c:v>
                </c:pt>
                <c:pt idx="70">
                  <c:v>38656</c:v>
                </c:pt>
                <c:pt idx="71">
                  <c:v>38686</c:v>
                </c:pt>
                <c:pt idx="72">
                  <c:v>38717</c:v>
                </c:pt>
                <c:pt idx="73">
                  <c:v>38748</c:v>
                </c:pt>
                <c:pt idx="74">
                  <c:v>38776</c:v>
                </c:pt>
                <c:pt idx="75">
                  <c:v>38807</c:v>
                </c:pt>
                <c:pt idx="76">
                  <c:v>38837</c:v>
                </c:pt>
                <c:pt idx="77">
                  <c:v>38868</c:v>
                </c:pt>
                <c:pt idx="78">
                  <c:v>38898</c:v>
                </c:pt>
                <c:pt idx="79">
                  <c:v>38929</c:v>
                </c:pt>
                <c:pt idx="80">
                  <c:v>38960</c:v>
                </c:pt>
                <c:pt idx="81">
                  <c:v>38990</c:v>
                </c:pt>
                <c:pt idx="82">
                  <c:v>39021</c:v>
                </c:pt>
                <c:pt idx="83">
                  <c:v>39051</c:v>
                </c:pt>
                <c:pt idx="84">
                  <c:v>39082</c:v>
                </c:pt>
                <c:pt idx="85">
                  <c:v>39113</c:v>
                </c:pt>
                <c:pt idx="86">
                  <c:v>39141</c:v>
                </c:pt>
                <c:pt idx="87">
                  <c:v>39172</c:v>
                </c:pt>
                <c:pt idx="88">
                  <c:v>39202</c:v>
                </c:pt>
                <c:pt idx="89">
                  <c:v>39233</c:v>
                </c:pt>
                <c:pt idx="90">
                  <c:v>39263</c:v>
                </c:pt>
                <c:pt idx="91">
                  <c:v>39294</c:v>
                </c:pt>
                <c:pt idx="92">
                  <c:v>39325</c:v>
                </c:pt>
                <c:pt idx="93">
                  <c:v>39355</c:v>
                </c:pt>
                <c:pt idx="94">
                  <c:v>39386</c:v>
                </c:pt>
                <c:pt idx="95">
                  <c:v>39416</c:v>
                </c:pt>
                <c:pt idx="96">
                  <c:v>39447</c:v>
                </c:pt>
                <c:pt idx="97">
                  <c:v>39478</c:v>
                </c:pt>
                <c:pt idx="98">
                  <c:v>39507</c:v>
                </c:pt>
                <c:pt idx="99">
                  <c:v>39538</c:v>
                </c:pt>
                <c:pt idx="100">
                  <c:v>39568</c:v>
                </c:pt>
                <c:pt idx="101">
                  <c:v>39599</c:v>
                </c:pt>
                <c:pt idx="102">
                  <c:v>39629</c:v>
                </c:pt>
                <c:pt idx="103">
                  <c:v>39660</c:v>
                </c:pt>
                <c:pt idx="104">
                  <c:v>39691</c:v>
                </c:pt>
                <c:pt idx="105">
                  <c:v>39721</c:v>
                </c:pt>
                <c:pt idx="106">
                  <c:v>39752</c:v>
                </c:pt>
                <c:pt idx="107">
                  <c:v>39782</c:v>
                </c:pt>
                <c:pt idx="108">
                  <c:v>39813</c:v>
                </c:pt>
                <c:pt idx="109">
                  <c:v>39844</c:v>
                </c:pt>
                <c:pt idx="110">
                  <c:v>39872</c:v>
                </c:pt>
                <c:pt idx="111">
                  <c:v>39903</c:v>
                </c:pt>
                <c:pt idx="112">
                  <c:v>39933</c:v>
                </c:pt>
                <c:pt idx="113">
                  <c:v>39964</c:v>
                </c:pt>
                <c:pt idx="114">
                  <c:v>39994</c:v>
                </c:pt>
                <c:pt idx="115">
                  <c:v>40025</c:v>
                </c:pt>
                <c:pt idx="116">
                  <c:v>40056</c:v>
                </c:pt>
                <c:pt idx="117">
                  <c:v>40086</c:v>
                </c:pt>
                <c:pt idx="118">
                  <c:v>40117</c:v>
                </c:pt>
                <c:pt idx="119">
                  <c:v>40147</c:v>
                </c:pt>
                <c:pt idx="120">
                  <c:v>40178</c:v>
                </c:pt>
                <c:pt idx="121">
                  <c:v>40209</c:v>
                </c:pt>
                <c:pt idx="122">
                  <c:v>40237</c:v>
                </c:pt>
                <c:pt idx="123">
                  <c:v>40268</c:v>
                </c:pt>
                <c:pt idx="124">
                  <c:v>40298</c:v>
                </c:pt>
                <c:pt idx="125">
                  <c:v>40329</c:v>
                </c:pt>
                <c:pt idx="126">
                  <c:v>40359</c:v>
                </c:pt>
                <c:pt idx="127">
                  <c:v>40390</c:v>
                </c:pt>
                <c:pt idx="128">
                  <c:v>40421</c:v>
                </c:pt>
                <c:pt idx="129">
                  <c:v>40451</c:v>
                </c:pt>
                <c:pt idx="130">
                  <c:v>40482</c:v>
                </c:pt>
                <c:pt idx="131">
                  <c:v>40512</c:v>
                </c:pt>
                <c:pt idx="132">
                  <c:v>40543</c:v>
                </c:pt>
                <c:pt idx="133">
                  <c:v>40574</c:v>
                </c:pt>
                <c:pt idx="134">
                  <c:v>40602</c:v>
                </c:pt>
                <c:pt idx="135">
                  <c:v>40633</c:v>
                </c:pt>
                <c:pt idx="136">
                  <c:v>40663</c:v>
                </c:pt>
                <c:pt idx="137">
                  <c:v>40694</c:v>
                </c:pt>
                <c:pt idx="138">
                  <c:v>40724</c:v>
                </c:pt>
                <c:pt idx="139">
                  <c:v>40755</c:v>
                </c:pt>
                <c:pt idx="140">
                  <c:v>40786</c:v>
                </c:pt>
                <c:pt idx="141">
                  <c:v>40816</c:v>
                </c:pt>
                <c:pt idx="142">
                  <c:v>40847</c:v>
                </c:pt>
                <c:pt idx="143">
                  <c:v>40877</c:v>
                </c:pt>
                <c:pt idx="144">
                  <c:v>40908</c:v>
                </c:pt>
                <c:pt idx="145">
                  <c:v>40939</c:v>
                </c:pt>
                <c:pt idx="146">
                  <c:v>40968</c:v>
                </c:pt>
                <c:pt idx="147">
                  <c:v>40999</c:v>
                </c:pt>
                <c:pt idx="148">
                  <c:v>41029</c:v>
                </c:pt>
                <c:pt idx="149">
                  <c:v>41060</c:v>
                </c:pt>
                <c:pt idx="150">
                  <c:v>41090</c:v>
                </c:pt>
                <c:pt idx="151">
                  <c:v>41121</c:v>
                </c:pt>
                <c:pt idx="152">
                  <c:v>41152</c:v>
                </c:pt>
                <c:pt idx="153">
                  <c:v>41182</c:v>
                </c:pt>
                <c:pt idx="154">
                  <c:v>41213</c:v>
                </c:pt>
                <c:pt idx="155">
                  <c:v>41243</c:v>
                </c:pt>
                <c:pt idx="156">
                  <c:v>41274</c:v>
                </c:pt>
                <c:pt idx="157">
                  <c:v>41305</c:v>
                </c:pt>
                <c:pt idx="158">
                  <c:v>41333</c:v>
                </c:pt>
                <c:pt idx="159">
                  <c:v>41364</c:v>
                </c:pt>
                <c:pt idx="160">
                  <c:v>41394</c:v>
                </c:pt>
                <c:pt idx="161">
                  <c:v>41425</c:v>
                </c:pt>
                <c:pt idx="162">
                  <c:v>41455</c:v>
                </c:pt>
                <c:pt idx="163">
                  <c:v>41486</c:v>
                </c:pt>
                <c:pt idx="164">
                  <c:v>41517</c:v>
                </c:pt>
                <c:pt idx="165">
                  <c:v>41547</c:v>
                </c:pt>
                <c:pt idx="166">
                  <c:v>41578</c:v>
                </c:pt>
                <c:pt idx="167">
                  <c:v>41608</c:v>
                </c:pt>
                <c:pt idx="168">
                  <c:v>41639</c:v>
                </c:pt>
                <c:pt idx="169">
                  <c:v>41670</c:v>
                </c:pt>
                <c:pt idx="170">
                  <c:v>41698</c:v>
                </c:pt>
                <c:pt idx="171">
                  <c:v>41729</c:v>
                </c:pt>
                <c:pt idx="172">
                  <c:v>41759</c:v>
                </c:pt>
                <c:pt idx="173">
                  <c:v>41790</c:v>
                </c:pt>
                <c:pt idx="174">
                  <c:v>41820</c:v>
                </c:pt>
                <c:pt idx="175">
                  <c:v>41851</c:v>
                </c:pt>
                <c:pt idx="176">
                  <c:v>41882</c:v>
                </c:pt>
                <c:pt idx="177">
                  <c:v>41912</c:v>
                </c:pt>
                <c:pt idx="178">
                  <c:v>41943</c:v>
                </c:pt>
                <c:pt idx="179">
                  <c:v>41973</c:v>
                </c:pt>
                <c:pt idx="180">
                  <c:v>42004</c:v>
                </c:pt>
                <c:pt idx="181">
                  <c:v>42035</c:v>
                </c:pt>
                <c:pt idx="182">
                  <c:v>42063</c:v>
                </c:pt>
                <c:pt idx="183">
                  <c:v>42094</c:v>
                </c:pt>
                <c:pt idx="184">
                  <c:v>42124</c:v>
                </c:pt>
                <c:pt idx="185">
                  <c:v>42155</c:v>
                </c:pt>
                <c:pt idx="186">
                  <c:v>42185</c:v>
                </c:pt>
                <c:pt idx="187">
                  <c:v>42216</c:v>
                </c:pt>
                <c:pt idx="188">
                  <c:v>42247</c:v>
                </c:pt>
                <c:pt idx="189">
                  <c:v>42277</c:v>
                </c:pt>
                <c:pt idx="190">
                  <c:v>42308</c:v>
                </c:pt>
                <c:pt idx="191">
                  <c:v>42338</c:v>
                </c:pt>
                <c:pt idx="192">
                  <c:v>42369</c:v>
                </c:pt>
                <c:pt idx="193">
                  <c:v>42400</c:v>
                </c:pt>
                <c:pt idx="194">
                  <c:v>42429</c:v>
                </c:pt>
                <c:pt idx="195">
                  <c:v>42460</c:v>
                </c:pt>
                <c:pt idx="196">
                  <c:v>42490</c:v>
                </c:pt>
                <c:pt idx="197">
                  <c:v>42521</c:v>
                </c:pt>
                <c:pt idx="198">
                  <c:v>42551</c:v>
                </c:pt>
                <c:pt idx="199">
                  <c:v>42582</c:v>
                </c:pt>
                <c:pt idx="200">
                  <c:v>42613</c:v>
                </c:pt>
                <c:pt idx="201">
                  <c:v>42643</c:v>
                </c:pt>
                <c:pt idx="202">
                  <c:v>42674</c:v>
                </c:pt>
                <c:pt idx="203">
                  <c:v>42704</c:v>
                </c:pt>
                <c:pt idx="204">
                  <c:v>42735</c:v>
                </c:pt>
                <c:pt idx="205">
                  <c:v>42766</c:v>
                </c:pt>
                <c:pt idx="206">
                  <c:v>42794</c:v>
                </c:pt>
                <c:pt idx="207">
                  <c:v>42825</c:v>
                </c:pt>
                <c:pt idx="208">
                  <c:v>42855</c:v>
                </c:pt>
                <c:pt idx="209">
                  <c:v>42886</c:v>
                </c:pt>
                <c:pt idx="210">
                  <c:v>42916</c:v>
                </c:pt>
                <c:pt idx="211">
                  <c:v>42947</c:v>
                </c:pt>
                <c:pt idx="212">
                  <c:v>42978</c:v>
                </c:pt>
                <c:pt idx="213">
                  <c:v>43008</c:v>
                </c:pt>
                <c:pt idx="214">
                  <c:v>43039</c:v>
                </c:pt>
                <c:pt idx="215">
                  <c:v>43069</c:v>
                </c:pt>
                <c:pt idx="216">
                  <c:v>43100</c:v>
                </c:pt>
                <c:pt idx="217">
                  <c:v>43131</c:v>
                </c:pt>
                <c:pt idx="218">
                  <c:v>43159</c:v>
                </c:pt>
                <c:pt idx="219">
                  <c:v>43190</c:v>
                </c:pt>
                <c:pt idx="220">
                  <c:v>43220</c:v>
                </c:pt>
                <c:pt idx="221">
                  <c:v>43251</c:v>
                </c:pt>
                <c:pt idx="222">
                  <c:v>43281</c:v>
                </c:pt>
                <c:pt idx="223">
                  <c:v>43312</c:v>
                </c:pt>
                <c:pt idx="224">
                  <c:v>43343</c:v>
                </c:pt>
                <c:pt idx="225">
                  <c:v>43373</c:v>
                </c:pt>
                <c:pt idx="226">
                  <c:v>43404</c:v>
                </c:pt>
                <c:pt idx="227">
                  <c:v>43434</c:v>
                </c:pt>
                <c:pt idx="228">
                  <c:v>43465</c:v>
                </c:pt>
                <c:pt idx="229">
                  <c:v>43496</c:v>
                </c:pt>
                <c:pt idx="230">
                  <c:v>43524</c:v>
                </c:pt>
                <c:pt idx="231">
                  <c:v>43555</c:v>
                </c:pt>
                <c:pt idx="232">
                  <c:v>43585</c:v>
                </c:pt>
                <c:pt idx="233">
                  <c:v>43616</c:v>
                </c:pt>
                <c:pt idx="234">
                  <c:v>43646</c:v>
                </c:pt>
                <c:pt idx="235">
                  <c:v>43677</c:v>
                </c:pt>
                <c:pt idx="236">
                  <c:v>43708</c:v>
                </c:pt>
                <c:pt idx="237">
                  <c:v>43738</c:v>
                </c:pt>
                <c:pt idx="238">
                  <c:v>43769</c:v>
                </c:pt>
                <c:pt idx="239">
                  <c:v>43799</c:v>
                </c:pt>
                <c:pt idx="240">
                  <c:v>43830</c:v>
                </c:pt>
                <c:pt idx="241">
                  <c:v>43861</c:v>
                </c:pt>
                <c:pt idx="242">
                  <c:v>43890</c:v>
                </c:pt>
                <c:pt idx="243">
                  <c:v>43921</c:v>
                </c:pt>
                <c:pt idx="244">
                  <c:v>43951</c:v>
                </c:pt>
                <c:pt idx="245">
                  <c:v>43982</c:v>
                </c:pt>
                <c:pt idx="246">
                  <c:v>44012</c:v>
                </c:pt>
                <c:pt idx="247">
                  <c:v>44043</c:v>
                </c:pt>
                <c:pt idx="248">
                  <c:v>44074</c:v>
                </c:pt>
                <c:pt idx="249">
                  <c:v>44104</c:v>
                </c:pt>
                <c:pt idx="250">
                  <c:v>44135</c:v>
                </c:pt>
                <c:pt idx="251">
                  <c:v>44165</c:v>
                </c:pt>
                <c:pt idx="252">
                  <c:v>44196</c:v>
                </c:pt>
                <c:pt idx="253">
                  <c:v>44227</c:v>
                </c:pt>
                <c:pt idx="254">
                  <c:v>44255</c:v>
                </c:pt>
                <c:pt idx="255">
                  <c:v>44286</c:v>
                </c:pt>
                <c:pt idx="256">
                  <c:v>44316</c:v>
                </c:pt>
                <c:pt idx="257">
                  <c:v>44347</c:v>
                </c:pt>
                <c:pt idx="258">
                  <c:v>44377</c:v>
                </c:pt>
                <c:pt idx="259">
                  <c:v>44408</c:v>
                </c:pt>
                <c:pt idx="260">
                  <c:v>44439</c:v>
                </c:pt>
                <c:pt idx="261">
                  <c:v>44469</c:v>
                </c:pt>
                <c:pt idx="262">
                  <c:v>44500</c:v>
                </c:pt>
                <c:pt idx="263">
                  <c:v>44530</c:v>
                </c:pt>
                <c:pt idx="264">
                  <c:v>44561</c:v>
                </c:pt>
                <c:pt idx="265">
                  <c:v>44592</c:v>
                </c:pt>
                <c:pt idx="266">
                  <c:v>44620</c:v>
                </c:pt>
                <c:pt idx="267">
                  <c:v>44651</c:v>
                </c:pt>
                <c:pt idx="268">
                  <c:v>44681</c:v>
                </c:pt>
                <c:pt idx="269">
                  <c:v>44712</c:v>
                </c:pt>
                <c:pt idx="270">
                  <c:v>44742</c:v>
                </c:pt>
                <c:pt idx="271">
                  <c:v>44773</c:v>
                </c:pt>
                <c:pt idx="272">
                  <c:v>44804</c:v>
                </c:pt>
                <c:pt idx="273">
                  <c:v>44834</c:v>
                </c:pt>
                <c:pt idx="274">
                  <c:v>44865</c:v>
                </c:pt>
                <c:pt idx="275">
                  <c:v>44895</c:v>
                </c:pt>
                <c:pt idx="276">
                  <c:v>44926</c:v>
                </c:pt>
                <c:pt idx="277">
                  <c:v>44957</c:v>
                </c:pt>
                <c:pt idx="278">
                  <c:v>44985</c:v>
                </c:pt>
                <c:pt idx="279">
                  <c:v>45016</c:v>
                </c:pt>
                <c:pt idx="280">
                  <c:v>45046</c:v>
                </c:pt>
                <c:pt idx="281">
                  <c:v>45077</c:v>
                </c:pt>
                <c:pt idx="282">
                  <c:v>45107</c:v>
                </c:pt>
                <c:pt idx="283">
                  <c:v>45138</c:v>
                </c:pt>
                <c:pt idx="284">
                  <c:v>45169</c:v>
                </c:pt>
                <c:pt idx="285">
                  <c:v>45199</c:v>
                </c:pt>
                <c:pt idx="286">
                  <c:v>45230</c:v>
                </c:pt>
                <c:pt idx="287">
                  <c:v>45260</c:v>
                </c:pt>
                <c:pt idx="288">
                  <c:v>45291</c:v>
                </c:pt>
                <c:pt idx="289">
                  <c:v>45322</c:v>
                </c:pt>
                <c:pt idx="290">
                  <c:v>45351</c:v>
                </c:pt>
                <c:pt idx="291">
                  <c:v>45382</c:v>
                </c:pt>
              </c:numCache>
            </c:numRef>
          </c:cat>
          <c:val>
            <c:numRef>
              <c:f>Sheet1!$B$2:$B$293</c:f>
              <c:numCache>
                <c:formatCode>_(* #,##0.000_);_(* \(#,##0.000\);_(* "-"??_);_(@_)</c:formatCode>
                <c:ptCount val="292"/>
                <c:pt idx="0">
                  <c:v>100</c:v>
                </c:pt>
                <c:pt idx="1">
                  <c:v>94.534957289999994</c:v>
                </c:pt>
                <c:pt idx="2">
                  <c:v>94.835495093256895</c:v>
                </c:pt>
                <c:pt idx="3">
                  <c:v>101.099335654299</c:v>
                </c:pt>
                <c:pt idx="4">
                  <c:v>96.551724139822696</c:v>
                </c:pt>
                <c:pt idx="5">
                  <c:v>94.076241697015604</c:v>
                </c:pt>
                <c:pt idx="6">
                  <c:v>97.231888646613996</c:v>
                </c:pt>
                <c:pt idx="7">
                  <c:v>94.329326166841199</c:v>
                </c:pt>
                <c:pt idx="8">
                  <c:v>97.263524206544304</c:v>
                </c:pt>
                <c:pt idx="9">
                  <c:v>91.885479280413705</c:v>
                </c:pt>
                <c:pt idx="10">
                  <c:v>90.034799112984601</c:v>
                </c:pt>
                <c:pt idx="11">
                  <c:v>84.427396395534501</c:v>
                </c:pt>
                <c:pt idx="12">
                  <c:v>85.795634295558798</c:v>
                </c:pt>
                <c:pt idx="13">
                  <c:v>87.952536541749097</c:v>
                </c:pt>
                <c:pt idx="14">
                  <c:v>80.535503954982403</c:v>
                </c:pt>
                <c:pt idx="15">
                  <c:v>75.084907306902707</c:v>
                </c:pt>
                <c:pt idx="16">
                  <c:v>80.521776649933599</c:v>
                </c:pt>
                <c:pt idx="17">
                  <c:v>79.575450806918994</c:v>
                </c:pt>
                <c:pt idx="18">
                  <c:v>77.114832014125298</c:v>
                </c:pt>
                <c:pt idx="19">
                  <c:v>75.883664664151098</c:v>
                </c:pt>
                <c:pt idx="20">
                  <c:v>72.3703334378026</c:v>
                </c:pt>
                <c:pt idx="21">
                  <c:v>65.740904775626404</c:v>
                </c:pt>
                <c:pt idx="22">
                  <c:v>67.128220179069302</c:v>
                </c:pt>
                <c:pt idx="23">
                  <c:v>71.236973105444306</c:v>
                </c:pt>
                <c:pt idx="24">
                  <c:v>71.889019923321499</c:v>
                </c:pt>
                <c:pt idx="25">
                  <c:v>69.904566898983902</c:v>
                </c:pt>
                <c:pt idx="26">
                  <c:v>69.370060096977397</c:v>
                </c:pt>
                <c:pt idx="27">
                  <c:v>72.477577971770003</c:v>
                </c:pt>
                <c:pt idx="28">
                  <c:v>70.155090148539799</c:v>
                </c:pt>
                <c:pt idx="29">
                  <c:v>70.209141397318604</c:v>
                </c:pt>
                <c:pt idx="30">
                  <c:v>65.898768733458397</c:v>
                </c:pt>
                <c:pt idx="31">
                  <c:v>60.3580866714046</c:v>
                </c:pt>
                <c:pt idx="32">
                  <c:v>60.491927861589403</c:v>
                </c:pt>
                <c:pt idx="33">
                  <c:v>53.836760509083803</c:v>
                </c:pt>
                <c:pt idx="34">
                  <c:v>57.785933556310702</c:v>
                </c:pt>
                <c:pt idx="35">
                  <c:v>60.926053771248597</c:v>
                </c:pt>
                <c:pt idx="36">
                  <c:v>58.002138553555803</c:v>
                </c:pt>
                <c:pt idx="37">
                  <c:v>56.294805432950703</c:v>
                </c:pt>
                <c:pt idx="38">
                  <c:v>55.2849908174964</c:v>
                </c:pt>
                <c:pt idx="39">
                  <c:v>55.046478955629198</c:v>
                </c:pt>
                <c:pt idx="40">
                  <c:v>59.925676674596197</c:v>
                </c:pt>
                <c:pt idx="41">
                  <c:v>63.371229346863601</c:v>
                </c:pt>
                <c:pt idx="42">
                  <c:v>64.5577829676064</c:v>
                </c:pt>
                <c:pt idx="43">
                  <c:v>65.969979105270994</c:v>
                </c:pt>
                <c:pt idx="44">
                  <c:v>67.512584608673194</c:v>
                </c:pt>
                <c:pt idx="45">
                  <c:v>67.922687737993499</c:v>
                </c:pt>
                <c:pt idx="46">
                  <c:v>72.023719057611302</c:v>
                </c:pt>
                <c:pt idx="47">
                  <c:v>73.102170183427305</c:v>
                </c:pt>
                <c:pt idx="48">
                  <c:v>77.715401438499498</c:v>
                </c:pt>
                <c:pt idx="49">
                  <c:v>79.028074642801101</c:v>
                </c:pt>
                <c:pt idx="50">
                  <c:v>80.458287863186897</c:v>
                </c:pt>
                <c:pt idx="51">
                  <c:v>79.998423264978598</c:v>
                </c:pt>
                <c:pt idx="52">
                  <c:v>78.119498873782206</c:v>
                </c:pt>
                <c:pt idx="53">
                  <c:v>78.726074010703101</c:v>
                </c:pt>
                <c:pt idx="54">
                  <c:v>80.284122729102094</c:v>
                </c:pt>
                <c:pt idx="55">
                  <c:v>77.714543485174303</c:v>
                </c:pt>
                <c:pt idx="56">
                  <c:v>78.188135384714002</c:v>
                </c:pt>
                <c:pt idx="57">
                  <c:v>79.811388786225905</c:v>
                </c:pt>
                <c:pt idx="58">
                  <c:v>81.762381513240101</c:v>
                </c:pt>
                <c:pt idx="59">
                  <c:v>86.218957397579302</c:v>
                </c:pt>
                <c:pt idx="60">
                  <c:v>89.554218290895406</c:v>
                </c:pt>
                <c:pt idx="61">
                  <c:v>87.655070390198404</c:v>
                </c:pt>
                <c:pt idx="62">
                  <c:v>90.692241118433103</c:v>
                </c:pt>
                <c:pt idx="63">
                  <c:v>88.693839653171494</c:v>
                </c:pt>
                <c:pt idx="64">
                  <c:v>86.737107427321803</c:v>
                </c:pt>
                <c:pt idx="65">
                  <c:v>88.356947550539203</c:v>
                </c:pt>
                <c:pt idx="66">
                  <c:v>89.249613665372905</c:v>
                </c:pt>
                <c:pt idx="67">
                  <c:v>92.550473070549202</c:v>
                </c:pt>
                <c:pt idx="68">
                  <c:v>93.253228775710994</c:v>
                </c:pt>
                <c:pt idx="69">
                  <c:v>96.058987161564701</c:v>
                </c:pt>
                <c:pt idx="70">
                  <c:v>93.471581312147293</c:v>
                </c:pt>
                <c:pt idx="71">
                  <c:v>96.875181023933294</c:v>
                </c:pt>
                <c:pt idx="72">
                  <c:v>99.257654496521297</c:v>
                </c:pt>
                <c:pt idx="73">
                  <c:v>104.143758636454</c:v>
                </c:pt>
                <c:pt idx="74">
                  <c:v>103.990805562098</c:v>
                </c:pt>
                <c:pt idx="75">
                  <c:v>106.178365871043</c:v>
                </c:pt>
                <c:pt idx="76">
                  <c:v>109.71244534518</c:v>
                </c:pt>
                <c:pt idx="77">
                  <c:v>105.387340161252</c:v>
                </c:pt>
                <c:pt idx="78">
                  <c:v>105.34191651036799</c:v>
                </c:pt>
                <c:pt idx="79">
                  <c:v>106.06087386858501</c:v>
                </c:pt>
                <c:pt idx="80">
                  <c:v>108.809985666263</c:v>
                </c:pt>
                <c:pt idx="81">
                  <c:v>110.077983781596</c:v>
                </c:pt>
                <c:pt idx="82">
                  <c:v>114.207093063832</c:v>
                </c:pt>
                <c:pt idx="83">
                  <c:v>117.435854948496</c:v>
                </c:pt>
                <c:pt idx="84">
                  <c:v>120.05629642044001</c:v>
                </c:pt>
                <c:pt idx="85">
                  <c:v>121.250747918876</c:v>
                </c:pt>
                <c:pt idx="86">
                  <c:v>120.612323518591</c:v>
                </c:pt>
                <c:pt idx="87">
                  <c:v>123.032765005345</c:v>
                </c:pt>
                <c:pt idx="88">
                  <c:v>128.48111300492999</c:v>
                </c:pt>
                <c:pt idx="89">
                  <c:v>132.31275157151501</c:v>
                </c:pt>
                <c:pt idx="90">
                  <c:v>131.92388102067201</c:v>
                </c:pt>
                <c:pt idx="91">
                  <c:v>129.90923758193699</c:v>
                </c:pt>
                <c:pt idx="92">
                  <c:v>129.54982239703301</c:v>
                </c:pt>
                <c:pt idx="93">
                  <c:v>136.50427463655799</c:v>
                </c:pt>
                <c:pt idx="94">
                  <c:v>141.829595942997</c:v>
                </c:pt>
                <c:pt idx="95">
                  <c:v>135.559032938645</c:v>
                </c:pt>
                <c:pt idx="96">
                  <c:v>134.05815279648201</c:v>
                </c:pt>
                <c:pt idx="97">
                  <c:v>123.07801451581901</c:v>
                </c:pt>
                <c:pt idx="98">
                  <c:v>123.42592450565201</c:v>
                </c:pt>
                <c:pt idx="99">
                  <c:v>121.61519933333101</c:v>
                </c:pt>
                <c:pt idx="100">
                  <c:v>128.39959942576399</c:v>
                </c:pt>
                <c:pt idx="101">
                  <c:v>130.406450047498</c:v>
                </c:pt>
                <c:pt idx="102">
                  <c:v>119.698805645143</c:v>
                </c:pt>
                <c:pt idx="103">
                  <c:v>116.590196301451</c:v>
                </c:pt>
                <c:pt idx="104">
                  <c:v>114.07721132696</c:v>
                </c:pt>
                <c:pt idx="105">
                  <c:v>99.820139459215596</c:v>
                </c:pt>
                <c:pt idx="106">
                  <c:v>80.040415410190306</c:v>
                </c:pt>
                <c:pt idx="107">
                  <c:v>74.782153708479498</c:v>
                </c:pt>
                <c:pt idx="108">
                  <c:v>77.492453265344807</c:v>
                </c:pt>
                <c:pt idx="109">
                  <c:v>70.871915169232693</c:v>
                </c:pt>
                <c:pt idx="110">
                  <c:v>63.9320679231284</c:v>
                </c:pt>
                <c:pt idx="111">
                  <c:v>69.198399570476695</c:v>
                </c:pt>
                <c:pt idx="112">
                  <c:v>77.366703427410101</c:v>
                </c:pt>
                <c:pt idx="113">
                  <c:v>85.075574087755399</c:v>
                </c:pt>
                <c:pt idx="114">
                  <c:v>84.599148201490905</c:v>
                </c:pt>
                <c:pt idx="115">
                  <c:v>92.0461653556237</c:v>
                </c:pt>
                <c:pt idx="116">
                  <c:v>95.337927850447798</c:v>
                </c:pt>
                <c:pt idx="117">
                  <c:v>99.711460400747498</c:v>
                </c:pt>
                <c:pt idx="118">
                  <c:v>98.170967545161602</c:v>
                </c:pt>
                <c:pt idx="119">
                  <c:v>102.208248016065</c:v>
                </c:pt>
                <c:pt idx="120">
                  <c:v>104.324605646441</c:v>
                </c:pt>
                <c:pt idx="121">
                  <c:v>99.816779726620695</c:v>
                </c:pt>
                <c:pt idx="122">
                  <c:v>101.087992601663</c:v>
                </c:pt>
                <c:pt idx="123">
                  <c:v>107.59079074473399</c:v>
                </c:pt>
                <c:pt idx="124">
                  <c:v>107.77249051326601</c:v>
                </c:pt>
                <c:pt idx="125">
                  <c:v>97.554502541870605</c:v>
                </c:pt>
                <c:pt idx="126">
                  <c:v>94.549432260296896</c:v>
                </c:pt>
                <c:pt idx="127">
                  <c:v>102.242376669932</c:v>
                </c:pt>
                <c:pt idx="128">
                  <c:v>98.668197164621404</c:v>
                </c:pt>
                <c:pt idx="129">
                  <c:v>108.107530296232</c:v>
                </c:pt>
                <c:pt idx="130">
                  <c:v>112.014527479023</c:v>
                </c:pt>
                <c:pt idx="131">
                  <c:v>109.522347094742</c:v>
                </c:pt>
                <c:pt idx="132">
                  <c:v>117.54220557772</c:v>
                </c:pt>
                <c:pt idx="133">
                  <c:v>119.386831189698</c:v>
                </c:pt>
                <c:pt idx="134">
                  <c:v>122.86401270237999</c:v>
                </c:pt>
                <c:pt idx="135">
                  <c:v>122.740703749942</c:v>
                </c:pt>
                <c:pt idx="136">
                  <c:v>127.762291256658</c:v>
                </c:pt>
                <c:pt idx="137">
                  <c:v>125.01663359757499</c:v>
                </c:pt>
                <c:pt idx="138">
                  <c:v>123.046610758917</c:v>
                </c:pt>
                <c:pt idx="139">
                  <c:v>121.043451064584</c:v>
                </c:pt>
                <c:pt idx="140">
                  <c:v>112.201133906111</c:v>
                </c:pt>
                <c:pt idx="141">
                  <c:v>101.60776503134799</c:v>
                </c:pt>
                <c:pt idx="142">
                  <c:v>112.49481674850099</c:v>
                </c:pt>
                <c:pt idx="143">
                  <c:v>109.126684103044</c:v>
                </c:pt>
                <c:pt idx="144">
                  <c:v>108.90652385516</c:v>
                </c:pt>
                <c:pt idx="145">
                  <c:v>115.238707029827</c:v>
                </c:pt>
                <c:pt idx="146">
                  <c:v>121.036801902143</c:v>
                </c:pt>
                <c:pt idx="147">
                  <c:v>121.84099381039501</c:v>
                </c:pt>
                <c:pt idx="148">
                  <c:v>120.447685987131</c:v>
                </c:pt>
                <c:pt idx="149">
                  <c:v>109.648301137061</c:v>
                </c:pt>
                <c:pt idx="150">
                  <c:v>115.063992735585</c:v>
                </c:pt>
                <c:pt idx="151">
                  <c:v>116.63892654510001</c:v>
                </c:pt>
                <c:pt idx="152">
                  <c:v>119.175476161658</c:v>
                </c:pt>
                <c:pt idx="153">
                  <c:v>122.92921398092101</c:v>
                </c:pt>
                <c:pt idx="154">
                  <c:v>122.109290580143</c:v>
                </c:pt>
                <c:pt idx="155">
                  <c:v>123.671050468809</c:v>
                </c:pt>
                <c:pt idx="156">
                  <c:v>126.472338038529</c:v>
                </c:pt>
                <c:pt idx="157">
                  <c:v>132.298561886145</c:v>
                </c:pt>
                <c:pt idx="158">
                  <c:v>132.27766892681601</c:v>
                </c:pt>
                <c:pt idx="159">
                  <c:v>134.69622205276201</c:v>
                </c:pt>
                <c:pt idx="160">
                  <c:v>138.544178089285</c:v>
                </c:pt>
                <c:pt idx="161">
                  <c:v>138.16471245728999</c:v>
                </c:pt>
                <c:pt idx="162">
                  <c:v>134.126145905649</c:v>
                </c:pt>
                <c:pt idx="163">
                  <c:v>140.547169624764</c:v>
                </c:pt>
                <c:pt idx="164">
                  <c:v>137.618645369663</c:v>
                </c:pt>
                <c:pt idx="165">
                  <c:v>144.727205497044</c:v>
                </c:pt>
                <c:pt idx="166">
                  <c:v>150.54365892508599</c:v>
                </c:pt>
                <c:pt idx="167">
                  <c:v>152.67592908093499</c:v>
                </c:pt>
                <c:pt idx="168">
                  <c:v>155.310235134789</c:v>
                </c:pt>
                <c:pt idx="169">
                  <c:v>149.097533575314</c:v>
                </c:pt>
                <c:pt idx="170">
                  <c:v>156.300346247102</c:v>
                </c:pt>
                <c:pt idx="171">
                  <c:v>156.99507834127999</c:v>
                </c:pt>
                <c:pt idx="172">
                  <c:v>158.48920550999699</c:v>
                </c:pt>
                <c:pt idx="173">
                  <c:v>161.86021317357699</c:v>
                </c:pt>
                <c:pt idx="174">
                  <c:v>164.907927329394</c:v>
                </c:pt>
                <c:pt idx="175">
                  <c:v>162.907945507227</c:v>
                </c:pt>
                <c:pt idx="176">
                  <c:v>166.50621557834901</c:v>
                </c:pt>
                <c:pt idx="177">
                  <c:v>161.10676337529901</c:v>
                </c:pt>
                <c:pt idx="178">
                  <c:v>162.241371547108</c:v>
                </c:pt>
                <c:pt idx="179">
                  <c:v>164.95544354484301</c:v>
                </c:pt>
                <c:pt idx="180">
                  <c:v>161.77171581061</c:v>
                </c:pt>
                <c:pt idx="181">
                  <c:v>159.243112593549</c:v>
                </c:pt>
                <c:pt idx="182">
                  <c:v>168.108409262122</c:v>
                </c:pt>
                <c:pt idx="183">
                  <c:v>165.503078130158</c:v>
                </c:pt>
                <c:pt idx="184">
                  <c:v>170.305573547233</c:v>
                </c:pt>
                <c:pt idx="185">
                  <c:v>170.08338422743</c:v>
                </c:pt>
                <c:pt idx="186">
                  <c:v>166.07907245261001</c:v>
                </c:pt>
                <c:pt idx="187">
                  <c:v>167.52141422468799</c:v>
                </c:pt>
                <c:pt idx="188">
                  <c:v>156.037742913068</c:v>
                </c:pt>
                <c:pt idx="189">
                  <c:v>150.38468732012899</c:v>
                </c:pt>
                <c:pt idx="190" formatCode="_(* #,##0.00_);_(* \(#,##0.00\);_(* &quot;-&quot;??_);_(@_)">
                  <c:v>162.18713499448199</c:v>
                </c:pt>
                <c:pt idx="191" formatCode="_(* #,##0.00_);_(* \(#,##0.00\);_(* &quot;-&quot;??_);_(@_)">
                  <c:v>160.84811093660801</c:v>
                </c:pt>
                <c:pt idx="192" formatCode="_(* #,##0.00_);_(* \(#,##0.00\);_(* &quot;-&quot;??_);_(@_)">
                  <c:v>157.94752947265101</c:v>
                </c:pt>
                <c:pt idx="193" formatCode="_(* #,##0.00_);_(* \(#,##0.00\);_(* &quot;-&quot;??_);_(@_)">
                  <c:v>148.42160192217801</c:v>
                </c:pt>
                <c:pt idx="194" formatCode="_(* #,##0.00_);_(* \(#,##0.00\);_(* &quot;-&quot;??_);_(@_)">
                  <c:v>147.399976348211</c:v>
                </c:pt>
                <c:pt idx="195" formatCode="_(* #,##0.00_);_(* \(#,##0.00\);_(* &quot;-&quot;??_);_(@_)">
                  <c:v>158.32373917216501</c:v>
                </c:pt>
                <c:pt idx="196" formatCode="_(* #,##0.00_);_(* \(#,##0.00\);_(* &quot;-&quot;??_);_(@_)">
                  <c:v>160.66077440996301</c:v>
                </c:pt>
                <c:pt idx="197" formatCode="_(* #,##0.00_);_(* \(#,##0.00\);_(* &quot;-&quot;??_);_(@_)">
                  <c:v>160.863765233713</c:v>
                </c:pt>
                <c:pt idx="198" formatCode="_(* #,##0.00_);_(* \(#,##0.00\);_(* &quot;-&quot;??_);_(@_)">
                  <c:v>159.88930067436499</c:v>
                </c:pt>
                <c:pt idx="199" formatCode="_(* #,##0.00_);_(* \(#,##0.00\);_(* &quot;-&quot;??_);_(@_)">
                  <c:v>166.77996127086701</c:v>
                </c:pt>
                <c:pt idx="200" formatCode="_(* #,##0.00_);_(* \(#,##0.00\);_(* &quot;-&quot;??_);_(@_)">
                  <c:v>167.34081266050001</c:v>
                </c:pt>
                <c:pt idx="201" formatCode="_(* #,##0.00_);_(* \(#,##0.00\);_(* &quot;-&quot;??_);_(@_)">
                  <c:v>168.36638397412401</c:v>
                </c:pt>
                <c:pt idx="202" formatCode="_(* #,##0.00_);_(* \(#,##0.00\);_(* &quot;-&quot;??_);_(@_)">
                  <c:v>165.50874494582499</c:v>
                </c:pt>
                <c:pt idx="203" formatCode="_(* #,##0.00_);_(* \(#,##0.00\);_(* &quot;-&quot;??_);_(@_)">
                  <c:v>166.766549672651</c:v>
                </c:pt>
                <c:pt idx="204" formatCode="_(* #,##0.00_);_(* \(#,##0.00\);_(* &quot;-&quot;??_);_(@_)">
                  <c:v>170.36899028182799</c:v>
                </c:pt>
                <c:pt idx="205" formatCode="_(* #,##0.00_);_(* \(#,##0.00\);_(* &quot;-&quot;??_);_(@_)">
                  <c:v>175.02740561482599</c:v>
                </c:pt>
                <c:pt idx="206" formatCode="_(* #,##0.00_);_(* \(#,##0.00\);_(* &quot;-&quot;??_);_(@_)">
                  <c:v>179.937151615408</c:v>
                </c:pt>
                <c:pt idx="207" formatCode="_(* #,##0.00_);_(* \(#,##0.00\);_(* &quot;-&quot;??_);_(@_)">
                  <c:v>182.13842035304299</c:v>
                </c:pt>
                <c:pt idx="208" formatCode="_(* #,##0.00_);_(* \(#,##0.00\);_(* &quot;-&quot;??_);_(@_)">
                  <c:v>184.976987000365</c:v>
                </c:pt>
                <c:pt idx="209" formatCode="_(* #,##0.00_);_(* \(#,##0.00\);_(* &quot;-&quot;??_);_(@_)">
                  <c:v>189.061806853147</c:v>
                </c:pt>
                <c:pt idx="210" formatCode="_(* #,##0.00_);_(* \(#,##0.00\);_(* &quot;-&quot;??_);_(@_)">
                  <c:v>189.921554889069</c:v>
                </c:pt>
                <c:pt idx="211" formatCode="_(* #,##0.00_);_(* \(#,##0.00\);_(* &quot;-&quot;??_);_(@_)">
                  <c:v>195.22923061215101</c:v>
                </c:pt>
                <c:pt idx="212" formatCode="_(* #,##0.00_);_(* \(#,##0.00\);_(* &quot;-&quot;??_);_(@_)">
                  <c:v>195.97717573839199</c:v>
                </c:pt>
                <c:pt idx="213" formatCode="_(* #,##0.00_);_(* \(#,##0.00\);_(* &quot;-&quot;??_);_(@_)">
                  <c:v>199.763457576131</c:v>
                </c:pt>
                <c:pt idx="214" formatCode="_(* #,##0.00_);_(* \(#,##0.00\);_(* &quot;-&quot;??_);_(@_)">
                  <c:v>203.91161263352899</c:v>
                </c:pt>
                <c:pt idx="215" formatCode="_(* #,##0.00_);_(* \(#,##0.00\);_(* &quot;-&quot;??_);_(@_)">
                  <c:v>207.85897838948699</c:v>
                </c:pt>
                <c:pt idx="216" formatCode="_(* #,##0.00_);_(* \(#,##0.00\);_(* &quot;-&quot;??_);_(@_)">
                  <c:v>211.21002139141501</c:v>
                </c:pt>
                <c:pt idx="217" formatCode="_(* #,##0.00_);_(* \(#,##0.00\);_(* &quot;-&quot;??_);_(@_)">
                  <c:v>223.12577424720001</c:v>
                </c:pt>
                <c:pt idx="218" formatCode="_(* #,##0.00_);_(* \(#,##0.00\);_(* &quot;-&quot;??_);_(@_)">
                  <c:v>213.754877736407</c:v>
                </c:pt>
                <c:pt idx="219" formatCode="_(* #,##0.00_);_(* \(#,##0.00\);_(* &quot;-&quot;??_);_(@_)">
                  <c:v>209.17908191820499</c:v>
                </c:pt>
                <c:pt idx="220" formatCode="_(* #,##0.00_);_(* \(#,##0.00\);_(* &quot;-&quot;??_);_(@_)">
                  <c:v>211.17665117854199</c:v>
                </c:pt>
                <c:pt idx="221" formatCode="_(* #,##0.00_);_(* \(#,##0.00\);_(* &quot;-&quot;??_);_(@_)">
                  <c:v>211.44030210212301</c:v>
                </c:pt>
                <c:pt idx="222" formatCode="_(* #,##0.00_);_(* \(#,##0.00\);_(* &quot;-&quot;??_);_(@_)">
                  <c:v>210.295269770202</c:v>
                </c:pt>
                <c:pt idx="223" formatCode="_(* #,##0.00_);_(* \(#,##0.00\);_(* &quot;-&quot;??_);_(@_)">
                  <c:v>216.63708950183201</c:v>
                </c:pt>
                <c:pt idx="224" formatCode="_(* #,##0.00_);_(* \(#,##0.00\);_(* &quot;-&quot;??_);_(@_)">
                  <c:v>218.339073817247</c:v>
                </c:pt>
                <c:pt idx="225" formatCode="_(* #,##0.00_);_(* \(#,##0.00\);_(* &quot;-&quot;??_);_(@_)">
                  <c:v>219.289330269678</c:v>
                </c:pt>
                <c:pt idx="226" formatCode="_(* #,##0.00_);_(* \(#,##0.00\);_(* &quot;-&quot;??_);_(@_)">
                  <c:v>202.85602140240499</c:v>
                </c:pt>
                <c:pt idx="227" formatCode="_(* #,##0.00_);_(* \(#,##0.00\);_(* &quot;-&quot;??_);_(@_)">
                  <c:v>205.822875732374</c:v>
                </c:pt>
                <c:pt idx="228" formatCode="_(* #,##0.00_);_(* \(#,##0.00\);_(* &quot;-&quot;??_);_(@_)">
                  <c:v>191.32585056628801</c:v>
                </c:pt>
                <c:pt idx="229" formatCode="_(* #,##0.00_);_(* \(#,##0.00\);_(* &quot;-&quot;??_);_(@_)">
                  <c:v>206.43285887269801</c:v>
                </c:pt>
                <c:pt idx="230" formatCode="_(* #,##0.00_);_(* \(#,##0.00\);_(* &quot;-&quot;??_);_(@_)">
                  <c:v>211.95434939003499</c:v>
                </c:pt>
                <c:pt idx="231" formatCode="_(* #,##0.00_);_(* \(#,##0.00\);_(* &quot;-&quot;??_);_(@_)">
                  <c:v>214.619887627091</c:v>
                </c:pt>
                <c:pt idx="232" formatCode="_(* #,##0.00_);_(* \(#,##0.00\);_(* &quot;-&quot;??_);_(@_)">
                  <c:v>221.86666284972301</c:v>
                </c:pt>
                <c:pt idx="233" formatCode="_(* #,##0.00_);_(* \(#,##0.00\);_(* &quot;-&quot;??_);_(@_)">
                  <c:v>208.70574810824701</c:v>
                </c:pt>
                <c:pt idx="234" formatCode="_(* #,##0.00_);_(* \(#,##0.00\);_(* &quot;-&quot;??_);_(@_)">
                  <c:v>222.37171960002701</c:v>
                </c:pt>
                <c:pt idx="235" formatCode="_(* #,##0.00_);_(* \(#,##0.00\);_(* &quot;-&quot;??_);_(@_)">
                  <c:v>223.02330247224501</c:v>
                </c:pt>
                <c:pt idx="236" formatCode="_(* #,##0.00_);_(* \(#,##0.00\);_(* &quot;-&quot;??_);_(@_)">
                  <c:v>217.732676917822</c:v>
                </c:pt>
                <c:pt idx="237" formatCode="_(* #,##0.00_);_(* \(#,##0.00\);_(* &quot;-&quot;??_);_(@_)">
                  <c:v>222.31411038306101</c:v>
                </c:pt>
                <c:pt idx="238" formatCode="_(* #,##0.00_);_(* \(#,##0.00\);_(* &quot;-&quot;??_);_(@_)">
                  <c:v>228.39856286656399</c:v>
                </c:pt>
                <c:pt idx="239" formatCode="_(* #,##0.00_);_(* \(#,##0.00\);_(* &quot;-&quot;??_);_(@_)">
                  <c:v>233.97410552211699</c:v>
                </c:pt>
                <c:pt idx="240" formatCode="_(* #,##0.00_);_(* \(#,##0.00\);_(* &quot;-&quot;??_);_(@_)">
                  <c:v>242.213554584241</c:v>
                </c:pt>
                <c:pt idx="241" formatCode="_(* #,##0.00_);_(* \(#,##0.00\);_(* &quot;-&quot;??_);_(@_)">
                  <c:v>239.538081196565</c:v>
                </c:pt>
                <c:pt idx="242" formatCode="_(* #,##0.00_);_(* \(#,##0.00\);_(* &quot;-&quot;??_);_(@_)">
                  <c:v>220.19064202272801</c:v>
                </c:pt>
                <c:pt idx="243" formatCode="_(* #,##0.00_);_(* \(#,##0.00\);_(* &quot;-&quot;??_);_(@_)">
                  <c:v>190.46417554979601</c:v>
                </c:pt>
                <c:pt idx="244" formatCode="_(* #,##0.00_);_(* \(#,##0.00\);_(* &quot;-&quot;??_);_(@_)">
                  <c:v>210.86766153581499</c:v>
                </c:pt>
                <c:pt idx="245" formatCode="_(* #,##0.00_);_(* \(#,##0.00\);_(* &quot;-&quot;??_);_(@_)">
                  <c:v>220.03851088363399</c:v>
                </c:pt>
                <c:pt idx="246" formatCode="_(* #,##0.00_);_(* \(#,##0.00\);_(* &quot;-&quot;??_);_(@_)">
                  <c:v>227.06929039046599</c:v>
                </c:pt>
                <c:pt idx="247" formatCode="_(* #,##0.00_);_(* \(#,##0.00\);_(* &quot;-&quot;??_);_(@_)">
                  <c:v>239.078311717117</c:v>
                </c:pt>
                <c:pt idx="248" formatCode="_(* #,##0.00_);_(* \(#,##0.00\);_(* &quot;-&quot;??_);_(@_)">
                  <c:v>253.71112567794401</c:v>
                </c:pt>
                <c:pt idx="249" formatCode="_(* #,##0.00_);_(* \(#,##0.00\);_(* &quot;-&quot;??_);_(@_)">
                  <c:v>245.530664573374</c:v>
                </c:pt>
                <c:pt idx="250" formatCode="_(* #,##0.00_);_(* \(#,##0.00\);_(* &quot;-&quot;??_);_(@_)">
                  <c:v>239.56215977566399</c:v>
                </c:pt>
                <c:pt idx="251" formatCode="_(* #,##0.00_);_(* \(#,##0.00\);_(* &quot;-&quot;??_);_(@_)">
                  <c:v>269.09129192563103</c:v>
                </c:pt>
                <c:pt idx="252" formatCode="_(* #,##0.00_);_(* \(#,##0.00\);_(* &quot;-&quot;??_);_(@_)">
                  <c:v>281.58505702262499</c:v>
                </c:pt>
                <c:pt idx="253" formatCode="_(* #,##0.00_);_(* \(#,##0.00\);_(* &quot;-&quot;??_);_(@_)">
                  <c:v>280.30439545564099</c:v>
                </c:pt>
                <c:pt idx="254" formatCode="_(* #,##0.00_);_(* \(#,##0.00\);_(* &quot;-&quot;??_);_(@_)">
                  <c:v>286.79721297728901</c:v>
                </c:pt>
                <c:pt idx="255" formatCode="_(* #,##0.00_);_(* \(#,##0.00\);_(* &quot;-&quot;??_);_(@_)">
                  <c:v>294.45737745051002</c:v>
                </c:pt>
                <c:pt idx="256" formatCode="_(* #,##0.00_);_(* \(#,##0.00\);_(* &quot;-&quot;??_);_(@_)">
                  <c:v>307.331798174776</c:v>
                </c:pt>
                <c:pt idx="257" formatCode="_(* #,##0.00_);_(* \(#,##0.00\);_(* &quot;-&quot;??_);_(@_)">
                  <c:v>312.11462322213401</c:v>
                </c:pt>
                <c:pt idx="258" formatCode="_(* #,##0.00_);_(* \(#,##0.00\);_(* &quot;-&quot;??_);_(@_)">
                  <c:v>316.22800443867698</c:v>
                </c:pt>
                <c:pt idx="259" formatCode="_(* #,##0.00_);_(* \(#,##0.00\);_(* &quot;-&quot;??_);_(@_)">
                  <c:v>318.40651073520098</c:v>
                </c:pt>
                <c:pt idx="260" formatCode="_(* #,##0.00_);_(* \(#,##0.00\);_(* &quot;-&quot;??_);_(@_)">
                  <c:v>326.37600975560701</c:v>
                </c:pt>
                <c:pt idx="261" formatCode="_(* #,##0.00_);_(* \(#,##0.00\);_(* &quot;-&quot;??_);_(@_)">
                  <c:v>312.89349770121601</c:v>
                </c:pt>
                <c:pt idx="262" formatCode="_(* #,##0.00_);_(* \(#,##0.00\);_(* &quot;-&quot;??_);_(@_)">
                  <c:v>328.864683678338</c:v>
                </c:pt>
                <c:pt idx="263" formatCode="_(* #,##0.00_);_(* \(#,##0.00\);_(* &quot;-&quot;??_);_(@_)">
                  <c:v>320.94547292234301</c:v>
                </c:pt>
                <c:pt idx="264" formatCode="_(* #,##0.00_);_(* \(#,##0.00\);_(* &quot;-&quot;??_);_(@_)">
                  <c:v>333.78345106028598</c:v>
                </c:pt>
                <c:pt idx="265" formatCode="_(* #,##0.00_);_(* \(#,##0.00\);_(* &quot;-&quot;??_);_(@_)">
                  <c:v>317.390544231136</c:v>
                </c:pt>
                <c:pt idx="266" formatCode="_(* #,##0.00_);_(* \(#,##0.00\);_(* &quot;-&quot;??_);_(@_)">
                  <c:v>309.19322170981002</c:v>
                </c:pt>
                <c:pt idx="267" formatCode="_(* #,##0.00_);_(* \(#,##0.00\);_(* &quot;-&quot;??_);_(@_)">
                  <c:v>315.890042460399</c:v>
                </c:pt>
                <c:pt idx="268" formatCode="_(* #,##0.00_);_(* \(#,##0.00\);_(* &quot;-&quot;??_);_(@_)">
                  <c:v>290.60562408794198</c:v>
                </c:pt>
                <c:pt idx="269" formatCode="_(* #,##0.00_);_(* \(#,##0.00\);_(* &quot;-&quot;??_);_(@_)">
                  <c:v>290.94570866149502</c:v>
                </c:pt>
                <c:pt idx="270" formatCode="_(* #,##0.00_);_(* \(#,##0.00\);_(* &quot;-&quot;??_);_(@_)">
                  <c:v>266.42004481284602</c:v>
                </c:pt>
                <c:pt idx="271" formatCode="_(* #,##0.00_);_(* \(#,##0.00\);_(* &quot;-&quot;??_);_(@_)">
                  <c:v>285.02482901296202</c:v>
                </c:pt>
                <c:pt idx="272" formatCode="_(* #,##0.00_);_(* \(#,##0.00\);_(* &quot;-&quot;??_);_(@_)">
                  <c:v>274.53166860634701</c:v>
                </c:pt>
                <c:pt idx="273" formatCode="_(* #,##0.00_);_(* \(#,##0.00\);_(* &quot;-&quot;??_);_(@_)">
                  <c:v>248.25094381339201</c:v>
                </c:pt>
                <c:pt idx="274" formatCode="_(* #,##0.00_);_(* \(#,##0.00\);_(* &quot;-&quot;??_);_(@_)">
                  <c:v>263.23215337526102</c:v>
                </c:pt>
                <c:pt idx="275" formatCode="_(* #,##0.00_);_(* \(#,##0.00\);_(* &quot;-&quot;??_);_(@_)">
                  <c:v>283.64933233774201</c:v>
                </c:pt>
                <c:pt idx="276" formatCode="_(* #,##0.00_);_(* \(#,##0.00\);_(* &quot;-&quot;??_);_(@_)">
                  <c:v>272.48745909054298</c:v>
                </c:pt>
                <c:pt idx="277" formatCode="_(* #,##0.00_);_(* \(#,##0.00\);_(* &quot;-&quot;??_);_(@_)">
                  <c:v>292.01850441128698</c:v>
                </c:pt>
                <c:pt idx="278" formatCode="_(* #,##0.00_);_(* \(#,##0.00\);_(* &quot;-&quot;??_);_(@_)">
                  <c:v>283.64925337401502</c:v>
                </c:pt>
                <c:pt idx="279" formatCode="_(* #,##0.00_);_(* \(#,##0.00\);_(* &quot;-&quot;??_);_(@_)">
                  <c:v>292.39489169897502</c:v>
                </c:pt>
                <c:pt idx="280" formatCode="_(* #,##0.00_);_(* \(#,##0.00\);_(* &quot;-&quot;??_);_(@_)">
                  <c:v>296.59735628558701</c:v>
                </c:pt>
                <c:pt idx="281" formatCode="_(* #,##0.00_);_(* \(#,##0.00\);_(* &quot;-&quot;??_);_(@_)">
                  <c:v>293.42064404288601</c:v>
                </c:pt>
                <c:pt idx="282" formatCode="_(* #,##0.00_);_(* \(#,##0.00\);_(* &quot;-&quot;??_);_(@_)">
                  <c:v>310.45692224602601</c:v>
                </c:pt>
                <c:pt idx="283" formatCode="_(* #,##0.00_);_(* \(#,##0.00\);_(* &quot;-&quot;??_);_(@_)">
                  <c:v>321.82</c:v>
                </c:pt>
                <c:pt idx="284" formatCode="_(* #,##0.00_);_(* \(#,##0.00\);_(* &quot;-&quot;??_);_(@_)">
                  <c:v>312.83</c:v>
                </c:pt>
                <c:pt idx="285" formatCode="_(* #,##0.00_);_(* \(#,##0.00\);_(* &quot;-&quot;??_);_(@_)">
                  <c:v>299.89</c:v>
                </c:pt>
                <c:pt idx="286" formatCode="_(* #,##0.00_);_(* \(#,##0.00\);_(* &quot;-&quot;??_);_(@_)">
                  <c:v>290.87654697075999</c:v>
                </c:pt>
                <c:pt idx="287" formatCode="_(* #,##0.00_);_(* \(#,##0.00\);_(* &quot;-&quot;??_);_(@_)">
                  <c:v>317.72324343140701</c:v>
                </c:pt>
                <c:pt idx="288" formatCode="_(* #,##0.00_);_(* \(#,##0.00\);_(* &quot;-&quot;??_);_(@_)">
                  <c:v>332.98475255596202</c:v>
                </c:pt>
                <c:pt idx="289" formatCode="_(* #,##0.00_);_(* \(#,##0.00\);_(* &quot;-&quot;??_);_(@_)">
                  <c:v>334.93679948090897</c:v>
                </c:pt>
                <c:pt idx="290" formatCode="_(* #,##0.00_);_(* \(#,##0.00\);_(* &quot;-&quot;??_);_(@_)">
                  <c:v>349.31005238377298</c:v>
                </c:pt>
                <c:pt idx="291" formatCode="_(* #,##0.00_);_(* \(#,##0.00\);_(* &quot;-&quot;??_);_(@_)">
                  <c:v>360.27729301147099</c:v>
                </c:pt>
              </c:numCache>
            </c:numRef>
          </c:val>
          <c:smooth val="0"/>
          <c:extLst>
            <c:ext xmlns:c16="http://schemas.microsoft.com/office/drawing/2014/chart" uri="{C3380CC4-5D6E-409C-BE32-E72D297353CC}">
              <c16:uniqueId val="{00000000-06FA-42EA-9301-16C9310993C8}"/>
            </c:ext>
          </c:extLst>
        </c:ser>
        <c:ser>
          <c:idx val="1"/>
          <c:order val="1"/>
          <c:tx>
            <c:strRef>
              <c:f>Sheet1!$C$1</c:f>
              <c:strCache>
                <c:ptCount val="1"/>
                <c:pt idx="0">
                  <c:v>blue line</c:v>
                </c:pt>
              </c:strCache>
            </c:strRef>
          </c:tx>
          <c:spPr>
            <a:ln w="28575">
              <a:solidFill>
                <a:schemeClr val="accent1"/>
              </a:solidFill>
            </a:ln>
          </c:spPr>
          <c:marker>
            <c:symbol val="none"/>
          </c:marker>
          <c:cat>
            <c:numRef>
              <c:f>Sheet1!$A$2:$A$293</c:f>
              <c:numCache>
                <c:formatCode>m/d/yyyy</c:formatCode>
                <c:ptCount val="292"/>
                <c:pt idx="0">
                  <c:v>36525</c:v>
                </c:pt>
                <c:pt idx="1">
                  <c:v>36556</c:v>
                </c:pt>
                <c:pt idx="2">
                  <c:v>36585</c:v>
                </c:pt>
                <c:pt idx="3">
                  <c:v>36616</c:v>
                </c:pt>
                <c:pt idx="4">
                  <c:v>36646</c:v>
                </c:pt>
                <c:pt idx="5">
                  <c:v>36677</c:v>
                </c:pt>
                <c:pt idx="6">
                  <c:v>36707</c:v>
                </c:pt>
                <c:pt idx="7">
                  <c:v>36738</c:v>
                </c:pt>
                <c:pt idx="8">
                  <c:v>36769</c:v>
                </c:pt>
                <c:pt idx="9">
                  <c:v>36799</c:v>
                </c:pt>
                <c:pt idx="10">
                  <c:v>36830</c:v>
                </c:pt>
                <c:pt idx="11">
                  <c:v>36860</c:v>
                </c:pt>
                <c:pt idx="12">
                  <c:v>36891</c:v>
                </c:pt>
                <c:pt idx="13">
                  <c:v>36922</c:v>
                </c:pt>
                <c:pt idx="14">
                  <c:v>36950</c:v>
                </c:pt>
                <c:pt idx="15">
                  <c:v>36981</c:v>
                </c:pt>
                <c:pt idx="16">
                  <c:v>37011</c:v>
                </c:pt>
                <c:pt idx="17">
                  <c:v>37042</c:v>
                </c:pt>
                <c:pt idx="18">
                  <c:v>37072</c:v>
                </c:pt>
                <c:pt idx="19">
                  <c:v>37103</c:v>
                </c:pt>
                <c:pt idx="20">
                  <c:v>37134</c:v>
                </c:pt>
                <c:pt idx="21">
                  <c:v>37164</c:v>
                </c:pt>
                <c:pt idx="22">
                  <c:v>37195</c:v>
                </c:pt>
                <c:pt idx="23">
                  <c:v>37225</c:v>
                </c:pt>
                <c:pt idx="24">
                  <c:v>37256</c:v>
                </c:pt>
                <c:pt idx="25">
                  <c:v>37287</c:v>
                </c:pt>
                <c:pt idx="26">
                  <c:v>37315</c:v>
                </c:pt>
                <c:pt idx="27">
                  <c:v>37346</c:v>
                </c:pt>
                <c:pt idx="28">
                  <c:v>37376</c:v>
                </c:pt>
                <c:pt idx="29">
                  <c:v>37407</c:v>
                </c:pt>
                <c:pt idx="30">
                  <c:v>37437</c:v>
                </c:pt>
                <c:pt idx="31">
                  <c:v>37468</c:v>
                </c:pt>
                <c:pt idx="32">
                  <c:v>37499</c:v>
                </c:pt>
                <c:pt idx="33">
                  <c:v>37529</c:v>
                </c:pt>
                <c:pt idx="34">
                  <c:v>37560</c:v>
                </c:pt>
                <c:pt idx="35">
                  <c:v>37590</c:v>
                </c:pt>
                <c:pt idx="36">
                  <c:v>37621</c:v>
                </c:pt>
                <c:pt idx="37">
                  <c:v>37652</c:v>
                </c:pt>
                <c:pt idx="38">
                  <c:v>37680</c:v>
                </c:pt>
                <c:pt idx="39">
                  <c:v>37711</c:v>
                </c:pt>
                <c:pt idx="40">
                  <c:v>37741</c:v>
                </c:pt>
                <c:pt idx="41">
                  <c:v>37772</c:v>
                </c:pt>
                <c:pt idx="42">
                  <c:v>37802</c:v>
                </c:pt>
                <c:pt idx="43">
                  <c:v>37833</c:v>
                </c:pt>
                <c:pt idx="44">
                  <c:v>37864</c:v>
                </c:pt>
                <c:pt idx="45">
                  <c:v>37894</c:v>
                </c:pt>
                <c:pt idx="46">
                  <c:v>37925</c:v>
                </c:pt>
                <c:pt idx="47">
                  <c:v>37955</c:v>
                </c:pt>
                <c:pt idx="48">
                  <c:v>37986</c:v>
                </c:pt>
                <c:pt idx="49">
                  <c:v>38017</c:v>
                </c:pt>
                <c:pt idx="50">
                  <c:v>38046</c:v>
                </c:pt>
                <c:pt idx="51">
                  <c:v>38077</c:v>
                </c:pt>
                <c:pt idx="52">
                  <c:v>38107</c:v>
                </c:pt>
                <c:pt idx="53">
                  <c:v>38138</c:v>
                </c:pt>
                <c:pt idx="54">
                  <c:v>38168</c:v>
                </c:pt>
                <c:pt idx="55">
                  <c:v>38199</c:v>
                </c:pt>
                <c:pt idx="56">
                  <c:v>38230</c:v>
                </c:pt>
                <c:pt idx="57">
                  <c:v>38260</c:v>
                </c:pt>
                <c:pt idx="58">
                  <c:v>38291</c:v>
                </c:pt>
                <c:pt idx="59">
                  <c:v>38321</c:v>
                </c:pt>
                <c:pt idx="60">
                  <c:v>38352</c:v>
                </c:pt>
                <c:pt idx="61">
                  <c:v>38383</c:v>
                </c:pt>
                <c:pt idx="62">
                  <c:v>38411</c:v>
                </c:pt>
                <c:pt idx="63">
                  <c:v>38442</c:v>
                </c:pt>
                <c:pt idx="64">
                  <c:v>38472</c:v>
                </c:pt>
                <c:pt idx="65">
                  <c:v>38503</c:v>
                </c:pt>
                <c:pt idx="66">
                  <c:v>38533</c:v>
                </c:pt>
                <c:pt idx="67">
                  <c:v>38564</c:v>
                </c:pt>
                <c:pt idx="68">
                  <c:v>38595</c:v>
                </c:pt>
                <c:pt idx="69">
                  <c:v>38625</c:v>
                </c:pt>
                <c:pt idx="70">
                  <c:v>38656</c:v>
                </c:pt>
                <c:pt idx="71">
                  <c:v>38686</c:v>
                </c:pt>
                <c:pt idx="72">
                  <c:v>38717</c:v>
                </c:pt>
                <c:pt idx="73">
                  <c:v>38748</c:v>
                </c:pt>
                <c:pt idx="74">
                  <c:v>38776</c:v>
                </c:pt>
                <c:pt idx="75">
                  <c:v>38807</c:v>
                </c:pt>
                <c:pt idx="76">
                  <c:v>38837</c:v>
                </c:pt>
                <c:pt idx="77">
                  <c:v>38868</c:v>
                </c:pt>
                <c:pt idx="78">
                  <c:v>38898</c:v>
                </c:pt>
                <c:pt idx="79">
                  <c:v>38929</c:v>
                </c:pt>
                <c:pt idx="80">
                  <c:v>38960</c:v>
                </c:pt>
                <c:pt idx="81">
                  <c:v>38990</c:v>
                </c:pt>
                <c:pt idx="82">
                  <c:v>39021</c:v>
                </c:pt>
                <c:pt idx="83">
                  <c:v>39051</c:v>
                </c:pt>
                <c:pt idx="84">
                  <c:v>39082</c:v>
                </c:pt>
                <c:pt idx="85">
                  <c:v>39113</c:v>
                </c:pt>
                <c:pt idx="86">
                  <c:v>39141</c:v>
                </c:pt>
                <c:pt idx="87">
                  <c:v>39172</c:v>
                </c:pt>
                <c:pt idx="88">
                  <c:v>39202</c:v>
                </c:pt>
                <c:pt idx="89">
                  <c:v>39233</c:v>
                </c:pt>
                <c:pt idx="90">
                  <c:v>39263</c:v>
                </c:pt>
                <c:pt idx="91">
                  <c:v>39294</c:v>
                </c:pt>
                <c:pt idx="92">
                  <c:v>39325</c:v>
                </c:pt>
                <c:pt idx="93">
                  <c:v>39355</c:v>
                </c:pt>
                <c:pt idx="94">
                  <c:v>39386</c:v>
                </c:pt>
                <c:pt idx="95">
                  <c:v>39416</c:v>
                </c:pt>
                <c:pt idx="96">
                  <c:v>39447</c:v>
                </c:pt>
                <c:pt idx="97">
                  <c:v>39478</c:v>
                </c:pt>
                <c:pt idx="98">
                  <c:v>39507</c:v>
                </c:pt>
                <c:pt idx="99">
                  <c:v>39538</c:v>
                </c:pt>
                <c:pt idx="100">
                  <c:v>39568</c:v>
                </c:pt>
                <c:pt idx="101">
                  <c:v>39599</c:v>
                </c:pt>
                <c:pt idx="102">
                  <c:v>39629</c:v>
                </c:pt>
                <c:pt idx="103">
                  <c:v>39660</c:v>
                </c:pt>
                <c:pt idx="104">
                  <c:v>39691</c:v>
                </c:pt>
                <c:pt idx="105">
                  <c:v>39721</c:v>
                </c:pt>
                <c:pt idx="106">
                  <c:v>39752</c:v>
                </c:pt>
                <c:pt idx="107">
                  <c:v>39782</c:v>
                </c:pt>
                <c:pt idx="108">
                  <c:v>39813</c:v>
                </c:pt>
                <c:pt idx="109">
                  <c:v>39844</c:v>
                </c:pt>
                <c:pt idx="110">
                  <c:v>39872</c:v>
                </c:pt>
                <c:pt idx="111">
                  <c:v>39903</c:v>
                </c:pt>
                <c:pt idx="112">
                  <c:v>39933</c:v>
                </c:pt>
                <c:pt idx="113">
                  <c:v>39964</c:v>
                </c:pt>
                <c:pt idx="114">
                  <c:v>39994</c:v>
                </c:pt>
                <c:pt idx="115">
                  <c:v>40025</c:v>
                </c:pt>
                <c:pt idx="116">
                  <c:v>40056</c:v>
                </c:pt>
                <c:pt idx="117">
                  <c:v>40086</c:v>
                </c:pt>
                <c:pt idx="118">
                  <c:v>40117</c:v>
                </c:pt>
                <c:pt idx="119">
                  <c:v>40147</c:v>
                </c:pt>
                <c:pt idx="120">
                  <c:v>40178</c:v>
                </c:pt>
                <c:pt idx="121">
                  <c:v>40209</c:v>
                </c:pt>
                <c:pt idx="122">
                  <c:v>40237</c:v>
                </c:pt>
                <c:pt idx="123">
                  <c:v>40268</c:v>
                </c:pt>
                <c:pt idx="124">
                  <c:v>40298</c:v>
                </c:pt>
                <c:pt idx="125">
                  <c:v>40329</c:v>
                </c:pt>
                <c:pt idx="126">
                  <c:v>40359</c:v>
                </c:pt>
                <c:pt idx="127">
                  <c:v>40390</c:v>
                </c:pt>
                <c:pt idx="128">
                  <c:v>40421</c:v>
                </c:pt>
                <c:pt idx="129">
                  <c:v>40451</c:v>
                </c:pt>
                <c:pt idx="130">
                  <c:v>40482</c:v>
                </c:pt>
                <c:pt idx="131">
                  <c:v>40512</c:v>
                </c:pt>
                <c:pt idx="132">
                  <c:v>40543</c:v>
                </c:pt>
                <c:pt idx="133">
                  <c:v>40574</c:v>
                </c:pt>
                <c:pt idx="134">
                  <c:v>40602</c:v>
                </c:pt>
                <c:pt idx="135">
                  <c:v>40633</c:v>
                </c:pt>
                <c:pt idx="136">
                  <c:v>40663</c:v>
                </c:pt>
                <c:pt idx="137">
                  <c:v>40694</c:v>
                </c:pt>
                <c:pt idx="138">
                  <c:v>40724</c:v>
                </c:pt>
                <c:pt idx="139">
                  <c:v>40755</c:v>
                </c:pt>
                <c:pt idx="140">
                  <c:v>40786</c:v>
                </c:pt>
                <c:pt idx="141">
                  <c:v>40816</c:v>
                </c:pt>
                <c:pt idx="142">
                  <c:v>40847</c:v>
                </c:pt>
                <c:pt idx="143">
                  <c:v>40877</c:v>
                </c:pt>
                <c:pt idx="144">
                  <c:v>40908</c:v>
                </c:pt>
                <c:pt idx="145">
                  <c:v>40939</c:v>
                </c:pt>
                <c:pt idx="146">
                  <c:v>40968</c:v>
                </c:pt>
                <c:pt idx="147">
                  <c:v>40999</c:v>
                </c:pt>
                <c:pt idx="148">
                  <c:v>41029</c:v>
                </c:pt>
                <c:pt idx="149">
                  <c:v>41060</c:v>
                </c:pt>
                <c:pt idx="150">
                  <c:v>41090</c:v>
                </c:pt>
                <c:pt idx="151">
                  <c:v>41121</c:v>
                </c:pt>
                <c:pt idx="152">
                  <c:v>41152</c:v>
                </c:pt>
                <c:pt idx="153">
                  <c:v>41182</c:v>
                </c:pt>
                <c:pt idx="154">
                  <c:v>41213</c:v>
                </c:pt>
                <c:pt idx="155">
                  <c:v>41243</c:v>
                </c:pt>
                <c:pt idx="156">
                  <c:v>41274</c:v>
                </c:pt>
                <c:pt idx="157">
                  <c:v>41305</c:v>
                </c:pt>
                <c:pt idx="158">
                  <c:v>41333</c:v>
                </c:pt>
                <c:pt idx="159">
                  <c:v>41364</c:v>
                </c:pt>
                <c:pt idx="160">
                  <c:v>41394</c:v>
                </c:pt>
                <c:pt idx="161">
                  <c:v>41425</c:v>
                </c:pt>
                <c:pt idx="162">
                  <c:v>41455</c:v>
                </c:pt>
                <c:pt idx="163">
                  <c:v>41486</c:v>
                </c:pt>
                <c:pt idx="164">
                  <c:v>41517</c:v>
                </c:pt>
                <c:pt idx="165">
                  <c:v>41547</c:v>
                </c:pt>
                <c:pt idx="166">
                  <c:v>41578</c:v>
                </c:pt>
                <c:pt idx="167">
                  <c:v>41608</c:v>
                </c:pt>
                <c:pt idx="168">
                  <c:v>41639</c:v>
                </c:pt>
                <c:pt idx="169">
                  <c:v>41670</c:v>
                </c:pt>
                <c:pt idx="170">
                  <c:v>41698</c:v>
                </c:pt>
                <c:pt idx="171">
                  <c:v>41729</c:v>
                </c:pt>
                <c:pt idx="172">
                  <c:v>41759</c:v>
                </c:pt>
                <c:pt idx="173">
                  <c:v>41790</c:v>
                </c:pt>
                <c:pt idx="174">
                  <c:v>41820</c:v>
                </c:pt>
                <c:pt idx="175">
                  <c:v>41851</c:v>
                </c:pt>
                <c:pt idx="176">
                  <c:v>41882</c:v>
                </c:pt>
                <c:pt idx="177">
                  <c:v>41912</c:v>
                </c:pt>
                <c:pt idx="178">
                  <c:v>41943</c:v>
                </c:pt>
                <c:pt idx="179">
                  <c:v>41973</c:v>
                </c:pt>
                <c:pt idx="180">
                  <c:v>42004</c:v>
                </c:pt>
                <c:pt idx="181">
                  <c:v>42035</c:v>
                </c:pt>
                <c:pt idx="182">
                  <c:v>42063</c:v>
                </c:pt>
                <c:pt idx="183">
                  <c:v>42094</c:v>
                </c:pt>
                <c:pt idx="184">
                  <c:v>42124</c:v>
                </c:pt>
                <c:pt idx="185">
                  <c:v>42155</c:v>
                </c:pt>
                <c:pt idx="186">
                  <c:v>42185</c:v>
                </c:pt>
                <c:pt idx="187">
                  <c:v>42216</c:v>
                </c:pt>
                <c:pt idx="188">
                  <c:v>42247</c:v>
                </c:pt>
                <c:pt idx="189">
                  <c:v>42277</c:v>
                </c:pt>
                <c:pt idx="190">
                  <c:v>42308</c:v>
                </c:pt>
                <c:pt idx="191">
                  <c:v>42338</c:v>
                </c:pt>
                <c:pt idx="192">
                  <c:v>42369</c:v>
                </c:pt>
                <c:pt idx="193">
                  <c:v>42400</c:v>
                </c:pt>
                <c:pt idx="194">
                  <c:v>42429</c:v>
                </c:pt>
                <c:pt idx="195">
                  <c:v>42460</c:v>
                </c:pt>
                <c:pt idx="196">
                  <c:v>42490</c:v>
                </c:pt>
                <c:pt idx="197">
                  <c:v>42521</c:v>
                </c:pt>
                <c:pt idx="198">
                  <c:v>42551</c:v>
                </c:pt>
                <c:pt idx="199">
                  <c:v>42582</c:v>
                </c:pt>
                <c:pt idx="200">
                  <c:v>42613</c:v>
                </c:pt>
                <c:pt idx="201">
                  <c:v>42643</c:v>
                </c:pt>
                <c:pt idx="202">
                  <c:v>42674</c:v>
                </c:pt>
                <c:pt idx="203">
                  <c:v>42704</c:v>
                </c:pt>
                <c:pt idx="204">
                  <c:v>42735</c:v>
                </c:pt>
                <c:pt idx="205">
                  <c:v>42766</c:v>
                </c:pt>
                <c:pt idx="206">
                  <c:v>42794</c:v>
                </c:pt>
                <c:pt idx="207">
                  <c:v>42825</c:v>
                </c:pt>
                <c:pt idx="208">
                  <c:v>42855</c:v>
                </c:pt>
                <c:pt idx="209">
                  <c:v>42886</c:v>
                </c:pt>
                <c:pt idx="210">
                  <c:v>42916</c:v>
                </c:pt>
                <c:pt idx="211">
                  <c:v>42947</c:v>
                </c:pt>
                <c:pt idx="212">
                  <c:v>42978</c:v>
                </c:pt>
                <c:pt idx="213">
                  <c:v>43008</c:v>
                </c:pt>
                <c:pt idx="214">
                  <c:v>43039</c:v>
                </c:pt>
                <c:pt idx="215">
                  <c:v>43069</c:v>
                </c:pt>
                <c:pt idx="216">
                  <c:v>43100</c:v>
                </c:pt>
                <c:pt idx="217">
                  <c:v>43131</c:v>
                </c:pt>
                <c:pt idx="218">
                  <c:v>43159</c:v>
                </c:pt>
                <c:pt idx="219">
                  <c:v>43190</c:v>
                </c:pt>
                <c:pt idx="220">
                  <c:v>43220</c:v>
                </c:pt>
                <c:pt idx="221">
                  <c:v>43251</c:v>
                </c:pt>
                <c:pt idx="222">
                  <c:v>43281</c:v>
                </c:pt>
                <c:pt idx="223">
                  <c:v>43312</c:v>
                </c:pt>
                <c:pt idx="224">
                  <c:v>43343</c:v>
                </c:pt>
                <c:pt idx="225">
                  <c:v>43373</c:v>
                </c:pt>
                <c:pt idx="226">
                  <c:v>43404</c:v>
                </c:pt>
                <c:pt idx="227">
                  <c:v>43434</c:v>
                </c:pt>
                <c:pt idx="228">
                  <c:v>43465</c:v>
                </c:pt>
                <c:pt idx="229">
                  <c:v>43496</c:v>
                </c:pt>
                <c:pt idx="230">
                  <c:v>43524</c:v>
                </c:pt>
                <c:pt idx="231">
                  <c:v>43555</c:v>
                </c:pt>
                <c:pt idx="232">
                  <c:v>43585</c:v>
                </c:pt>
                <c:pt idx="233">
                  <c:v>43616</c:v>
                </c:pt>
                <c:pt idx="234">
                  <c:v>43646</c:v>
                </c:pt>
                <c:pt idx="235">
                  <c:v>43677</c:v>
                </c:pt>
                <c:pt idx="236">
                  <c:v>43708</c:v>
                </c:pt>
                <c:pt idx="237">
                  <c:v>43738</c:v>
                </c:pt>
                <c:pt idx="238">
                  <c:v>43769</c:v>
                </c:pt>
                <c:pt idx="239">
                  <c:v>43799</c:v>
                </c:pt>
                <c:pt idx="240">
                  <c:v>43830</c:v>
                </c:pt>
                <c:pt idx="241">
                  <c:v>43861</c:v>
                </c:pt>
                <c:pt idx="242">
                  <c:v>43890</c:v>
                </c:pt>
                <c:pt idx="243">
                  <c:v>43921</c:v>
                </c:pt>
                <c:pt idx="244">
                  <c:v>43951</c:v>
                </c:pt>
                <c:pt idx="245">
                  <c:v>43982</c:v>
                </c:pt>
                <c:pt idx="246">
                  <c:v>44012</c:v>
                </c:pt>
                <c:pt idx="247">
                  <c:v>44043</c:v>
                </c:pt>
                <c:pt idx="248">
                  <c:v>44074</c:v>
                </c:pt>
                <c:pt idx="249">
                  <c:v>44104</c:v>
                </c:pt>
                <c:pt idx="250">
                  <c:v>44135</c:v>
                </c:pt>
                <c:pt idx="251">
                  <c:v>44165</c:v>
                </c:pt>
                <c:pt idx="252">
                  <c:v>44196</c:v>
                </c:pt>
                <c:pt idx="253">
                  <c:v>44227</c:v>
                </c:pt>
                <c:pt idx="254">
                  <c:v>44255</c:v>
                </c:pt>
                <c:pt idx="255">
                  <c:v>44286</c:v>
                </c:pt>
                <c:pt idx="256">
                  <c:v>44316</c:v>
                </c:pt>
                <c:pt idx="257">
                  <c:v>44347</c:v>
                </c:pt>
                <c:pt idx="258">
                  <c:v>44377</c:v>
                </c:pt>
                <c:pt idx="259">
                  <c:v>44408</c:v>
                </c:pt>
                <c:pt idx="260">
                  <c:v>44439</c:v>
                </c:pt>
                <c:pt idx="261">
                  <c:v>44469</c:v>
                </c:pt>
                <c:pt idx="262">
                  <c:v>44500</c:v>
                </c:pt>
                <c:pt idx="263">
                  <c:v>44530</c:v>
                </c:pt>
                <c:pt idx="264">
                  <c:v>44561</c:v>
                </c:pt>
                <c:pt idx="265">
                  <c:v>44592</c:v>
                </c:pt>
                <c:pt idx="266">
                  <c:v>44620</c:v>
                </c:pt>
                <c:pt idx="267">
                  <c:v>44651</c:v>
                </c:pt>
                <c:pt idx="268">
                  <c:v>44681</c:v>
                </c:pt>
                <c:pt idx="269">
                  <c:v>44712</c:v>
                </c:pt>
                <c:pt idx="270">
                  <c:v>44742</c:v>
                </c:pt>
                <c:pt idx="271">
                  <c:v>44773</c:v>
                </c:pt>
                <c:pt idx="272">
                  <c:v>44804</c:v>
                </c:pt>
                <c:pt idx="273">
                  <c:v>44834</c:v>
                </c:pt>
                <c:pt idx="274">
                  <c:v>44865</c:v>
                </c:pt>
                <c:pt idx="275">
                  <c:v>44895</c:v>
                </c:pt>
                <c:pt idx="276">
                  <c:v>44926</c:v>
                </c:pt>
                <c:pt idx="277">
                  <c:v>44957</c:v>
                </c:pt>
                <c:pt idx="278">
                  <c:v>44985</c:v>
                </c:pt>
                <c:pt idx="279">
                  <c:v>45016</c:v>
                </c:pt>
                <c:pt idx="280">
                  <c:v>45046</c:v>
                </c:pt>
                <c:pt idx="281">
                  <c:v>45077</c:v>
                </c:pt>
                <c:pt idx="282">
                  <c:v>45107</c:v>
                </c:pt>
                <c:pt idx="283">
                  <c:v>45138</c:v>
                </c:pt>
                <c:pt idx="284">
                  <c:v>45169</c:v>
                </c:pt>
                <c:pt idx="285">
                  <c:v>45199</c:v>
                </c:pt>
                <c:pt idx="286">
                  <c:v>45230</c:v>
                </c:pt>
                <c:pt idx="287">
                  <c:v>45260</c:v>
                </c:pt>
                <c:pt idx="288">
                  <c:v>45291</c:v>
                </c:pt>
                <c:pt idx="289">
                  <c:v>45322</c:v>
                </c:pt>
                <c:pt idx="290">
                  <c:v>45351</c:v>
                </c:pt>
                <c:pt idx="291">
                  <c:v>45382</c:v>
                </c:pt>
              </c:numCache>
            </c:numRef>
          </c:cat>
          <c:val>
            <c:numRef>
              <c:f>Sheet1!$C$2:$C$293</c:f>
              <c:numCache>
                <c:formatCode>General</c:formatCode>
                <c:ptCount val="292"/>
                <c:pt idx="279" formatCode="#,##0.000">
                  <c:v>292.39489169897502</c:v>
                </c:pt>
                <c:pt idx="280" formatCode="#,##0.000">
                  <c:v>296.59735628558701</c:v>
                </c:pt>
                <c:pt idx="281" formatCode="#,##0.000">
                  <c:v>293.42064404288601</c:v>
                </c:pt>
                <c:pt idx="282" formatCode="#,##0.000">
                  <c:v>310.45692224602601</c:v>
                </c:pt>
                <c:pt idx="283" formatCode="#,##0.000">
                  <c:v>321.82</c:v>
                </c:pt>
                <c:pt idx="284" formatCode="#,##0.000">
                  <c:v>312.83</c:v>
                </c:pt>
                <c:pt idx="285" formatCode="#,##0.000">
                  <c:v>299.89</c:v>
                </c:pt>
                <c:pt idx="286" formatCode="#,##0.000">
                  <c:v>290.87654697075999</c:v>
                </c:pt>
                <c:pt idx="287" formatCode="#,##0.000">
                  <c:v>317.72324343140701</c:v>
                </c:pt>
                <c:pt idx="288" formatCode="#,##0.000">
                  <c:v>332.98475255596202</c:v>
                </c:pt>
                <c:pt idx="289" formatCode="#,##0.000">
                  <c:v>334.93679948090897</c:v>
                </c:pt>
                <c:pt idx="290" formatCode="#,##0.000">
                  <c:v>349.31005238377298</c:v>
                </c:pt>
                <c:pt idx="291" formatCode="#,##0.000">
                  <c:v>360.27729301147099</c:v>
                </c:pt>
              </c:numCache>
            </c:numRef>
          </c:val>
          <c:smooth val="0"/>
          <c:extLst>
            <c:ext xmlns:c16="http://schemas.microsoft.com/office/drawing/2014/chart" uri="{C3380CC4-5D6E-409C-BE32-E72D297353CC}">
              <c16:uniqueId val="{00000001-06FA-42EA-9301-16C9310993C8}"/>
            </c:ext>
          </c:extLst>
        </c:ser>
        <c:dLbls>
          <c:showLegendKey val="0"/>
          <c:showVal val="0"/>
          <c:showCatName val="0"/>
          <c:showSerName val="0"/>
          <c:showPercent val="0"/>
          <c:showBubbleSize val="0"/>
        </c:dLbls>
        <c:marker val="1"/>
        <c:smooth val="0"/>
        <c:axId val="43202048"/>
        <c:axId val="43203584"/>
      </c:lineChart>
      <c:dateAx>
        <c:axId val="43202048"/>
        <c:scaling>
          <c:orientation val="minMax"/>
          <c:max val="45382"/>
          <c:min val="36526"/>
        </c:scaling>
        <c:delete val="0"/>
        <c:axPos val="b"/>
        <c:numFmt formatCode="yyyy" sourceLinked="0"/>
        <c:majorTickMark val="none"/>
        <c:minorTickMark val="none"/>
        <c:tickLblPos val="nextTo"/>
        <c:spPr>
          <a:ln w="6350">
            <a:solidFill>
              <a:schemeClr val="tx1"/>
            </a:solidFill>
          </a:ln>
        </c:spPr>
        <c:txPr>
          <a:bodyPr/>
          <a:lstStyle/>
          <a:p>
            <a:pPr>
              <a:defRPr sz="600"/>
            </a:pPr>
            <a:endParaRPr lang="en-US"/>
          </a:p>
        </c:txPr>
        <c:crossAx val="43203584"/>
        <c:crosses val="autoZero"/>
        <c:auto val="0"/>
        <c:lblOffset val="100"/>
        <c:baseTimeUnit val="months"/>
        <c:majorUnit val="46"/>
        <c:majorTimeUnit val="months"/>
      </c:dateAx>
      <c:valAx>
        <c:axId val="43203584"/>
        <c:scaling>
          <c:orientation val="minMax"/>
          <c:max val="420"/>
          <c:min val="0"/>
        </c:scaling>
        <c:delete val="0"/>
        <c:axPos val="l"/>
        <c:numFmt formatCode="#,##0" sourceLinked="0"/>
        <c:majorTickMark val="none"/>
        <c:minorTickMark val="none"/>
        <c:tickLblPos val="nextTo"/>
        <c:spPr>
          <a:ln w="6350">
            <a:solidFill>
              <a:schemeClr val="tx1"/>
            </a:solidFill>
          </a:ln>
        </c:spPr>
        <c:txPr>
          <a:bodyPr/>
          <a:lstStyle/>
          <a:p>
            <a:pPr>
              <a:defRPr sz="600"/>
            </a:pPr>
            <a:endParaRPr lang="en-US"/>
          </a:p>
        </c:txPr>
        <c:crossAx val="43202048"/>
        <c:crosses val="autoZero"/>
        <c:crossBetween val="between"/>
        <c:majorUnit val="100"/>
      </c:valAx>
      <c:spPr>
        <a:noFill/>
        <a:effectLst>
          <a:outerShdw blurRad="50800" dist="50800" dir="5400000" algn="ctr" rotWithShape="0">
            <a:schemeClr val="bg1"/>
          </a:outerShdw>
        </a:effectLst>
      </c:spPr>
    </c:plotArea>
    <c:plotVisOnly val="1"/>
    <c:dispBlanksAs val="gap"/>
    <c:showDLblsOverMax val="0"/>
  </c:chart>
  <c:spPr>
    <a:noFill/>
  </c:spPr>
  <c:txPr>
    <a:bodyPr/>
    <a:lstStyle/>
    <a:p>
      <a:pPr>
        <a:defRPr sz="7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7787653881380702E-2"/>
          <c:y val="0.14624568442710387"/>
          <c:w val="0.93980001719767303"/>
          <c:h val="0.78563196717018968"/>
        </c:manualLayout>
      </c:layout>
      <c:areaChart>
        <c:grouping val="standard"/>
        <c:varyColors val="0"/>
        <c:ser>
          <c:idx val="1"/>
          <c:order val="1"/>
          <c:tx>
            <c:strRef>
              <c:f>Sheet1!$C$1</c:f>
              <c:strCache>
                <c:ptCount val="1"/>
                <c:pt idx="0">
                  <c:v>line</c:v>
                </c:pt>
              </c:strCache>
            </c:strRef>
          </c:tx>
          <c:spPr>
            <a:solidFill>
              <a:srgbClr val="C9DAE2"/>
            </a:solidFill>
            <a:ln w="25400">
              <a:noFill/>
            </a:ln>
          </c:spPr>
          <c:cat>
            <c:numRef>
              <c:f>Sheet1!$A$2:$A$262</c:f>
              <c:numCache>
                <c:formatCode>m/d/yyyy</c:formatCode>
                <c:ptCount val="261"/>
                <c:pt idx="0">
                  <c:v>45016</c:v>
                </c:pt>
                <c:pt idx="1">
                  <c:v>45019</c:v>
                </c:pt>
                <c:pt idx="2">
                  <c:v>45020</c:v>
                </c:pt>
                <c:pt idx="3">
                  <c:v>45021</c:v>
                </c:pt>
                <c:pt idx="4">
                  <c:v>45022</c:v>
                </c:pt>
                <c:pt idx="5">
                  <c:v>45023</c:v>
                </c:pt>
                <c:pt idx="6">
                  <c:v>45026</c:v>
                </c:pt>
                <c:pt idx="7">
                  <c:v>45027</c:v>
                </c:pt>
                <c:pt idx="8">
                  <c:v>45028</c:v>
                </c:pt>
                <c:pt idx="9">
                  <c:v>45029</c:v>
                </c:pt>
                <c:pt idx="10">
                  <c:v>45030</c:v>
                </c:pt>
                <c:pt idx="11">
                  <c:v>45033</c:v>
                </c:pt>
                <c:pt idx="12">
                  <c:v>45034</c:v>
                </c:pt>
                <c:pt idx="13">
                  <c:v>45035</c:v>
                </c:pt>
                <c:pt idx="14">
                  <c:v>45036</c:v>
                </c:pt>
                <c:pt idx="15">
                  <c:v>45037</c:v>
                </c:pt>
                <c:pt idx="16">
                  <c:v>45040</c:v>
                </c:pt>
                <c:pt idx="17">
                  <c:v>45041</c:v>
                </c:pt>
                <c:pt idx="18">
                  <c:v>45042</c:v>
                </c:pt>
                <c:pt idx="19">
                  <c:v>45043</c:v>
                </c:pt>
                <c:pt idx="20">
                  <c:v>45044</c:v>
                </c:pt>
                <c:pt idx="21">
                  <c:v>45047</c:v>
                </c:pt>
                <c:pt idx="22">
                  <c:v>45048</c:v>
                </c:pt>
                <c:pt idx="23">
                  <c:v>45049</c:v>
                </c:pt>
                <c:pt idx="24">
                  <c:v>45050</c:v>
                </c:pt>
                <c:pt idx="25">
                  <c:v>45051</c:v>
                </c:pt>
                <c:pt idx="26">
                  <c:v>45054</c:v>
                </c:pt>
                <c:pt idx="27">
                  <c:v>45055</c:v>
                </c:pt>
                <c:pt idx="28">
                  <c:v>45056</c:v>
                </c:pt>
                <c:pt idx="29">
                  <c:v>45057</c:v>
                </c:pt>
                <c:pt idx="30">
                  <c:v>45058</c:v>
                </c:pt>
                <c:pt idx="31">
                  <c:v>45061</c:v>
                </c:pt>
                <c:pt idx="32">
                  <c:v>45062</c:v>
                </c:pt>
                <c:pt idx="33">
                  <c:v>45063</c:v>
                </c:pt>
                <c:pt idx="34">
                  <c:v>45064</c:v>
                </c:pt>
                <c:pt idx="35">
                  <c:v>45065</c:v>
                </c:pt>
                <c:pt idx="36">
                  <c:v>45068</c:v>
                </c:pt>
                <c:pt idx="37">
                  <c:v>45069</c:v>
                </c:pt>
                <c:pt idx="38">
                  <c:v>45070</c:v>
                </c:pt>
                <c:pt idx="39">
                  <c:v>45071</c:v>
                </c:pt>
                <c:pt idx="40">
                  <c:v>45072</c:v>
                </c:pt>
                <c:pt idx="41">
                  <c:v>45075</c:v>
                </c:pt>
                <c:pt idx="42">
                  <c:v>45076</c:v>
                </c:pt>
                <c:pt idx="43">
                  <c:v>45077</c:v>
                </c:pt>
                <c:pt idx="44">
                  <c:v>45078</c:v>
                </c:pt>
                <c:pt idx="45">
                  <c:v>45079</c:v>
                </c:pt>
                <c:pt idx="46">
                  <c:v>45082</c:v>
                </c:pt>
                <c:pt idx="47">
                  <c:v>45083</c:v>
                </c:pt>
                <c:pt idx="48">
                  <c:v>45084</c:v>
                </c:pt>
                <c:pt idx="49">
                  <c:v>45085</c:v>
                </c:pt>
                <c:pt idx="50">
                  <c:v>45086</c:v>
                </c:pt>
                <c:pt idx="51">
                  <c:v>45089</c:v>
                </c:pt>
                <c:pt idx="52">
                  <c:v>45090</c:v>
                </c:pt>
                <c:pt idx="53">
                  <c:v>45091</c:v>
                </c:pt>
                <c:pt idx="54">
                  <c:v>45092</c:v>
                </c:pt>
                <c:pt idx="55">
                  <c:v>45093</c:v>
                </c:pt>
                <c:pt idx="56">
                  <c:v>45096</c:v>
                </c:pt>
                <c:pt idx="57">
                  <c:v>45097</c:v>
                </c:pt>
                <c:pt idx="58">
                  <c:v>45098</c:v>
                </c:pt>
                <c:pt idx="59">
                  <c:v>45099</c:v>
                </c:pt>
                <c:pt idx="60">
                  <c:v>45100</c:v>
                </c:pt>
                <c:pt idx="61">
                  <c:v>45103</c:v>
                </c:pt>
                <c:pt idx="62">
                  <c:v>45104</c:v>
                </c:pt>
                <c:pt idx="63">
                  <c:v>45105</c:v>
                </c:pt>
                <c:pt idx="64">
                  <c:v>45106</c:v>
                </c:pt>
                <c:pt idx="65">
                  <c:v>45107</c:v>
                </c:pt>
                <c:pt idx="66">
                  <c:v>45110</c:v>
                </c:pt>
                <c:pt idx="67">
                  <c:v>45111</c:v>
                </c:pt>
                <c:pt idx="68">
                  <c:v>45112</c:v>
                </c:pt>
                <c:pt idx="69">
                  <c:v>45113</c:v>
                </c:pt>
                <c:pt idx="70">
                  <c:v>45114</c:v>
                </c:pt>
                <c:pt idx="71">
                  <c:v>45117</c:v>
                </c:pt>
                <c:pt idx="72">
                  <c:v>45118</c:v>
                </c:pt>
                <c:pt idx="73">
                  <c:v>45119</c:v>
                </c:pt>
                <c:pt idx="74">
                  <c:v>45120</c:v>
                </c:pt>
                <c:pt idx="75">
                  <c:v>45121</c:v>
                </c:pt>
                <c:pt idx="76">
                  <c:v>45124</c:v>
                </c:pt>
                <c:pt idx="77">
                  <c:v>45125</c:v>
                </c:pt>
                <c:pt idx="78">
                  <c:v>45126</c:v>
                </c:pt>
                <c:pt idx="79">
                  <c:v>45127</c:v>
                </c:pt>
                <c:pt idx="80">
                  <c:v>45128</c:v>
                </c:pt>
                <c:pt idx="81">
                  <c:v>45131</c:v>
                </c:pt>
                <c:pt idx="82">
                  <c:v>45132</c:v>
                </c:pt>
                <c:pt idx="83">
                  <c:v>45133</c:v>
                </c:pt>
                <c:pt idx="84">
                  <c:v>45134</c:v>
                </c:pt>
                <c:pt idx="85">
                  <c:v>45135</c:v>
                </c:pt>
                <c:pt idx="86">
                  <c:v>45138</c:v>
                </c:pt>
                <c:pt idx="87">
                  <c:v>45139</c:v>
                </c:pt>
                <c:pt idx="88">
                  <c:v>45140</c:v>
                </c:pt>
                <c:pt idx="89">
                  <c:v>45141</c:v>
                </c:pt>
                <c:pt idx="90">
                  <c:v>45142</c:v>
                </c:pt>
                <c:pt idx="91">
                  <c:v>45145</c:v>
                </c:pt>
                <c:pt idx="92">
                  <c:v>45146</c:v>
                </c:pt>
                <c:pt idx="93">
                  <c:v>45147</c:v>
                </c:pt>
                <c:pt idx="94">
                  <c:v>45148</c:v>
                </c:pt>
                <c:pt idx="95">
                  <c:v>45149</c:v>
                </c:pt>
                <c:pt idx="96">
                  <c:v>45152</c:v>
                </c:pt>
                <c:pt idx="97">
                  <c:v>45153</c:v>
                </c:pt>
                <c:pt idx="98">
                  <c:v>45154</c:v>
                </c:pt>
                <c:pt idx="99">
                  <c:v>45155</c:v>
                </c:pt>
                <c:pt idx="100">
                  <c:v>45156</c:v>
                </c:pt>
                <c:pt idx="101">
                  <c:v>45159</c:v>
                </c:pt>
                <c:pt idx="102">
                  <c:v>45160</c:v>
                </c:pt>
                <c:pt idx="103">
                  <c:v>45161</c:v>
                </c:pt>
                <c:pt idx="104">
                  <c:v>45162</c:v>
                </c:pt>
                <c:pt idx="105">
                  <c:v>45163</c:v>
                </c:pt>
                <c:pt idx="106">
                  <c:v>45166</c:v>
                </c:pt>
                <c:pt idx="107">
                  <c:v>45167</c:v>
                </c:pt>
                <c:pt idx="108">
                  <c:v>45168</c:v>
                </c:pt>
                <c:pt idx="109">
                  <c:v>45169</c:v>
                </c:pt>
                <c:pt idx="110">
                  <c:v>45170</c:v>
                </c:pt>
                <c:pt idx="111">
                  <c:v>45173</c:v>
                </c:pt>
                <c:pt idx="112">
                  <c:v>45174</c:v>
                </c:pt>
                <c:pt idx="113">
                  <c:v>45175</c:v>
                </c:pt>
                <c:pt idx="114">
                  <c:v>45176</c:v>
                </c:pt>
                <c:pt idx="115">
                  <c:v>45177</c:v>
                </c:pt>
                <c:pt idx="116">
                  <c:v>45180</c:v>
                </c:pt>
                <c:pt idx="117">
                  <c:v>45181</c:v>
                </c:pt>
                <c:pt idx="118">
                  <c:v>45182</c:v>
                </c:pt>
                <c:pt idx="119">
                  <c:v>45183</c:v>
                </c:pt>
                <c:pt idx="120">
                  <c:v>45184</c:v>
                </c:pt>
                <c:pt idx="121">
                  <c:v>45187</c:v>
                </c:pt>
                <c:pt idx="122">
                  <c:v>45188</c:v>
                </c:pt>
                <c:pt idx="123">
                  <c:v>45189</c:v>
                </c:pt>
                <c:pt idx="124">
                  <c:v>45190</c:v>
                </c:pt>
                <c:pt idx="125">
                  <c:v>45191</c:v>
                </c:pt>
                <c:pt idx="126">
                  <c:v>45194</c:v>
                </c:pt>
                <c:pt idx="127">
                  <c:v>45195</c:v>
                </c:pt>
                <c:pt idx="128">
                  <c:v>45196</c:v>
                </c:pt>
                <c:pt idx="129">
                  <c:v>45197</c:v>
                </c:pt>
                <c:pt idx="130">
                  <c:v>45198</c:v>
                </c:pt>
                <c:pt idx="131">
                  <c:v>45201</c:v>
                </c:pt>
                <c:pt idx="132">
                  <c:v>45202</c:v>
                </c:pt>
                <c:pt idx="133">
                  <c:v>45203</c:v>
                </c:pt>
                <c:pt idx="134">
                  <c:v>45204</c:v>
                </c:pt>
                <c:pt idx="135">
                  <c:v>45205</c:v>
                </c:pt>
                <c:pt idx="136">
                  <c:v>45208</c:v>
                </c:pt>
                <c:pt idx="137">
                  <c:v>45209</c:v>
                </c:pt>
                <c:pt idx="138">
                  <c:v>45210</c:v>
                </c:pt>
                <c:pt idx="139">
                  <c:v>45211</c:v>
                </c:pt>
                <c:pt idx="140">
                  <c:v>45212</c:v>
                </c:pt>
                <c:pt idx="141">
                  <c:v>45215</c:v>
                </c:pt>
                <c:pt idx="142">
                  <c:v>45216</c:v>
                </c:pt>
                <c:pt idx="143">
                  <c:v>45217</c:v>
                </c:pt>
                <c:pt idx="144">
                  <c:v>45218</c:v>
                </c:pt>
                <c:pt idx="145">
                  <c:v>45219</c:v>
                </c:pt>
                <c:pt idx="146">
                  <c:v>45222</c:v>
                </c:pt>
                <c:pt idx="147">
                  <c:v>45223</c:v>
                </c:pt>
                <c:pt idx="148">
                  <c:v>45224</c:v>
                </c:pt>
                <c:pt idx="149">
                  <c:v>45225</c:v>
                </c:pt>
                <c:pt idx="150">
                  <c:v>45226</c:v>
                </c:pt>
                <c:pt idx="151">
                  <c:v>45229</c:v>
                </c:pt>
                <c:pt idx="152">
                  <c:v>45230</c:v>
                </c:pt>
                <c:pt idx="153">
                  <c:v>45231</c:v>
                </c:pt>
                <c:pt idx="154">
                  <c:v>45232</c:v>
                </c:pt>
                <c:pt idx="155">
                  <c:v>45233</c:v>
                </c:pt>
                <c:pt idx="156">
                  <c:v>45236</c:v>
                </c:pt>
                <c:pt idx="157">
                  <c:v>45237</c:v>
                </c:pt>
                <c:pt idx="158">
                  <c:v>45238</c:v>
                </c:pt>
                <c:pt idx="159">
                  <c:v>45239</c:v>
                </c:pt>
                <c:pt idx="160">
                  <c:v>45240</c:v>
                </c:pt>
                <c:pt idx="161">
                  <c:v>45243</c:v>
                </c:pt>
                <c:pt idx="162">
                  <c:v>45244</c:v>
                </c:pt>
                <c:pt idx="163">
                  <c:v>45245</c:v>
                </c:pt>
                <c:pt idx="164">
                  <c:v>45246</c:v>
                </c:pt>
                <c:pt idx="165">
                  <c:v>45247</c:v>
                </c:pt>
                <c:pt idx="166">
                  <c:v>45250</c:v>
                </c:pt>
                <c:pt idx="167">
                  <c:v>45251</c:v>
                </c:pt>
                <c:pt idx="168">
                  <c:v>45252</c:v>
                </c:pt>
                <c:pt idx="169">
                  <c:v>45253</c:v>
                </c:pt>
                <c:pt idx="170">
                  <c:v>45254</c:v>
                </c:pt>
                <c:pt idx="171">
                  <c:v>45257</c:v>
                </c:pt>
                <c:pt idx="172">
                  <c:v>45258</c:v>
                </c:pt>
                <c:pt idx="173">
                  <c:v>45259</c:v>
                </c:pt>
                <c:pt idx="174">
                  <c:v>45260</c:v>
                </c:pt>
                <c:pt idx="175">
                  <c:v>45261</c:v>
                </c:pt>
                <c:pt idx="176">
                  <c:v>45264</c:v>
                </c:pt>
                <c:pt idx="177">
                  <c:v>45265</c:v>
                </c:pt>
                <c:pt idx="178">
                  <c:v>45266</c:v>
                </c:pt>
                <c:pt idx="179">
                  <c:v>45267</c:v>
                </c:pt>
                <c:pt idx="180">
                  <c:v>45268</c:v>
                </c:pt>
                <c:pt idx="181">
                  <c:v>45271</c:v>
                </c:pt>
                <c:pt idx="182">
                  <c:v>45272</c:v>
                </c:pt>
                <c:pt idx="183">
                  <c:v>45273</c:v>
                </c:pt>
                <c:pt idx="184">
                  <c:v>45274</c:v>
                </c:pt>
                <c:pt idx="185">
                  <c:v>45275</c:v>
                </c:pt>
                <c:pt idx="186">
                  <c:v>45278</c:v>
                </c:pt>
                <c:pt idx="187">
                  <c:v>45279</c:v>
                </c:pt>
                <c:pt idx="188">
                  <c:v>45280</c:v>
                </c:pt>
                <c:pt idx="189">
                  <c:v>45281</c:v>
                </c:pt>
                <c:pt idx="190">
                  <c:v>45282</c:v>
                </c:pt>
                <c:pt idx="191">
                  <c:v>45285</c:v>
                </c:pt>
                <c:pt idx="192">
                  <c:v>45286</c:v>
                </c:pt>
                <c:pt idx="193">
                  <c:v>45287</c:v>
                </c:pt>
                <c:pt idx="194">
                  <c:v>45288</c:v>
                </c:pt>
                <c:pt idx="195">
                  <c:v>45289</c:v>
                </c:pt>
                <c:pt idx="196">
                  <c:v>45292</c:v>
                </c:pt>
                <c:pt idx="197">
                  <c:v>45293</c:v>
                </c:pt>
                <c:pt idx="198">
                  <c:v>45294</c:v>
                </c:pt>
                <c:pt idx="199">
                  <c:v>45295</c:v>
                </c:pt>
                <c:pt idx="200">
                  <c:v>45296</c:v>
                </c:pt>
                <c:pt idx="201">
                  <c:v>45299</c:v>
                </c:pt>
                <c:pt idx="202">
                  <c:v>45300</c:v>
                </c:pt>
                <c:pt idx="203">
                  <c:v>45301</c:v>
                </c:pt>
                <c:pt idx="204">
                  <c:v>45302</c:v>
                </c:pt>
                <c:pt idx="205">
                  <c:v>45303</c:v>
                </c:pt>
                <c:pt idx="206">
                  <c:v>45306</c:v>
                </c:pt>
                <c:pt idx="207">
                  <c:v>45307</c:v>
                </c:pt>
                <c:pt idx="208">
                  <c:v>45308</c:v>
                </c:pt>
                <c:pt idx="209">
                  <c:v>45309</c:v>
                </c:pt>
                <c:pt idx="210">
                  <c:v>45310</c:v>
                </c:pt>
                <c:pt idx="211">
                  <c:v>45313</c:v>
                </c:pt>
                <c:pt idx="212">
                  <c:v>45314</c:v>
                </c:pt>
                <c:pt idx="213">
                  <c:v>45315</c:v>
                </c:pt>
                <c:pt idx="214">
                  <c:v>45316</c:v>
                </c:pt>
                <c:pt idx="215">
                  <c:v>45317</c:v>
                </c:pt>
                <c:pt idx="216">
                  <c:v>45320</c:v>
                </c:pt>
                <c:pt idx="217">
                  <c:v>45321</c:v>
                </c:pt>
                <c:pt idx="218">
                  <c:v>45322</c:v>
                </c:pt>
                <c:pt idx="219">
                  <c:v>45323</c:v>
                </c:pt>
                <c:pt idx="220">
                  <c:v>45324</c:v>
                </c:pt>
                <c:pt idx="221">
                  <c:v>45327</c:v>
                </c:pt>
                <c:pt idx="222">
                  <c:v>45328</c:v>
                </c:pt>
                <c:pt idx="223">
                  <c:v>45329</c:v>
                </c:pt>
                <c:pt idx="224">
                  <c:v>45330</c:v>
                </c:pt>
                <c:pt idx="225">
                  <c:v>45331</c:v>
                </c:pt>
                <c:pt idx="226">
                  <c:v>45334</c:v>
                </c:pt>
                <c:pt idx="227">
                  <c:v>45335</c:v>
                </c:pt>
                <c:pt idx="228">
                  <c:v>45336</c:v>
                </c:pt>
                <c:pt idx="229">
                  <c:v>45337</c:v>
                </c:pt>
                <c:pt idx="230">
                  <c:v>45338</c:v>
                </c:pt>
                <c:pt idx="231">
                  <c:v>45341</c:v>
                </c:pt>
                <c:pt idx="232">
                  <c:v>45342</c:v>
                </c:pt>
                <c:pt idx="233">
                  <c:v>45343</c:v>
                </c:pt>
                <c:pt idx="234">
                  <c:v>45344</c:v>
                </c:pt>
                <c:pt idx="235">
                  <c:v>45345</c:v>
                </c:pt>
                <c:pt idx="236">
                  <c:v>45348</c:v>
                </c:pt>
                <c:pt idx="237">
                  <c:v>45349</c:v>
                </c:pt>
                <c:pt idx="238">
                  <c:v>45350</c:v>
                </c:pt>
                <c:pt idx="239">
                  <c:v>45351</c:v>
                </c:pt>
                <c:pt idx="240">
                  <c:v>45352</c:v>
                </c:pt>
                <c:pt idx="241">
                  <c:v>45355</c:v>
                </c:pt>
                <c:pt idx="242">
                  <c:v>45356</c:v>
                </c:pt>
                <c:pt idx="243">
                  <c:v>45357</c:v>
                </c:pt>
                <c:pt idx="244">
                  <c:v>45358</c:v>
                </c:pt>
                <c:pt idx="245">
                  <c:v>45359</c:v>
                </c:pt>
                <c:pt idx="246">
                  <c:v>45362</c:v>
                </c:pt>
                <c:pt idx="247">
                  <c:v>45363</c:v>
                </c:pt>
                <c:pt idx="248">
                  <c:v>45364</c:v>
                </c:pt>
                <c:pt idx="249">
                  <c:v>45365</c:v>
                </c:pt>
                <c:pt idx="250">
                  <c:v>45366</c:v>
                </c:pt>
                <c:pt idx="251">
                  <c:v>45369</c:v>
                </c:pt>
                <c:pt idx="252">
                  <c:v>45370</c:v>
                </c:pt>
                <c:pt idx="253">
                  <c:v>45371</c:v>
                </c:pt>
                <c:pt idx="254">
                  <c:v>45372</c:v>
                </c:pt>
                <c:pt idx="255">
                  <c:v>45373</c:v>
                </c:pt>
                <c:pt idx="256">
                  <c:v>45376</c:v>
                </c:pt>
                <c:pt idx="257">
                  <c:v>45377</c:v>
                </c:pt>
                <c:pt idx="258">
                  <c:v>45378</c:v>
                </c:pt>
                <c:pt idx="259">
                  <c:v>45379</c:v>
                </c:pt>
                <c:pt idx="260">
                  <c:v>45382</c:v>
                </c:pt>
              </c:numCache>
            </c:numRef>
          </c:cat>
          <c:val>
            <c:numRef>
              <c:f>Sheet1!$C$2:$C$262</c:f>
              <c:numCache>
                <c:formatCode>#,##0.00</c:formatCode>
                <c:ptCount val="261"/>
                <c:pt idx="0">
                  <c:v>292.39489169897502</c:v>
                </c:pt>
                <c:pt idx="1">
                  <c:v>293.51289754367201</c:v>
                </c:pt>
                <c:pt idx="2">
                  <c:v>292.845563449878</c:v>
                </c:pt>
                <c:pt idx="3">
                  <c:v>291.70018192869799</c:v>
                </c:pt>
                <c:pt idx="4">
                  <c:v>292.20415078700501</c:v>
                </c:pt>
                <c:pt idx="5">
                  <c:v>292.315549587075</c:v>
                </c:pt>
                <c:pt idx="6">
                  <c:v>291.98731424429201</c:v>
                </c:pt>
                <c:pt idx="7">
                  <c:v>293.24775804552701</c:v>
                </c:pt>
                <c:pt idx="8">
                  <c:v>293.038852477489</c:v>
                </c:pt>
                <c:pt idx="9">
                  <c:v>296.32890508032898</c:v>
                </c:pt>
                <c:pt idx="10">
                  <c:v>296.13463623582601</c:v>
                </c:pt>
                <c:pt idx="11">
                  <c:v>296.38464736942598</c:v>
                </c:pt>
                <c:pt idx="12">
                  <c:v>297.09072421846901</c:v>
                </c:pt>
                <c:pt idx="13">
                  <c:v>296.53221076936399</c:v>
                </c:pt>
                <c:pt idx="14">
                  <c:v>295.52159278848001</c:v>
                </c:pt>
                <c:pt idx="15">
                  <c:v>295.28695109663499</c:v>
                </c:pt>
                <c:pt idx="16">
                  <c:v>295.59522777976701</c:v>
                </c:pt>
                <c:pt idx="17">
                  <c:v>291.76049199528001</c:v>
                </c:pt>
                <c:pt idx="18">
                  <c:v>290.93825038853498</c:v>
                </c:pt>
                <c:pt idx="19">
                  <c:v>294.473291643121</c:v>
                </c:pt>
                <c:pt idx="20">
                  <c:v>296.59735629522999</c:v>
                </c:pt>
                <c:pt idx="21">
                  <c:v>296.37055888539697</c:v>
                </c:pt>
                <c:pt idx="22">
                  <c:v>293.44851306870902</c:v>
                </c:pt>
                <c:pt idx="23">
                  <c:v>292.69312257219798</c:v>
                </c:pt>
                <c:pt idx="24">
                  <c:v>291.36703651558201</c:v>
                </c:pt>
                <c:pt idx="25">
                  <c:v>295.57351803902998</c:v>
                </c:pt>
                <c:pt idx="26">
                  <c:v>296.36263909431199</c:v>
                </c:pt>
                <c:pt idx="27">
                  <c:v>295.03942546169299</c:v>
                </c:pt>
                <c:pt idx="28">
                  <c:v>295.655059093445</c:v>
                </c:pt>
                <c:pt idx="29">
                  <c:v>294.94656709781401</c:v>
                </c:pt>
                <c:pt idx="30">
                  <c:v>294.33503104997601</c:v>
                </c:pt>
                <c:pt idx="31">
                  <c:v>295.47334473317301</c:v>
                </c:pt>
                <c:pt idx="32">
                  <c:v>293.94994837408598</c:v>
                </c:pt>
                <c:pt idx="33">
                  <c:v>295.60706243034502</c:v>
                </c:pt>
                <c:pt idx="34">
                  <c:v>297.54001380642302</c:v>
                </c:pt>
                <c:pt idx="35">
                  <c:v>297.77772441474502</c:v>
                </c:pt>
                <c:pt idx="36">
                  <c:v>298.307206351415</c:v>
                </c:pt>
                <c:pt idx="37">
                  <c:v>295.47719783346099</c:v>
                </c:pt>
                <c:pt idx="38">
                  <c:v>292.60846973111501</c:v>
                </c:pt>
                <c:pt idx="39">
                  <c:v>293.15023586364703</c:v>
                </c:pt>
                <c:pt idx="40">
                  <c:v>296.36010726626898</c:v>
                </c:pt>
                <c:pt idx="41">
                  <c:v>296.56399721141099</c:v>
                </c:pt>
                <c:pt idx="42">
                  <c:v>296.11849121241801</c:v>
                </c:pt>
                <c:pt idx="43">
                  <c:v>293.42064403035101</c:v>
                </c:pt>
                <c:pt idx="44">
                  <c:v>296.47346561929299</c:v>
                </c:pt>
                <c:pt idx="45">
                  <c:v>301.13801704530403</c:v>
                </c:pt>
                <c:pt idx="46">
                  <c:v>300.93481088811598</c:v>
                </c:pt>
                <c:pt idx="47">
                  <c:v>301.72512278884199</c:v>
                </c:pt>
                <c:pt idx="48">
                  <c:v>300.89899463538899</c:v>
                </c:pt>
                <c:pt idx="49">
                  <c:v>302.34356623576201</c:v>
                </c:pt>
                <c:pt idx="50">
                  <c:v>302.954906650049</c:v>
                </c:pt>
                <c:pt idx="51">
                  <c:v>304.89855675207701</c:v>
                </c:pt>
                <c:pt idx="52">
                  <c:v>307.47652594315002</c:v>
                </c:pt>
                <c:pt idx="53">
                  <c:v>308.502159893922</c:v>
                </c:pt>
                <c:pt idx="54">
                  <c:v>311.34242701612902</c:v>
                </c:pt>
                <c:pt idx="55">
                  <c:v>311.17757752127602</c:v>
                </c:pt>
                <c:pt idx="56">
                  <c:v>310.29060308450698</c:v>
                </c:pt>
                <c:pt idx="57">
                  <c:v>308.51948805933199</c:v>
                </c:pt>
                <c:pt idx="58">
                  <c:v>307.14108379587401</c:v>
                </c:pt>
                <c:pt idx="59">
                  <c:v>307.30551804076202</c:v>
                </c:pt>
                <c:pt idx="60">
                  <c:v>304.38177689568801</c:v>
                </c:pt>
                <c:pt idx="61">
                  <c:v>303.613791599661</c:v>
                </c:pt>
                <c:pt idx="62">
                  <c:v>306.27433481453801</c:v>
                </c:pt>
                <c:pt idx="63">
                  <c:v>306.52915478545702</c:v>
                </c:pt>
                <c:pt idx="64">
                  <c:v>307.27631659626098</c:v>
                </c:pt>
                <c:pt idx="65">
                  <c:v>310.45692222648699</c:v>
                </c:pt>
                <c:pt idx="66">
                  <c:v>311.48913585900999</c:v>
                </c:pt>
                <c:pt idx="67">
                  <c:v>311.58206627537601</c:v>
                </c:pt>
                <c:pt idx="68">
                  <c:v>310.36110733369202</c:v>
                </c:pt>
                <c:pt idx="69">
                  <c:v>306.48516047222802</c:v>
                </c:pt>
                <c:pt idx="70">
                  <c:v>306.34665195154201</c:v>
                </c:pt>
                <c:pt idx="71">
                  <c:v>307.03514669069398</c:v>
                </c:pt>
                <c:pt idx="72">
                  <c:v>309.54190975404401</c:v>
                </c:pt>
                <c:pt idx="73">
                  <c:v>313.09267818731797</c:v>
                </c:pt>
                <c:pt idx="74">
                  <c:v>316.66305352402998</c:v>
                </c:pt>
                <c:pt idx="75">
                  <c:v>316.76782976019399</c:v>
                </c:pt>
                <c:pt idx="76">
                  <c:v>317.12512407417398</c:v>
                </c:pt>
                <c:pt idx="77">
                  <c:v>318.86705400857301</c:v>
                </c:pt>
                <c:pt idx="78">
                  <c:v>319.29913040974202</c:v>
                </c:pt>
                <c:pt idx="79">
                  <c:v>317.55126771614198</c:v>
                </c:pt>
                <c:pt idx="80">
                  <c:v>317.34650005250597</c:v>
                </c:pt>
                <c:pt idx="81">
                  <c:v>318.14020259472397</c:v>
                </c:pt>
                <c:pt idx="82">
                  <c:v>319.516419941354</c:v>
                </c:pt>
                <c:pt idx="83">
                  <c:v>319.44615415884698</c:v>
                </c:pt>
                <c:pt idx="84">
                  <c:v>318.60761139030899</c:v>
                </c:pt>
                <c:pt idx="85">
                  <c:v>321.087681712056</c:v>
                </c:pt>
                <c:pt idx="86">
                  <c:v>321.822114877979</c:v>
                </c:pt>
                <c:pt idx="87">
                  <c:v>320.23639484981402</c:v>
                </c:pt>
                <c:pt idx="88">
                  <c:v>314.97725459653401</c:v>
                </c:pt>
                <c:pt idx="89">
                  <c:v>313.88904043557397</c:v>
                </c:pt>
                <c:pt idx="90">
                  <c:v>313.64494405827901</c:v>
                </c:pt>
                <c:pt idx="91">
                  <c:v>315.21634481000302</c:v>
                </c:pt>
                <c:pt idx="92">
                  <c:v>313.33453364986502</c:v>
                </c:pt>
                <c:pt idx="93">
                  <c:v>312.40417407852601</c:v>
                </c:pt>
                <c:pt idx="94">
                  <c:v>313.27671768711099</c:v>
                </c:pt>
                <c:pt idx="95">
                  <c:v>311.821116202035</c:v>
                </c:pt>
                <c:pt idx="96">
                  <c:v>311.86302651915798</c:v>
                </c:pt>
                <c:pt idx="97">
                  <c:v>309.05014710821501</c:v>
                </c:pt>
                <c:pt idx="98">
                  <c:v>306.766997548304</c:v>
                </c:pt>
                <c:pt idx="99">
                  <c:v>304.514925768149</c:v>
                </c:pt>
                <c:pt idx="100">
                  <c:v>303.81355395788103</c:v>
                </c:pt>
                <c:pt idx="101">
                  <c:v>304.88626742173801</c:v>
                </c:pt>
                <c:pt idx="102">
                  <c:v>305.00455734821497</c:v>
                </c:pt>
                <c:pt idx="103">
                  <c:v>307.80211109048901</c:v>
                </c:pt>
                <c:pt idx="104">
                  <c:v>305.27276746520198</c:v>
                </c:pt>
                <c:pt idx="105">
                  <c:v>305.45602014321997</c:v>
                </c:pt>
                <c:pt idx="106">
                  <c:v>307.92249872876903</c:v>
                </c:pt>
                <c:pt idx="107">
                  <c:v>311.98438967324</c:v>
                </c:pt>
                <c:pt idx="108">
                  <c:v>313.54579008443</c:v>
                </c:pt>
                <c:pt idx="109">
                  <c:v>312.82914405737102</c:v>
                </c:pt>
                <c:pt idx="110">
                  <c:v>313.34508055765002</c:v>
                </c:pt>
                <c:pt idx="111">
                  <c:v>313.74663171436299</c:v>
                </c:pt>
                <c:pt idx="112">
                  <c:v>311.865559234594</c:v>
                </c:pt>
                <c:pt idx="113">
                  <c:v>310.07331530042399</c:v>
                </c:pt>
                <c:pt idx="114">
                  <c:v>309.04018279635801</c:v>
                </c:pt>
                <c:pt idx="115">
                  <c:v>309.21790849875401</c:v>
                </c:pt>
                <c:pt idx="116">
                  <c:v>311.29128421111102</c:v>
                </c:pt>
                <c:pt idx="117">
                  <c:v>309.96660777815902</c:v>
                </c:pt>
                <c:pt idx="118">
                  <c:v>310.03301703899302</c:v>
                </c:pt>
                <c:pt idx="119">
                  <c:v>312.77092391402903</c:v>
                </c:pt>
                <c:pt idx="120">
                  <c:v>310.83735051074098</c:v>
                </c:pt>
                <c:pt idx="121">
                  <c:v>310.09304139849303</c:v>
                </c:pt>
                <c:pt idx="122">
                  <c:v>309.57358640440299</c:v>
                </c:pt>
                <c:pt idx="123">
                  <c:v>308.08661286607901</c:v>
                </c:pt>
                <c:pt idx="124">
                  <c:v>302.88185419302101</c:v>
                </c:pt>
                <c:pt idx="125">
                  <c:v>302.57250678046302</c:v>
                </c:pt>
                <c:pt idx="126">
                  <c:v>302.34028108044703</c:v>
                </c:pt>
                <c:pt idx="127">
                  <c:v>298.73531981539202</c:v>
                </c:pt>
                <c:pt idx="128">
                  <c:v>298.402329681521</c:v>
                </c:pt>
                <c:pt idx="129">
                  <c:v>299.83897119612402</c:v>
                </c:pt>
                <c:pt idx="130">
                  <c:v>299.89339739648199</c:v>
                </c:pt>
                <c:pt idx="131">
                  <c:v>298.49357511896102</c:v>
                </c:pt>
                <c:pt idx="132">
                  <c:v>294.41475238083098</c:v>
                </c:pt>
                <c:pt idx="133">
                  <c:v>295.09162011072601</c:v>
                </c:pt>
                <c:pt idx="134">
                  <c:v>295.72405082145201</c:v>
                </c:pt>
                <c:pt idx="135">
                  <c:v>298.68721592444501</c:v>
                </c:pt>
                <c:pt idx="136">
                  <c:v>299.89277968472601</c:v>
                </c:pt>
                <c:pt idx="137">
                  <c:v>302.94364513236599</c:v>
                </c:pt>
                <c:pt idx="138">
                  <c:v>304.45647317144801</c:v>
                </c:pt>
                <c:pt idx="139">
                  <c:v>303.22590598848001</c:v>
                </c:pt>
                <c:pt idx="140">
                  <c:v>300.78656115935399</c:v>
                </c:pt>
                <c:pt idx="141">
                  <c:v>302.79827639346303</c:v>
                </c:pt>
                <c:pt idx="142">
                  <c:v>303.27402620209102</c:v>
                </c:pt>
                <c:pt idx="143">
                  <c:v>299.554406754588</c:v>
                </c:pt>
                <c:pt idx="144">
                  <c:v>296.58001958572697</c:v>
                </c:pt>
                <c:pt idx="145">
                  <c:v>293.29067653925301</c:v>
                </c:pt>
                <c:pt idx="146">
                  <c:v>292.60507482789802</c:v>
                </c:pt>
                <c:pt idx="147">
                  <c:v>294.13425466893398</c:v>
                </c:pt>
                <c:pt idx="148">
                  <c:v>291.35050202019403</c:v>
                </c:pt>
                <c:pt idx="149">
                  <c:v>288.09568915182098</c:v>
                </c:pt>
                <c:pt idx="150">
                  <c:v>287.55897206865399</c:v>
                </c:pt>
                <c:pt idx="151">
                  <c:v>290.04706687259102</c:v>
                </c:pt>
                <c:pt idx="152">
                  <c:v>290.876547071017</c:v>
                </c:pt>
                <c:pt idx="153">
                  <c:v>293.619551945529</c:v>
                </c:pt>
                <c:pt idx="154">
                  <c:v>299.29687657084702</c:v>
                </c:pt>
                <c:pt idx="155">
                  <c:v>302.83519264894102</c:v>
                </c:pt>
                <c:pt idx="156">
                  <c:v>304.07191824644201</c:v>
                </c:pt>
                <c:pt idx="157">
                  <c:v>303.60563770386199</c:v>
                </c:pt>
                <c:pt idx="158">
                  <c:v>303.61520993420999</c:v>
                </c:pt>
                <c:pt idx="159">
                  <c:v>302.72507650896802</c:v>
                </c:pt>
                <c:pt idx="160">
                  <c:v>304.52822164609699</c:v>
                </c:pt>
                <c:pt idx="161">
                  <c:v>305.03898810377802</c:v>
                </c:pt>
                <c:pt idx="162">
                  <c:v>310.83648584131402</c:v>
                </c:pt>
                <c:pt idx="163">
                  <c:v>312.79758593048501</c:v>
                </c:pt>
                <c:pt idx="164">
                  <c:v>312.61759691326102</c:v>
                </c:pt>
                <c:pt idx="165">
                  <c:v>313.58014874500401</c:v>
                </c:pt>
                <c:pt idx="166">
                  <c:v>315.76347847063198</c:v>
                </c:pt>
                <c:pt idx="167">
                  <c:v>315.40382734205201</c:v>
                </c:pt>
                <c:pt idx="168">
                  <c:v>315.725452982994</c:v>
                </c:pt>
                <c:pt idx="169">
                  <c:v>316.266537896984</c:v>
                </c:pt>
                <c:pt idx="170">
                  <c:v>316.61752192991901</c:v>
                </c:pt>
                <c:pt idx="171">
                  <c:v>315.85165150012398</c:v>
                </c:pt>
                <c:pt idx="172">
                  <c:v>316.55193027115098</c:v>
                </c:pt>
                <c:pt idx="173">
                  <c:v>316.62514227496399</c:v>
                </c:pt>
                <c:pt idx="174">
                  <c:v>317.72324354576898</c:v>
                </c:pt>
                <c:pt idx="175">
                  <c:v>319.16923078109897</c:v>
                </c:pt>
                <c:pt idx="176">
                  <c:v>317.790748448432</c:v>
                </c:pt>
                <c:pt idx="177">
                  <c:v>317.20339563821801</c:v>
                </c:pt>
                <c:pt idx="178">
                  <c:v>317.10025467026202</c:v>
                </c:pt>
                <c:pt idx="179">
                  <c:v>318.50980532032298</c:v>
                </c:pt>
                <c:pt idx="180">
                  <c:v>319.59989668852199</c:v>
                </c:pt>
                <c:pt idx="181">
                  <c:v>320.40581739796602</c:v>
                </c:pt>
                <c:pt idx="182">
                  <c:v>321.57874876131001</c:v>
                </c:pt>
                <c:pt idx="183">
                  <c:v>324.636058318273</c:v>
                </c:pt>
                <c:pt idx="184">
                  <c:v>327.93976186813398</c:v>
                </c:pt>
                <c:pt idx="185">
                  <c:v>327.974781079575</c:v>
                </c:pt>
                <c:pt idx="186">
                  <c:v>328.36504837320501</c:v>
                </c:pt>
                <c:pt idx="187">
                  <c:v>330.468359069006</c:v>
                </c:pt>
                <c:pt idx="188">
                  <c:v>327.49709055764902</c:v>
                </c:pt>
                <c:pt idx="189">
                  <c:v>329.72778894615902</c:v>
                </c:pt>
                <c:pt idx="190">
                  <c:v>330.20164526892398</c:v>
                </c:pt>
                <c:pt idx="191">
                  <c:v>330.25678356139701</c:v>
                </c:pt>
                <c:pt idx="192">
                  <c:v>331.39348342021202</c:v>
                </c:pt>
                <c:pt idx="193">
                  <c:v>333.05893765872702</c:v>
                </c:pt>
                <c:pt idx="194">
                  <c:v>333.782733015573</c:v>
                </c:pt>
                <c:pt idx="195">
                  <c:v>332.98475269442002</c:v>
                </c:pt>
                <c:pt idx="196">
                  <c:v>333.02331182930499</c:v>
                </c:pt>
                <c:pt idx="197">
                  <c:v>330.516031399388</c:v>
                </c:pt>
                <c:pt idx="198">
                  <c:v>327.27355764830298</c:v>
                </c:pt>
                <c:pt idx="199">
                  <c:v>327.19082747475898</c:v>
                </c:pt>
                <c:pt idx="200">
                  <c:v>327.72108755519503</c:v>
                </c:pt>
                <c:pt idx="201">
                  <c:v>330.65231436460101</c:v>
                </c:pt>
                <c:pt idx="202">
                  <c:v>329.92692832539097</c:v>
                </c:pt>
                <c:pt idx="203">
                  <c:v>331.15834488727199</c:v>
                </c:pt>
                <c:pt idx="204">
                  <c:v>330.97073123334002</c:v>
                </c:pt>
                <c:pt idx="205">
                  <c:v>332.068940606784</c:v>
                </c:pt>
                <c:pt idx="206">
                  <c:v>331.73335346216498</c:v>
                </c:pt>
                <c:pt idx="207">
                  <c:v>329.41251988507599</c:v>
                </c:pt>
                <c:pt idx="208">
                  <c:v>326.27922455139901</c:v>
                </c:pt>
                <c:pt idx="209">
                  <c:v>328.53614721578299</c:v>
                </c:pt>
                <c:pt idx="210">
                  <c:v>331.898553864093</c:v>
                </c:pt>
                <c:pt idx="211">
                  <c:v>332.96817866734398</c:v>
                </c:pt>
                <c:pt idx="212">
                  <c:v>333.340102857636</c:v>
                </c:pt>
                <c:pt idx="213">
                  <c:v>334.96066623496398</c:v>
                </c:pt>
                <c:pt idx="214">
                  <c:v>335.99825925297898</c:v>
                </c:pt>
                <c:pt idx="215">
                  <c:v>336.25679418875598</c:v>
                </c:pt>
                <c:pt idx="216">
                  <c:v>338.32663512513199</c:v>
                </c:pt>
                <c:pt idx="217">
                  <c:v>338.05338108469601</c:v>
                </c:pt>
                <c:pt idx="218">
                  <c:v>334.93679959043698</c:v>
                </c:pt>
                <c:pt idx="219">
                  <c:v>337.181372825474</c:v>
                </c:pt>
                <c:pt idx="220">
                  <c:v>339.35786550442498</c:v>
                </c:pt>
                <c:pt idx="221">
                  <c:v>337.86735719701898</c:v>
                </c:pt>
                <c:pt idx="222">
                  <c:v>339.47175581874097</c:v>
                </c:pt>
                <c:pt idx="223">
                  <c:v>341.50055468954099</c:v>
                </c:pt>
                <c:pt idx="224">
                  <c:v>341.451840762367</c:v>
                </c:pt>
                <c:pt idx="225">
                  <c:v>342.851631324739</c:v>
                </c:pt>
                <c:pt idx="226">
                  <c:v>342.83769810872298</c:v>
                </c:pt>
                <c:pt idx="227">
                  <c:v>339.04985052146901</c:v>
                </c:pt>
                <c:pt idx="228">
                  <c:v>341.54726442689702</c:v>
                </c:pt>
                <c:pt idx="229">
                  <c:v>344.17419204447702</c:v>
                </c:pt>
                <c:pt idx="230">
                  <c:v>344.05557268452901</c:v>
                </c:pt>
                <c:pt idx="231">
                  <c:v>344.22687145151798</c:v>
                </c:pt>
                <c:pt idx="232">
                  <c:v>343.14721540081001</c:v>
                </c:pt>
                <c:pt idx="233">
                  <c:v>343.02067193843101</c:v>
                </c:pt>
                <c:pt idx="234">
                  <c:v>348.79504601557801</c:v>
                </c:pt>
                <c:pt idx="235">
                  <c:v>349.15647483671398</c:v>
                </c:pt>
                <c:pt idx="236">
                  <c:v>348.24799657423802</c:v>
                </c:pt>
                <c:pt idx="237">
                  <c:v>348.95508411230401</c:v>
                </c:pt>
                <c:pt idx="238">
                  <c:v>347.81517033574403</c:v>
                </c:pt>
                <c:pt idx="239">
                  <c:v>349.31005249523002</c:v>
                </c:pt>
                <c:pt idx="240">
                  <c:v>351.98543579251799</c:v>
                </c:pt>
                <c:pt idx="241">
                  <c:v>352.02222668300999</c:v>
                </c:pt>
                <c:pt idx="242">
                  <c:v>349.37194891887498</c:v>
                </c:pt>
                <c:pt idx="243">
                  <c:v>351.47130958756298</c:v>
                </c:pt>
                <c:pt idx="244">
                  <c:v>354.90086076336001</c:v>
                </c:pt>
                <c:pt idx="245">
                  <c:v>354.103703247103</c:v>
                </c:pt>
                <c:pt idx="246">
                  <c:v>352.94594567959501</c:v>
                </c:pt>
                <c:pt idx="247">
                  <c:v>356.15097821137101</c:v>
                </c:pt>
                <c:pt idx="248">
                  <c:v>355.98209287772198</c:v>
                </c:pt>
                <c:pt idx="249">
                  <c:v>354.86428265661601</c:v>
                </c:pt>
                <c:pt idx="250">
                  <c:v>352.56546682997998</c:v>
                </c:pt>
                <c:pt idx="251">
                  <c:v>354.35801363489998</c:v>
                </c:pt>
                <c:pt idx="252">
                  <c:v>355.208018722394</c:v>
                </c:pt>
                <c:pt idx="253">
                  <c:v>357.424045185056</c:v>
                </c:pt>
                <c:pt idx="254">
                  <c:v>359.87269026586802</c:v>
                </c:pt>
                <c:pt idx="255">
                  <c:v>358.98115065982</c:v>
                </c:pt>
                <c:pt idx="256">
                  <c:v>358.13885688828299</c:v>
                </c:pt>
                <c:pt idx="257">
                  <c:v>357.72796346149698</c:v>
                </c:pt>
                <c:pt idx="258">
                  <c:v>359.79125046098301</c:v>
                </c:pt>
                <c:pt idx="259">
                  <c:v>360.08709104738</c:v>
                </c:pt>
                <c:pt idx="260">
                  <c:v>360.27729315386398</c:v>
                </c:pt>
              </c:numCache>
            </c:numRef>
          </c:val>
          <c:extLst>
            <c:ext xmlns:c16="http://schemas.microsoft.com/office/drawing/2014/chart" uri="{C3380CC4-5D6E-409C-BE32-E72D297353CC}">
              <c16:uniqueId val="{00000000-B556-494A-A969-20A3CFB906E9}"/>
            </c:ext>
          </c:extLst>
        </c:ser>
        <c:dLbls>
          <c:showLegendKey val="0"/>
          <c:showVal val="0"/>
          <c:showCatName val="0"/>
          <c:showSerName val="0"/>
          <c:showPercent val="0"/>
          <c:showBubbleSize val="0"/>
        </c:dLbls>
        <c:axId val="2079027976"/>
        <c:axId val="2079031016"/>
      </c:areaChart>
      <c:lineChart>
        <c:grouping val="standard"/>
        <c:varyColors val="0"/>
        <c:ser>
          <c:idx val="0"/>
          <c:order val="0"/>
          <c:tx>
            <c:strRef>
              <c:f>Sheet1!$B$1</c:f>
              <c:strCache>
                <c:ptCount val="1"/>
                <c:pt idx="0">
                  <c:v>ACWI Standard (Large+Mid Cap) </c:v>
                </c:pt>
              </c:strCache>
            </c:strRef>
          </c:tx>
          <c:spPr>
            <a:ln w="44450">
              <a:solidFill>
                <a:schemeClr val="tx2"/>
              </a:solidFill>
            </a:ln>
          </c:spPr>
          <c:marker>
            <c:symbol val="none"/>
          </c:marker>
          <c:cat>
            <c:numRef>
              <c:f>Sheet1!$A$2:$A$262</c:f>
              <c:numCache>
                <c:formatCode>m/d/yyyy</c:formatCode>
                <c:ptCount val="261"/>
                <c:pt idx="0">
                  <c:v>45016</c:v>
                </c:pt>
                <c:pt idx="1">
                  <c:v>45019</c:v>
                </c:pt>
                <c:pt idx="2">
                  <c:v>45020</c:v>
                </c:pt>
                <c:pt idx="3">
                  <c:v>45021</c:v>
                </c:pt>
                <c:pt idx="4">
                  <c:v>45022</c:v>
                </c:pt>
                <c:pt idx="5">
                  <c:v>45023</c:v>
                </c:pt>
                <c:pt idx="6">
                  <c:v>45026</c:v>
                </c:pt>
                <c:pt idx="7">
                  <c:v>45027</c:v>
                </c:pt>
                <c:pt idx="8">
                  <c:v>45028</c:v>
                </c:pt>
                <c:pt idx="9">
                  <c:v>45029</c:v>
                </c:pt>
                <c:pt idx="10">
                  <c:v>45030</c:v>
                </c:pt>
                <c:pt idx="11">
                  <c:v>45033</c:v>
                </c:pt>
                <c:pt idx="12">
                  <c:v>45034</c:v>
                </c:pt>
                <c:pt idx="13">
                  <c:v>45035</c:v>
                </c:pt>
                <c:pt idx="14">
                  <c:v>45036</c:v>
                </c:pt>
                <c:pt idx="15">
                  <c:v>45037</c:v>
                </c:pt>
                <c:pt idx="16">
                  <c:v>45040</c:v>
                </c:pt>
                <c:pt idx="17">
                  <c:v>45041</c:v>
                </c:pt>
                <c:pt idx="18">
                  <c:v>45042</c:v>
                </c:pt>
                <c:pt idx="19">
                  <c:v>45043</c:v>
                </c:pt>
                <c:pt idx="20">
                  <c:v>45044</c:v>
                </c:pt>
                <c:pt idx="21">
                  <c:v>45047</c:v>
                </c:pt>
                <c:pt idx="22">
                  <c:v>45048</c:v>
                </c:pt>
                <c:pt idx="23">
                  <c:v>45049</c:v>
                </c:pt>
                <c:pt idx="24">
                  <c:v>45050</c:v>
                </c:pt>
                <c:pt idx="25">
                  <c:v>45051</c:v>
                </c:pt>
                <c:pt idx="26">
                  <c:v>45054</c:v>
                </c:pt>
                <c:pt idx="27">
                  <c:v>45055</c:v>
                </c:pt>
                <c:pt idx="28">
                  <c:v>45056</c:v>
                </c:pt>
                <c:pt idx="29">
                  <c:v>45057</c:v>
                </c:pt>
                <c:pt idx="30">
                  <c:v>45058</c:v>
                </c:pt>
                <c:pt idx="31">
                  <c:v>45061</c:v>
                </c:pt>
                <c:pt idx="32">
                  <c:v>45062</c:v>
                </c:pt>
                <c:pt idx="33">
                  <c:v>45063</c:v>
                </c:pt>
                <c:pt idx="34">
                  <c:v>45064</c:v>
                </c:pt>
                <c:pt idx="35">
                  <c:v>45065</c:v>
                </c:pt>
                <c:pt idx="36">
                  <c:v>45068</c:v>
                </c:pt>
                <c:pt idx="37">
                  <c:v>45069</c:v>
                </c:pt>
                <c:pt idx="38">
                  <c:v>45070</c:v>
                </c:pt>
                <c:pt idx="39">
                  <c:v>45071</c:v>
                </c:pt>
                <c:pt idx="40">
                  <c:v>45072</c:v>
                </c:pt>
                <c:pt idx="41">
                  <c:v>45075</c:v>
                </c:pt>
                <c:pt idx="42">
                  <c:v>45076</c:v>
                </c:pt>
                <c:pt idx="43">
                  <c:v>45077</c:v>
                </c:pt>
                <c:pt idx="44">
                  <c:v>45078</c:v>
                </c:pt>
                <c:pt idx="45">
                  <c:v>45079</c:v>
                </c:pt>
                <c:pt idx="46">
                  <c:v>45082</c:v>
                </c:pt>
                <c:pt idx="47">
                  <c:v>45083</c:v>
                </c:pt>
                <c:pt idx="48">
                  <c:v>45084</c:v>
                </c:pt>
                <c:pt idx="49">
                  <c:v>45085</c:v>
                </c:pt>
                <c:pt idx="50">
                  <c:v>45086</c:v>
                </c:pt>
                <c:pt idx="51">
                  <c:v>45089</c:v>
                </c:pt>
                <c:pt idx="52">
                  <c:v>45090</c:v>
                </c:pt>
                <c:pt idx="53">
                  <c:v>45091</c:v>
                </c:pt>
                <c:pt idx="54">
                  <c:v>45092</c:v>
                </c:pt>
                <c:pt idx="55">
                  <c:v>45093</c:v>
                </c:pt>
                <c:pt idx="56">
                  <c:v>45096</c:v>
                </c:pt>
                <c:pt idx="57">
                  <c:v>45097</c:v>
                </c:pt>
                <c:pt idx="58">
                  <c:v>45098</c:v>
                </c:pt>
                <c:pt idx="59">
                  <c:v>45099</c:v>
                </c:pt>
                <c:pt idx="60">
                  <c:v>45100</c:v>
                </c:pt>
                <c:pt idx="61">
                  <c:v>45103</c:v>
                </c:pt>
                <c:pt idx="62">
                  <c:v>45104</c:v>
                </c:pt>
                <c:pt idx="63">
                  <c:v>45105</c:v>
                </c:pt>
                <c:pt idx="64">
                  <c:v>45106</c:v>
                </c:pt>
                <c:pt idx="65">
                  <c:v>45107</c:v>
                </c:pt>
                <c:pt idx="66">
                  <c:v>45110</c:v>
                </c:pt>
                <c:pt idx="67">
                  <c:v>45111</c:v>
                </c:pt>
                <c:pt idx="68">
                  <c:v>45112</c:v>
                </c:pt>
                <c:pt idx="69">
                  <c:v>45113</c:v>
                </c:pt>
                <c:pt idx="70">
                  <c:v>45114</c:v>
                </c:pt>
                <c:pt idx="71">
                  <c:v>45117</c:v>
                </c:pt>
                <c:pt idx="72">
                  <c:v>45118</c:v>
                </c:pt>
                <c:pt idx="73">
                  <c:v>45119</c:v>
                </c:pt>
                <c:pt idx="74">
                  <c:v>45120</c:v>
                </c:pt>
                <c:pt idx="75">
                  <c:v>45121</c:v>
                </c:pt>
                <c:pt idx="76">
                  <c:v>45124</c:v>
                </c:pt>
                <c:pt idx="77">
                  <c:v>45125</c:v>
                </c:pt>
                <c:pt idx="78">
                  <c:v>45126</c:v>
                </c:pt>
                <c:pt idx="79">
                  <c:v>45127</c:v>
                </c:pt>
                <c:pt idx="80">
                  <c:v>45128</c:v>
                </c:pt>
                <c:pt idx="81">
                  <c:v>45131</c:v>
                </c:pt>
                <c:pt idx="82">
                  <c:v>45132</c:v>
                </c:pt>
                <c:pt idx="83">
                  <c:v>45133</c:v>
                </c:pt>
                <c:pt idx="84">
                  <c:v>45134</c:v>
                </c:pt>
                <c:pt idx="85">
                  <c:v>45135</c:v>
                </c:pt>
                <c:pt idx="86">
                  <c:v>45138</c:v>
                </c:pt>
                <c:pt idx="87">
                  <c:v>45139</c:v>
                </c:pt>
                <c:pt idx="88">
                  <c:v>45140</c:v>
                </c:pt>
                <c:pt idx="89">
                  <c:v>45141</c:v>
                </c:pt>
                <c:pt idx="90">
                  <c:v>45142</c:v>
                </c:pt>
                <c:pt idx="91">
                  <c:v>45145</c:v>
                </c:pt>
                <c:pt idx="92">
                  <c:v>45146</c:v>
                </c:pt>
                <c:pt idx="93">
                  <c:v>45147</c:v>
                </c:pt>
                <c:pt idx="94">
                  <c:v>45148</c:v>
                </c:pt>
                <c:pt idx="95">
                  <c:v>45149</c:v>
                </c:pt>
                <c:pt idx="96">
                  <c:v>45152</c:v>
                </c:pt>
                <c:pt idx="97">
                  <c:v>45153</c:v>
                </c:pt>
                <c:pt idx="98">
                  <c:v>45154</c:v>
                </c:pt>
                <c:pt idx="99">
                  <c:v>45155</c:v>
                </c:pt>
                <c:pt idx="100">
                  <c:v>45156</c:v>
                </c:pt>
                <c:pt idx="101">
                  <c:v>45159</c:v>
                </c:pt>
                <c:pt idx="102">
                  <c:v>45160</c:v>
                </c:pt>
                <c:pt idx="103">
                  <c:v>45161</c:v>
                </c:pt>
                <c:pt idx="104">
                  <c:v>45162</c:v>
                </c:pt>
                <c:pt idx="105">
                  <c:v>45163</c:v>
                </c:pt>
                <c:pt idx="106">
                  <c:v>45166</c:v>
                </c:pt>
                <c:pt idx="107">
                  <c:v>45167</c:v>
                </c:pt>
                <c:pt idx="108">
                  <c:v>45168</c:v>
                </c:pt>
                <c:pt idx="109">
                  <c:v>45169</c:v>
                </c:pt>
                <c:pt idx="110">
                  <c:v>45170</c:v>
                </c:pt>
                <c:pt idx="111">
                  <c:v>45173</c:v>
                </c:pt>
                <c:pt idx="112">
                  <c:v>45174</c:v>
                </c:pt>
                <c:pt idx="113">
                  <c:v>45175</c:v>
                </c:pt>
                <c:pt idx="114">
                  <c:v>45176</c:v>
                </c:pt>
                <c:pt idx="115">
                  <c:v>45177</c:v>
                </c:pt>
                <c:pt idx="116">
                  <c:v>45180</c:v>
                </c:pt>
                <c:pt idx="117">
                  <c:v>45181</c:v>
                </c:pt>
                <c:pt idx="118">
                  <c:v>45182</c:v>
                </c:pt>
                <c:pt idx="119">
                  <c:v>45183</c:v>
                </c:pt>
                <c:pt idx="120">
                  <c:v>45184</c:v>
                </c:pt>
                <c:pt idx="121">
                  <c:v>45187</c:v>
                </c:pt>
                <c:pt idx="122">
                  <c:v>45188</c:v>
                </c:pt>
                <c:pt idx="123">
                  <c:v>45189</c:v>
                </c:pt>
                <c:pt idx="124">
                  <c:v>45190</c:v>
                </c:pt>
                <c:pt idx="125">
                  <c:v>45191</c:v>
                </c:pt>
                <c:pt idx="126">
                  <c:v>45194</c:v>
                </c:pt>
                <c:pt idx="127">
                  <c:v>45195</c:v>
                </c:pt>
                <c:pt idx="128">
                  <c:v>45196</c:v>
                </c:pt>
                <c:pt idx="129">
                  <c:v>45197</c:v>
                </c:pt>
                <c:pt idx="130">
                  <c:v>45198</c:v>
                </c:pt>
                <c:pt idx="131">
                  <c:v>45201</c:v>
                </c:pt>
                <c:pt idx="132">
                  <c:v>45202</c:v>
                </c:pt>
                <c:pt idx="133">
                  <c:v>45203</c:v>
                </c:pt>
                <c:pt idx="134">
                  <c:v>45204</c:v>
                </c:pt>
                <c:pt idx="135">
                  <c:v>45205</c:v>
                </c:pt>
                <c:pt idx="136">
                  <c:v>45208</c:v>
                </c:pt>
                <c:pt idx="137">
                  <c:v>45209</c:v>
                </c:pt>
                <c:pt idx="138">
                  <c:v>45210</c:v>
                </c:pt>
                <c:pt idx="139">
                  <c:v>45211</c:v>
                </c:pt>
                <c:pt idx="140">
                  <c:v>45212</c:v>
                </c:pt>
                <c:pt idx="141">
                  <c:v>45215</c:v>
                </c:pt>
                <c:pt idx="142">
                  <c:v>45216</c:v>
                </c:pt>
                <c:pt idx="143">
                  <c:v>45217</c:v>
                </c:pt>
                <c:pt idx="144">
                  <c:v>45218</c:v>
                </c:pt>
                <c:pt idx="145">
                  <c:v>45219</c:v>
                </c:pt>
                <c:pt idx="146">
                  <c:v>45222</c:v>
                </c:pt>
                <c:pt idx="147">
                  <c:v>45223</c:v>
                </c:pt>
                <c:pt idx="148">
                  <c:v>45224</c:v>
                </c:pt>
                <c:pt idx="149">
                  <c:v>45225</c:v>
                </c:pt>
                <c:pt idx="150">
                  <c:v>45226</c:v>
                </c:pt>
                <c:pt idx="151">
                  <c:v>45229</c:v>
                </c:pt>
                <c:pt idx="152">
                  <c:v>45230</c:v>
                </c:pt>
                <c:pt idx="153">
                  <c:v>45231</c:v>
                </c:pt>
                <c:pt idx="154">
                  <c:v>45232</c:v>
                </c:pt>
                <c:pt idx="155">
                  <c:v>45233</c:v>
                </c:pt>
                <c:pt idx="156">
                  <c:v>45236</c:v>
                </c:pt>
                <c:pt idx="157">
                  <c:v>45237</c:v>
                </c:pt>
                <c:pt idx="158">
                  <c:v>45238</c:v>
                </c:pt>
                <c:pt idx="159">
                  <c:v>45239</c:v>
                </c:pt>
                <c:pt idx="160">
                  <c:v>45240</c:v>
                </c:pt>
                <c:pt idx="161">
                  <c:v>45243</c:v>
                </c:pt>
                <c:pt idx="162">
                  <c:v>45244</c:v>
                </c:pt>
                <c:pt idx="163">
                  <c:v>45245</c:v>
                </c:pt>
                <c:pt idx="164">
                  <c:v>45246</c:v>
                </c:pt>
                <c:pt idx="165">
                  <c:v>45247</c:v>
                </c:pt>
                <c:pt idx="166">
                  <c:v>45250</c:v>
                </c:pt>
                <c:pt idx="167">
                  <c:v>45251</c:v>
                </c:pt>
                <c:pt idx="168">
                  <c:v>45252</c:v>
                </c:pt>
                <c:pt idx="169">
                  <c:v>45253</c:v>
                </c:pt>
                <c:pt idx="170">
                  <c:v>45254</c:v>
                </c:pt>
                <c:pt idx="171">
                  <c:v>45257</c:v>
                </c:pt>
                <c:pt idx="172">
                  <c:v>45258</c:v>
                </c:pt>
                <c:pt idx="173">
                  <c:v>45259</c:v>
                </c:pt>
                <c:pt idx="174">
                  <c:v>45260</c:v>
                </c:pt>
                <c:pt idx="175">
                  <c:v>45261</c:v>
                </c:pt>
                <c:pt idx="176">
                  <c:v>45264</c:v>
                </c:pt>
                <c:pt idx="177">
                  <c:v>45265</c:v>
                </c:pt>
                <c:pt idx="178">
                  <c:v>45266</c:v>
                </c:pt>
                <c:pt idx="179">
                  <c:v>45267</c:v>
                </c:pt>
                <c:pt idx="180">
                  <c:v>45268</c:v>
                </c:pt>
                <c:pt idx="181">
                  <c:v>45271</c:v>
                </c:pt>
                <c:pt idx="182">
                  <c:v>45272</c:v>
                </c:pt>
                <c:pt idx="183">
                  <c:v>45273</c:v>
                </c:pt>
                <c:pt idx="184">
                  <c:v>45274</c:v>
                </c:pt>
                <c:pt idx="185">
                  <c:v>45275</c:v>
                </c:pt>
                <c:pt idx="186">
                  <c:v>45278</c:v>
                </c:pt>
                <c:pt idx="187">
                  <c:v>45279</c:v>
                </c:pt>
                <c:pt idx="188">
                  <c:v>45280</c:v>
                </c:pt>
                <c:pt idx="189">
                  <c:v>45281</c:v>
                </c:pt>
                <c:pt idx="190">
                  <c:v>45282</c:v>
                </c:pt>
                <c:pt idx="191">
                  <c:v>45285</c:v>
                </c:pt>
                <c:pt idx="192">
                  <c:v>45286</c:v>
                </c:pt>
                <c:pt idx="193">
                  <c:v>45287</c:v>
                </c:pt>
                <c:pt idx="194">
                  <c:v>45288</c:v>
                </c:pt>
                <c:pt idx="195">
                  <c:v>45289</c:v>
                </c:pt>
                <c:pt idx="196">
                  <c:v>45292</c:v>
                </c:pt>
                <c:pt idx="197">
                  <c:v>45293</c:v>
                </c:pt>
                <c:pt idx="198">
                  <c:v>45294</c:v>
                </c:pt>
                <c:pt idx="199">
                  <c:v>45295</c:v>
                </c:pt>
                <c:pt idx="200">
                  <c:v>45296</c:v>
                </c:pt>
                <c:pt idx="201">
                  <c:v>45299</c:v>
                </c:pt>
                <c:pt idx="202">
                  <c:v>45300</c:v>
                </c:pt>
                <c:pt idx="203">
                  <c:v>45301</c:v>
                </c:pt>
                <c:pt idx="204">
                  <c:v>45302</c:v>
                </c:pt>
                <c:pt idx="205">
                  <c:v>45303</c:v>
                </c:pt>
                <c:pt idx="206">
                  <c:v>45306</c:v>
                </c:pt>
                <c:pt idx="207">
                  <c:v>45307</c:v>
                </c:pt>
                <c:pt idx="208">
                  <c:v>45308</c:v>
                </c:pt>
                <c:pt idx="209">
                  <c:v>45309</c:v>
                </c:pt>
                <c:pt idx="210">
                  <c:v>45310</c:v>
                </c:pt>
                <c:pt idx="211">
                  <c:v>45313</c:v>
                </c:pt>
                <c:pt idx="212">
                  <c:v>45314</c:v>
                </c:pt>
                <c:pt idx="213">
                  <c:v>45315</c:v>
                </c:pt>
                <c:pt idx="214">
                  <c:v>45316</c:v>
                </c:pt>
                <c:pt idx="215">
                  <c:v>45317</c:v>
                </c:pt>
                <c:pt idx="216">
                  <c:v>45320</c:v>
                </c:pt>
                <c:pt idx="217">
                  <c:v>45321</c:v>
                </c:pt>
                <c:pt idx="218">
                  <c:v>45322</c:v>
                </c:pt>
                <c:pt idx="219">
                  <c:v>45323</c:v>
                </c:pt>
                <c:pt idx="220">
                  <c:v>45324</c:v>
                </c:pt>
                <c:pt idx="221">
                  <c:v>45327</c:v>
                </c:pt>
                <c:pt idx="222">
                  <c:v>45328</c:v>
                </c:pt>
                <c:pt idx="223">
                  <c:v>45329</c:v>
                </c:pt>
                <c:pt idx="224">
                  <c:v>45330</c:v>
                </c:pt>
                <c:pt idx="225">
                  <c:v>45331</c:v>
                </c:pt>
                <c:pt idx="226">
                  <c:v>45334</c:v>
                </c:pt>
                <c:pt idx="227">
                  <c:v>45335</c:v>
                </c:pt>
                <c:pt idx="228">
                  <c:v>45336</c:v>
                </c:pt>
                <c:pt idx="229">
                  <c:v>45337</c:v>
                </c:pt>
                <c:pt idx="230">
                  <c:v>45338</c:v>
                </c:pt>
                <c:pt idx="231">
                  <c:v>45341</c:v>
                </c:pt>
                <c:pt idx="232">
                  <c:v>45342</c:v>
                </c:pt>
                <c:pt idx="233">
                  <c:v>45343</c:v>
                </c:pt>
                <c:pt idx="234">
                  <c:v>45344</c:v>
                </c:pt>
                <c:pt idx="235">
                  <c:v>45345</c:v>
                </c:pt>
                <c:pt idx="236">
                  <c:v>45348</c:v>
                </c:pt>
                <c:pt idx="237">
                  <c:v>45349</c:v>
                </c:pt>
                <c:pt idx="238">
                  <c:v>45350</c:v>
                </c:pt>
                <c:pt idx="239">
                  <c:v>45351</c:v>
                </c:pt>
                <c:pt idx="240">
                  <c:v>45352</c:v>
                </c:pt>
                <c:pt idx="241">
                  <c:v>45355</c:v>
                </c:pt>
                <c:pt idx="242">
                  <c:v>45356</c:v>
                </c:pt>
                <c:pt idx="243">
                  <c:v>45357</c:v>
                </c:pt>
                <c:pt idx="244">
                  <c:v>45358</c:v>
                </c:pt>
                <c:pt idx="245">
                  <c:v>45359</c:v>
                </c:pt>
                <c:pt idx="246">
                  <c:v>45362</c:v>
                </c:pt>
                <c:pt idx="247">
                  <c:v>45363</c:v>
                </c:pt>
                <c:pt idx="248">
                  <c:v>45364</c:v>
                </c:pt>
                <c:pt idx="249">
                  <c:v>45365</c:v>
                </c:pt>
                <c:pt idx="250">
                  <c:v>45366</c:v>
                </c:pt>
                <c:pt idx="251">
                  <c:v>45369</c:v>
                </c:pt>
                <c:pt idx="252">
                  <c:v>45370</c:v>
                </c:pt>
                <c:pt idx="253">
                  <c:v>45371</c:v>
                </c:pt>
                <c:pt idx="254">
                  <c:v>45372</c:v>
                </c:pt>
                <c:pt idx="255">
                  <c:v>45373</c:v>
                </c:pt>
                <c:pt idx="256">
                  <c:v>45376</c:v>
                </c:pt>
                <c:pt idx="257">
                  <c:v>45377</c:v>
                </c:pt>
                <c:pt idx="258">
                  <c:v>45378</c:v>
                </c:pt>
                <c:pt idx="259">
                  <c:v>45379</c:v>
                </c:pt>
                <c:pt idx="260">
                  <c:v>45382</c:v>
                </c:pt>
              </c:numCache>
            </c:numRef>
          </c:cat>
          <c:val>
            <c:numRef>
              <c:f>Sheet1!$B$2:$B$262</c:f>
              <c:numCache>
                <c:formatCode>#,##0.000</c:formatCode>
                <c:ptCount val="261"/>
                <c:pt idx="0">
                  <c:v>292.39489169897502</c:v>
                </c:pt>
                <c:pt idx="1">
                  <c:v>293.51289754367201</c:v>
                </c:pt>
                <c:pt idx="2">
                  <c:v>292.845563449878</c:v>
                </c:pt>
                <c:pt idx="3">
                  <c:v>291.70018192869799</c:v>
                </c:pt>
                <c:pt idx="4">
                  <c:v>292.20415078700501</c:v>
                </c:pt>
                <c:pt idx="5">
                  <c:v>292.315549587075</c:v>
                </c:pt>
                <c:pt idx="6">
                  <c:v>291.98731424429201</c:v>
                </c:pt>
                <c:pt idx="7">
                  <c:v>293.24775804552701</c:v>
                </c:pt>
                <c:pt idx="8">
                  <c:v>293.038852477489</c:v>
                </c:pt>
                <c:pt idx="9">
                  <c:v>296.32890508032898</c:v>
                </c:pt>
                <c:pt idx="10">
                  <c:v>296.13463623582601</c:v>
                </c:pt>
                <c:pt idx="11">
                  <c:v>296.38464736942598</c:v>
                </c:pt>
                <c:pt idx="12">
                  <c:v>297.09072421846901</c:v>
                </c:pt>
                <c:pt idx="13">
                  <c:v>296.53221076936399</c:v>
                </c:pt>
                <c:pt idx="14">
                  <c:v>295.52159278848001</c:v>
                </c:pt>
                <c:pt idx="15">
                  <c:v>295.28695109663499</c:v>
                </c:pt>
                <c:pt idx="16">
                  <c:v>295.59522777976701</c:v>
                </c:pt>
                <c:pt idx="17">
                  <c:v>291.76049199528001</c:v>
                </c:pt>
                <c:pt idx="18">
                  <c:v>290.93825038853498</c:v>
                </c:pt>
                <c:pt idx="19">
                  <c:v>294.473291643121</c:v>
                </c:pt>
                <c:pt idx="20">
                  <c:v>296.59735629522999</c:v>
                </c:pt>
                <c:pt idx="21">
                  <c:v>296.37055888539697</c:v>
                </c:pt>
                <c:pt idx="22">
                  <c:v>293.44851306870902</c:v>
                </c:pt>
                <c:pt idx="23">
                  <c:v>292.69312257219798</c:v>
                </c:pt>
                <c:pt idx="24">
                  <c:v>291.36703651558201</c:v>
                </c:pt>
                <c:pt idx="25">
                  <c:v>295.57351803902998</c:v>
                </c:pt>
                <c:pt idx="26">
                  <c:v>296.36263909431199</c:v>
                </c:pt>
                <c:pt idx="27">
                  <c:v>295.03942546169299</c:v>
                </c:pt>
                <c:pt idx="28">
                  <c:v>295.655059093445</c:v>
                </c:pt>
                <c:pt idx="29">
                  <c:v>294.94656709781401</c:v>
                </c:pt>
                <c:pt idx="30">
                  <c:v>294.33503104997601</c:v>
                </c:pt>
                <c:pt idx="31">
                  <c:v>295.47334473317301</c:v>
                </c:pt>
                <c:pt idx="32">
                  <c:v>293.94994837408598</c:v>
                </c:pt>
                <c:pt idx="33">
                  <c:v>295.60706243034502</c:v>
                </c:pt>
                <c:pt idx="34">
                  <c:v>297.54001380642302</c:v>
                </c:pt>
                <c:pt idx="35">
                  <c:v>297.77772441474502</c:v>
                </c:pt>
                <c:pt idx="36">
                  <c:v>298.307206351415</c:v>
                </c:pt>
                <c:pt idx="37">
                  <c:v>295.47719783346099</c:v>
                </c:pt>
                <c:pt idx="38">
                  <c:v>292.60846973111501</c:v>
                </c:pt>
                <c:pt idx="39">
                  <c:v>293.15023586364703</c:v>
                </c:pt>
                <c:pt idx="40">
                  <c:v>296.36010726626898</c:v>
                </c:pt>
                <c:pt idx="41">
                  <c:v>296.56399721141099</c:v>
                </c:pt>
                <c:pt idx="42">
                  <c:v>296.11849121241801</c:v>
                </c:pt>
                <c:pt idx="43">
                  <c:v>293.42064403035101</c:v>
                </c:pt>
                <c:pt idx="44">
                  <c:v>296.47346561929299</c:v>
                </c:pt>
                <c:pt idx="45">
                  <c:v>301.13801704530403</c:v>
                </c:pt>
                <c:pt idx="46">
                  <c:v>300.93481088811598</c:v>
                </c:pt>
                <c:pt idx="47">
                  <c:v>301.72512278884199</c:v>
                </c:pt>
                <c:pt idx="48">
                  <c:v>300.89899463538899</c:v>
                </c:pt>
                <c:pt idx="49">
                  <c:v>302.34356623576201</c:v>
                </c:pt>
                <c:pt idx="50">
                  <c:v>302.954906650049</c:v>
                </c:pt>
                <c:pt idx="51">
                  <c:v>304.89855675207701</c:v>
                </c:pt>
                <c:pt idx="52">
                  <c:v>307.47652594315002</c:v>
                </c:pt>
                <c:pt idx="53">
                  <c:v>308.502159893922</c:v>
                </c:pt>
                <c:pt idx="54">
                  <c:v>311.34242701612902</c:v>
                </c:pt>
                <c:pt idx="55">
                  <c:v>311.17757752127602</c:v>
                </c:pt>
                <c:pt idx="56">
                  <c:v>310.29060308450698</c:v>
                </c:pt>
                <c:pt idx="57">
                  <c:v>308.51948805933199</c:v>
                </c:pt>
                <c:pt idx="58">
                  <c:v>307.14108379587401</c:v>
                </c:pt>
                <c:pt idx="59">
                  <c:v>307.30551804076202</c:v>
                </c:pt>
                <c:pt idx="60">
                  <c:v>304.38177689568801</c:v>
                </c:pt>
                <c:pt idx="61">
                  <c:v>303.613791599661</c:v>
                </c:pt>
                <c:pt idx="62">
                  <c:v>306.27433481453801</c:v>
                </c:pt>
                <c:pt idx="63">
                  <c:v>306.52915478545702</c:v>
                </c:pt>
                <c:pt idx="64">
                  <c:v>307.27631659626098</c:v>
                </c:pt>
                <c:pt idx="65">
                  <c:v>310.45692222648699</c:v>
                </c:pt>
                <c:pt idx="66">
                  <c:v>311.48913585900999</c:v>
                </c:pt>
                <c:pt idx="67">
                  <c:v>311.58206627537601</c:v>
                </c:pt>
                <c:pt idx="68">
                  <c:v>310.36110733369202</c:v>
                </c:pt>
                <c:pt idx="69">
                  <c:v>306.48516047222802</c:v>
                </c:pt>
                <c:pt idx="70">
                  <c:v>306.34665195154201</c:v>
                </c:pt>
                <c:pt idx="71">
                  <c:v>307.03514669069398</c:v>
                </c:pt>
                <c:pt idx="72">
                  <c:v>309.54190975404401</c:v>
                </c:pt>
                <c:pt idx="73">
                  <c:v>313.09267818731797</c:v>
                </c:pt>
                <c:pt idx="74">
                  <c:v>316.66305352402998</c:v>
                </c:pt>
                <c:pt idx="75">
                  <c:v>316.76782976019399</c:v>
                </c:pt>
                <c:pt idx="76">
                  <c:v>317.12512407417398</c:v>
                </c:pt>
                <c:pt idx="77">
                  <c:v>318.86705400857301</c:v>
                </c:pt>
                <c:pt idx="78">
                  <c:v>319.29913040974202</c:v>
                </c:pt>
                <c:pt idx="79">
                  <c:v>317.55126771614198</c:v>
                </c:pt>
                <c:pt idx="80">
                  <c:v>317.34650005250597</c:v>
                </c:pt>
                <c:pt idx="81">
                  <c:v>318.14020259472397</c:v>
                </c:pt>
                <c:pt idx="82">
                  <c:v>319.516419941354</c:v>
                </c:pt>
                <c:pt idx="83">
                  <c:v>319.44615415884698</c:v>
                </c:pt>
                <c:pt idx="84">
                  <c:v>318.60761139030899</c:v>
                </c:pt>
                <c:pt idx="85">
                  <c:v>321.087681712056</c:v>
                </c:pt>
                <c:pt idx="86">
                  <c:v>321.822114877979</c:v>
                </c:pt>
                <c:pt idx="87">
                  <c:v>320.23639484981402</c:v>
                </c:pt>
                <c:pt idx="88">
                  <c:v>314.97725459653401</c:v>
                </c:pt>
                <c:pt idx="89">
                  <c:v>313.88904043557397</c:v>
                </c:pt>
                <c:pt idx="90">
                  <c:v>313.64494405827901</c:v>
                </c:pt>
                <c:pt idx="91">
                  <c:v>315.21634481000302</c:v>
                </c:pt>
                <c:pt idx="92">
                  <c:v>313.33453364986502</c:v>
                </c:pt>
                <c:pt idx="93">
                  <c:v>312.40417407852601</c:v>
                </c:pt>
                <c:pt idx="94">
                  <c:v>313.27671768711099</c:v>
                </c:pt>
                <c:pt idx="95">
                  <c:v>311.821116202035</c:v>
                </c:pt>
                <c:pt idx="96">
                  <c:v>311.86302651915798</c:v>
                </c:pt>
                <c:pt idx="97">
                  <c:v>309.05014710821501</c:v>
                </c:pt>
                <c:pt idx="98">
                  <c:v>306.766997548304</c:v>
                </c:pt>
                <c:pt idx="99">
                  <c:v>304.514925768149</c:v>
                </c:pt>
                <c:pt idx="100">
                  <c:v>303.81355395788103</c:v>
                </c:pt>
                <c:pt idx="101">
                  <c:v>304.88626742173801</c:v>
                </c:pt>
                <c:pt idx="102">
                  <c:v>305.00455734821497</c:v>
                </c:pt>
                <c:pt idx="103">
                  <c:v>307.80211109048901</c:v>
                </c:pt>
                <c:pt idx="104">
                  <c:v>305.27276746520198</c:v>
                </c:pt>
                <c:pt idx="105">
                  <c:v>305.45602014321997</c:v>
                </c:pt>
                <c:pt idx="106">
                  <c:v>307.92249872876903</c:v>
                </c:pt>
                <c:pt idx="107">
                  <c:v>311.98438967324</c:v>
                </c:pt>
                <c:pt idx="108">
                  <c:v>313.54579008443</c:v>
                </c:pt>
                <c:pt idx="109">
                  <c:v>312.82914405737102</c:v>
                </c:pt>
                <c:pt idx="110">
                  <c:v>313.34508055765002</c:v>
                </c:pt>
                <c:pt idx="111">
                  <c:v>313.74663171436299</c:v>
                </c:pt>
                <c:pt idx="112">
                  <c:v>311.865559234594</c:v>
                </c:pt>
                <c:pt idx="113">
                  <c:v>310.07331530042399</c:v>
                </c:pt>
                <c:pt idx="114">
                  <c:v>309.04018279635801</c:v>
                </c:pt>
                <c:pt idx="115">
                  <c:v>309.21790849875401</c:v>
                </c:pt>
                <c:pt idx="116">
                  <c:v>311.29128421111102</c:v>
                </c:pt>
                <c:pt idx="117">
                  <c:v>309.96660777815902</c:v>
                </c:pt>
                <c:pt idx="118">
                  <c:v>310.03301703899302</c:v>
                </c:pt>
                <c:pt idx="119">
                  <c:v>312.77092391402903</c:v>
                </c:pt>
                <c:pt idx="120">
                  <c:v>310.83735051074098</c:v>
                </c:pt>
                <c:pt idx="121">
                  <c:v>310.09304139849303</c:v>
                </c:pt>
                <c:pt idx="122">
                  <c:v>309.57358640440299</c:v>
                </c:pt>
                <c:pt idx="123">
                  <c:v>308.08661286607901</c:v>
                </c:pt>
                <c:pt idx="124">
                  <c:v>302.88185419302101</c:v>
                </c:pt>
                <c:pt idx="125">
                  <c:v>302.57250678046302</c:v>
                </c:pt>
                <c:pt idx="126">
                  <c:v>302.34028108044703</c:v>
                </c:pt>
                <c:pt idx="127">
                  <c:v>298.73531981539202</c:v>
                </c:pt>
                <c:pt idx="128">
                  <c:v>298.402329681521</c:v>
                </c:pt>
                <c:pt idx="129">
                  <c:v>299.83897119612402</c:v>
                </c:pt>
                <c:pt idx="130">
                  <c:v>299.89339739648199</c:v>
                </c:pt>
                <c:pt idx="131">
                  <c:v>298.49357511896102</c:v>
                </c:pt>
                <c:pt idx="132">
                  <c:v>294.41475238083098</c:v>
                </c:pt>
                <c:pt idx="133">
                  <c:v>295.09162011072601</c:v>
                </c:pt>
                <c:pt idx="134">
                  <c:v>295.72405082145201</c:v>
                </c:pt>
                <c:pt idx="135">
                  <c:v>298.68721592444501</c:v>
                </c:pt>
                <c:pt idx="136">
                  <c:v>299.89277968472601</c:v>
                </c:pt>
                <c:pt idx="137">
                  <c:v>302.94364513236599</c:v>
                </c:pt>
                <c:pt idx="138">
                  <c:v>304.45647317144801</c:v>
                </c:pt>
                <c:pt idx="139">
                  <c:v>303.22590598848001</c:v>
                </c:pt>
                <c:pt idx="140">
                  <c:v>300.78656115935399</c:v>
                </c:pt>
                <c:pt idx="141">
                  <c:v>302.79827639346303</c:v>
                </c:pt>
                <c:pt idx="142">
                  <c:v>303.27402620209102</c:v>
                </c:pt>
                <c:pt idx="143">
                  <c:v>299.554406754588</c:v>
                </c:pt>
                <c:pt idx="144">
                  <c:v>296.58001958572697</c:v>
                </c:pt>
                <c:pt idx="145">
                  <c:v>293.29067653925301</c:v>
                </c:pt>
                <c:pt idx="146">
                  <c:v>292.60507482789802</c:v>
                </c:pt>
                <c:pt idx="147">
                  <c:v>294.13425466893398</c:v>
                </c:pt>
                <c:pt idx="148">
                  <c:v>291.35050202019403</c:v>
                </c:pt>
                <c:pt idx="149">
                  <c:v>288.09568915182098</c:v>
                </c:pt>
                <c:pt idx="150">
                  <c:v>287.55897206865399</c:v>
                </c:pt>
                <c:pt idx="151">
                  <c:v>290.04706687259102</c:v>
                </c:pt>
                <c:pt idx="152">
                  <c:v>290.876547071017</c:v>
                </c:pt>
                <c:pt idx="153">
                  <c:v>293.619551945529</c:v>
                </c:pt>
                <c:pt idx="154">
                  <c:v>299.29687657084702</c:v>
                </c:pt>
                <c:pt idx="155">
                  <c:v>302.83519264894102</c:v>
                </c:pt>
                <c:pt idx="156">
                  <c:v>304.07191824644201</c:v>
                </c:pt>
                <c:pt idx="157">
                  <c:v>303.60563770386199</c:v>
                </c:pt>
                <c:pt idx="158">
                  <c:v>303.61520993420999</c:v>
                </c:pt>
                <c:pt idx="159">
                  <c:v>302.72507650896802</c:v>
                </c:pt>
                <c:pt idx="160">
                  <c:v>304.52822164609699</c:v>
                </c:pt>
                <c:pt idx="161">
                  <c:v>305.03898810377802</c:v>
                </c:pt>
                <c:pt idx="162">
                  <c:v>310.83648584131402</c:v>
                </c:pt>
                <c:pt idx="163">
                  <c:v>312.79758593048501</c:v>
                </c:pt>
                <c:pt idx="164">
                  <c:v>312.61759691326102</c:v>
                </c:pt>
                <c:pt idx="165">
                  <c:v>313.58014874500401</c:v>
                </c:pt>
                <c:pt idx="166">
                  <c:v>315.76347847063198</c:v>
                </c:pt>
                <c:pt idx="167">
                  <c:v>315.40382734205201</c:v>
                </c:pt>
                <c:pt idx="168">
                  <c:v>315.725452982994</c:v>
                </c:pt>
                <c:pt idx="169">
                  <c:v>316.266537896984</c:v>
                </c:pt>
                <c:pt idx="170">
                  <c:v>316.61752192991901</c:v>
                </c:pt>
                <c:pt idx="171">
                  <c:v>315.85165150012398</c:v>
                </c:pt>
                <c:pt idx="172">
                  <c:v>316.55193027115098</c:v>
                </c:pt>
                <c:pt idx="173">
                  <c:v>316.62514227496399</c:v>
                </c:pt>
                <c:pt idx="174">
                  <c:v>317.72324354576898</c:v>
                </c:pt>
                <c:pt idx="175">
                  <c:v>319.16923078109897</c:v>
                </c:pt>
                <c:pt idx="176">
                  <c:v>317.790748448432</c:v>
                </c:pt>
                <c:pt idx="177">
                  <c:v>317.20339563821801</c:v>
                </c:pt>
                <c:pt idx="178">
                  <c:v>317.10025467026202</c:v>
                </c:pt>
                <c:pt idx="179">
                  <c:v>318.50980532032298</c:v>
                </c:pt>
                <c:pt idx="180">
                  <c:v>319.59989668852199</c:v>
                </c:pt>
                <c:pt idx="181">
                  <c:v>320.40581739796602</c:v>
                </c:pt>
                <c:pt idx="182">
                  <c:v>321.57874876131001</c:v>
                </c:pt>
                <c:pt idx="183">
                  <c:v>324.636058318273</c:v>
                </c:pt>
                <c:pt idx="184">
                  <c:v>327.93976186813398</c:v>
                </c:pt>
                <c:pt idx="185">
                  <c:v>327.974781079575</c:v>
                </c:pt>
                <c:pt idx="186">
                  <c:v>328.36504837320501</c:v>
                </c:pt>
                <c:pt idx="187">
                  <c:v>330.468359069006</c:v>
                </c:pt>
                <c:pt idx="188">
                  <c:v>327.49709055764902</c:v>
                </c:pt>
                <c:pt idx="189">
                  <c:v>329.72778894615902</c:v>
                </c:pt>
                <c:pt idx="190">
                  <c:v>330.20164526892398</c:v>
                </c:pt>
                <c:pt idx="191">
                  <c:v>330.25678356139701</c:v>
                </c:pt>
                <c:pt idx="192">
                  <c:v>331.39348342021202</c:v>
                </c:pt>
                <c:pt idx="193">
                  <c:v>333.05893765872702</c:v>
                </c:pt>
                <c:pt idx="194">
                  <c:v>333.782733015573</c:v>
                </c:pt>
                <c:pt idx="195">
                  <c:v>332.98475269442002</c:v>
                </c:pt>
                <c:pt idx="196">
                  <c:v>333.02331182930499</c:v>
                </c:pt>
                <c:pt idx="197">
                  <c:v>330.516031399388</c:v>
                </c:pt>
                <c:pt idx="198">
                  <c:v>327.27355764830298</c:v>
                </c:pt>
                <c:pt idx="199">
                  <c:v>327.19082747475898</c:v>
                </c:pt>
                <c:pt idx="200">
                  <c:v>327.72108755519503</c:v>
                </c:pt>
                <c:pt idx="201">
                  <c:v>330.65231436460101</c:v>
                </c:pt>
                <c:pt idx="202">
                  <c:v>329.92692832539097</c:v>
                </c:pt>
                <c:pt idx="203">
                  <c:v>331.15834488727199</c:v>
                </c:pt>
                <c:pt idx="204">
                  <c:v>330.97073123334002</c:v>
                </c:pt>
                <c:pt idx="205">
                  <c:v>332.068940606784</c:v>
                </c:pt>
                <c:pt idx="206">
                  <c:v>331.73335346216498</c:v>
                </c:pt>
                <c:pt idx="207">
                  <c:v>329.41251988507599</c:v>
                </c:pt>
                <c:pt idx="208">
                  <c:v>326.27922455139901</c:v>
                </c:pt>
                <c:pt idx="209">
                  <c:v>328.53614721578299</c:v>
                </c:pt>
                <c:pt idx="210">
                  <c:v>331.898553864093</c:v>
                </c:pt>
                <c:pt idx="211">
                  <c:v>332.96817866734398</c:v>
                </c:pt>
                <c:pt idx="212">
                  <c:v>333.340102857636</c:v>
                </c:pt>
                <c:pt idx="213">
                  <c:v>334.96066623496398</c:v>
                </c:pt>
                <c:pt idx="214">
                  <c:v>335.99825925297898</c:v>
                </c:pt>
                <c:pt idx="215">
                  <c:v>336.25679418875598</c:v>
                </c:pt>
                <c:pt idx="216">
                  <c:v>338.32663512513199</c:v>
                </c:pt>
                <c:pt idx="217">
                  <c:v>338.05338108469601</c:v>
                </c:pt>
                <c:pt idx="218">
                  <c:v>334.93679959043698</c:v>
                </c:pt>
                <c:pt idx="219">
                  <c:v>337.181372825474</c:v>
                </c:pt>
                <c:pt idx="220">
                  <c:v>339.35786550442498</c:v>
                </c:pt>
                <c:pt idx="221">
                  <c:v>337.86735719701898</c:v>
                </c:pt>
                <c:pt idx="222">
                  <c:v>339.47175581874097</c:v>
                </c:pt>
                <c:pt idx="223">
                  <c:v>341.50055468954099</c:v>
                </c:pt>
                <c:pt idx="224">
                  <c:v>341.451840762367</c:v>
                </c:pt>
                <c:pt idx="225">
                  <c:v>342.851631324739</c:v>
                </c:pt>
                <c:pt idx="226">
                  <c:v>342.83769810872298</c:v>
                </c:pt>
                <c:pt idx="227">
                  <c:v>339.04985052146901</c:v>
                </c:pt>
                <c:pt idx="228">
                  <c:v>341.54726442689702</c:v>
                </c:pt>
                <c:pt idx="229">
                  <c:v>344.17419204447702</c:v>
                </c:pt>
                <c:pt idx="230">
                  <c:v>344.05557268452901</c:v>
                </c:pt>
                <c:pt idx="231">
                  <c:v>344.22687145151798</c:v>
                </c:pt>
                <c:pt idx="232">
                  <c:v>343.14721540081001</c:v>
                </c:pt>
                <c:pt idx="233">
                  <c:v>343.02067193843101</c:v>
                </c:pt>
                <c:pt idx="234">
                  <c:v>348.79504601557801</c:v>
                </c:pt>
                <c:pt idx="235">
                  <c:v>349.15647483671398</c:v>
                </c:pt>
                <c:pt idx="236">
                  <c:v>348.24799657423802</c:v>
                </c:pt>
                <c:pt idx="237">
                  <c:v>348.95508411230401</c:v>
                </c:pt>
                <c:pt idx="238">
                  <c:v>347.81517033574403</c:v>
                </c:pt>
                <c:pt idx="239">
                  <c:v>349.31005249523002</c:v>
                </c:pt>
                <c:pt idx="240">
                  <c:v>351.98543579251799</c:v>
                </c:pt>
                <c:pt idx="241">
                  <c:v>352.02222668300999</c:v>
                </c:pt>
                <c:pt idx="242">
                  <c:v>349.37194891887498</c:v>
                </c:pt>
                <c:pt idx="243">
                  <c:v>351.47130958756298</c:v>
                </c:pt>
                <c:pt idx="244">
                  <c:v>354.90086076336001</c:v>
                </c:pt>
                <c:pt idx="245">
                  <c:v>354.103703247103</c:v>
                </c:pt>
                <c:pt idx="246">
                  <c:v>352.94594567959501</c:v>
                </c:pt>
                <c:pt idx="247">
                  <c:v>356.15097821137101</c:v>
                </c:pt>
                <c:pt idx="248">
                  <c:v>355.98209287772198</c:v>
                </c:pt>
                <c:pt idx="249">
                  <c:v>354.86428265661601</c:v>
                </c:pt>
                <c:pt idx="250">
                  <c:v>352.56546682997998</c:v>
                </c:pt>
                <c:pt idx="251">
                  <c:v>354.35801363489998</c:v>
                </c:pt>
                <c:pt idx="252">
                  <c:v>355.208018722394</c:v>
                </c:pt>
                <c:pt idx="253">
                  <c:v>357.424045185056</c:v>
                </c:pt>
                <c:pt idx="254">
                  <c:v>359.87269026586802</c:v>
                </c:pt>
                <c:pt idx="255">
                  <c:v>358.98115065982</c:v>
                </c:pt>
                <c:pt idx="256">
                  <c:v>358.13885688828299</c:v>
                </c:pt>
                <c:pt idx="257">
                  <c:v>357.72796346149698</c:v>
                </c:pt>
                <c:pt idx="258">
                  <c:v>359.79125046098301</c:v>
                </c:pt>
                <c:pt idx="259">
                  <c:v>360.08709104738</c:v>
                </c:pt>
                <c:pt idx="260">
                  <c:v>360.27729315386398</c:v>
                </c:pt>
              </c:numCache>
            </c:numRef>
          </c:val>
          <c:smooth val="0"/>
          <c:extLst>
            <c:ext xmlns:c16="http://schemas.microsoft.com/office/drawing/2014/chart" uri="{C3380CC4-5D6E-409C-BE32-E72D297353CC}">
              <c16:uniqueId val="{00000001-B556-494A-A969-20A3CFB906E9}"/>
            </c:ext>
          </c:extLst>
        </c:ser>
        <c:ser>
          <c:idx val="2"/>
          <c:order val="2"/>
          <c:tx>
            <c:strRef>
              <c:f>Sheet1!$D$1</c:f>
              <c:strCache>
                <c:ptCount val="1"/>
                <c:pt idx="0">
                  <c:v>Annotations</c:v>
                </c:pt>
              </c:strCache>
            </c:strRef>
          </c:tx>
          <c:spPr>
            <a:ln>
              <a:noFill/>
            </a:ln>
          </c:spPr>
          <c:marker>
            <c:symbol val="none"/>
          </c:marker>
          <c:cat>
            <c:numRef>
              <c:f>Sheet1!$A$2:$A$262</c:f>
              <c:numCache>
                <c:formatCode>m/d/yyyy</c:formatCode>
                <c:ptCount val="261"/>
                <c:pt idx="0">
                  <c:v>45016</c:v>
                </c:pt>
                <c:pt idx="1">
                  <c:v>45019</c:v>
                </c:pt>
                <c:pt idx="2">
                  <c:v>45020</c:v>
                </c:pt>
                <c:pt idx="3">
                  <c:v>45021</c:v>
                </c:pt>
                <c:pt idx="4">
                  <c:v>45022</c:v>
                </c:pt>
                <c:pt idx="5">
                  <c:v>45023</c:v>
                </c:pt>
                <c:pt idx="6">
                  <c:v>45026</c:v>
                </c:pt>
                <c:pt idx="7">
                  <c:v>45027</c:v>
                </c:pt>
                <c:pt idx="8">
                  <c:v>45028</c:v>
                </c:pt>
                <c:pt idx="9">
                  <c:v>45029</c:v>
                </c:pt>
                <c:pt idx="10">
                  <c:v>45030</c:v>
                </c:pt>
                <c:pt idx="11">
                  <c:v>45033</c:v>
                </c:pt>
                <c:pt idx="12">
                  <c:v>45034</c:v>
                </c:pt>
                <c:pt idx="13">
                  <c:v>45035</c:v>
                </c:pt>
                <c:pt idx="14">
                  <c:v>45036</c:v>
                </c:pt>
                <c:pt idx="15">
                  <c:v>45037</c:v>
                </c:pt>
                <c:pt idx="16">
                  <c:v>45040</c:v>
                </c:pt>
                <c:pt idx="17">
                  <c:v>45041</c:v>
                </c:pt>
                <c:pt idx="18">
                  <c:v>45042</c:v>
                </c:pt>
                <c:pt idx="19">
                  <c:v>45043</c:v>
                </c:pt>
                <c:pt idx="20">
                  <c:v>45044</c:v>
                </c:pt>
                <c:pt idx="21">
                  <c:v>45047</c:v>
                </c:pt>
                <c:pt idx="22">
                  <c:v>45048</c:v>
                </c:pt>
                <c:pt idx="23">
                  <c:v>45049</c:v>
                </c:pt>
                <c:pt idx="24">
                  <c:v>45050</c:v>
                </c:pt>
                <c:pt idx="25">
                  <c:v>45051</c:v>
                </c:pt>
                <c:pt idx="26">
                  <c:v>45054</c:v>
                </c:pt>
                <c:pt idx="27">
                  <c:v>45055</c:v>
                </c:pt>
                <c:pt idx="28">
                  <c:v>45056</c:v>
                </c:pt>
                <c:pt idx="29">
                  <c:v>45057</c:v>
                </c:pt>
                <c:pt idx="30">
                  <c:v>45058</c:v>
                </c:pt>
                <c:pt idx="31">
                  <c:v>45061</c:v>
                </c:pt>
                <c:pt idx="32">
                  <c:v>45062</c:v>
                </c:pt>
                <c:pt idx="33">
                  <c:v>45063</c:v>
                </c:pt>
                <c:pt idx="34">
                  <c:v>45064</c:v>
                </c:pt>
                <c:pt idx="35">
                  <c:v>45065</c:v>
                </c:pt>
                <c:pt idx="36">
                  <c:v>45068</c:v>
                </c:pt>
                <c:pt idx="37">
                  <c:v>45069</c:v>
                </c:pt>
                <c:pt idx="38">
                  <c:v>45070</c:v>
                </c:pt>
                <c:pt idx="39">
                  <c:v>45071</c:v>
                </c:pt>
                <c:pt idx="40">
                  <c:v>45072</c:v>
                </c:pt>
                <c:pt idx="41">
                  <c:v>45075</c:v>
                </c:pt>
                <c:pt idx="42">
                  <c:v>45076</c:v>
                </c:pt>
                <c:pt idx="43">
                  <c:v>45077</c:v>
                </c:pt>
                <c:pt idx="44">
                  <c:v>45078</c:v>
                </c:pt>
                <c:pt idx="45">
                  <c:v>45079</c:v>
                </c:pt>
                <c:pt idx="46">
                  <c:v>45082</c:v>
                </c:pt>
                <c:pt idx="47">
                  <c:v>45083</c:v>
                </c:pt>
                <c:pt idx="48">
                  <c:v>45084</c:v>
                </c:pt>
                <c:pt idx="49">
                  <c:v>45085</c:v>
                </c:pt>
                <c:pt idx="50">
                  <c:v>45086</c:v>
                </c:pt>
                <c:pt idx="51">
                  <c:v>45089</c:v>
                </c:pt>
                <c:pt idx="52">
                  <c:v>45090</c:v>
                </c:pt>
                <c:pt idx="53">
                  <c:v>45091</c:v>
                </c:pt>
                <c:pt idx="54">
                  <c:v>45092</c:v>
                </c:pt>
                <c:pt idx="55">
                  <c:v>45093</c:v>
                </c:pt>
                <c:pt idx="56">
                  <c:v>45096</c:v>
                </c:pt>
                <c:pt idx="57">
                  <c:v>45097</c:v>
                </c:pt>
                <c:pt idx="58">
                  <c:v>45098</c:v>
                </c:pt>
                <c:pt idx="59">
                  <c:v>45099</c:v>
                </c:pt>
                <c:pt idx="60">
                  <c:v>45100</c:v>
                </c:pt>
                <c:pt idx="61">
                  <c:v>45103</c:v>
                </c:pt>
                <c:pt idx="62">
                  <c:v>45104</c:v>
                </c:pt>
                <c:pt idx="63">
                  <c:v>45105</c:v>
                </c:pt>
                <c:pt idx="64">
                  <c:v>45106</c:v>
                </c:pt>
                <c:pt idx="65">
                  <c:v>45107</c:v>
                </c:pt>
                <c:pt idx="66">
                  <c:v>45110</c:v>
                </c:pt>
                <c:pt idx="67">
                  <c:v>45111</c:v>
                </c:pt>
                <c:pt idx="68">
                  <c:v>45112</c:v>
                </c:pt>
                <c:pt idx="69">
                  <c:v>45113</c:v>
                </c:pt>
                <c:pt idx="70">
                  <c:v>45114</c:v>
                </c:pt>
                <c:pt idx="71">
                  <c:v>45117</c:v>
                </c:pt>
                <c:pt idx="72">
                  <c:v>45118</c:v>
                </c:pt>
                <c:pt idx="73">
                  <c:v>45119</c:v>
                </c:pt>
                <c:pt idx="74">
                  <c:v>45120</c:v>
                </c:pt>
                <c:pt idx="75">
                  <c:v>45121</c:v>
                </c:pt>
                <c:pt idx="76">
                  <c:v>45124</c:v>
                </c:pt>
                <c:pt idx="77">
                  <c:v>45125</c:v>
                </c:pt>
                <c:pt idx="78">
                  <c:v>45126</c:v>
                </c:pt>
                <c:pt idx="79">
                  <c:v>45127</c:v>
                </c:pt>
                <c:pt idx="80">
                  <c:v>45128</c:v>
                </c:pt>
                <c:pt idx="81">
                  <c:v>45131</c:v>
                </c:pt>
                <c:pt idx="82">
                  <c:v>45132</c:v>
                </c:pt>
                <c:pt idx="83">
                  <c:v>45133</c:v>
                </c:pt>
                <c:pt idx="84">
                  <c:v>45134</c:v>
                </c:pt>
                <c:pt idx="85">
                  <c:v>45135</c:v>
                </c:pt>
                <c:pt idx="86">
                  <c:v>45138</c:v>
                </c:pt>
                <c:pt idx="87">
                  <c:v>45139</c:v>
                </c:pt>
                <c:pt idx="88">
                  <c:v>45140</c:v>
                </c:pt>
                <c:pt idx="89">
                  <c:v>45141</c:v>
                </c:pt>
                <c:pt idx="90">
                  <c:v>45142</c:v>
                </c:pt>
                <c:pt idx="91">
                  <c:v>45145</c:v>
                </c:pt>
                <c:pt idx="92">
                  <c:v>45146</c:v>
                </c:pt>
                <c:pt idx="93">
                  <c:v>45147</c:v>
                </c:pt>
                <c:pt idx="94">
                  <c:v>45148</c:v>
                </c:pt>
                <c:pt idx="95">
                  <c:v>45149</c:v>
                </c:pt>
                <c:pt idx="96">
                  <c:v>45152</c:v>
                </c:pt>
                <c:pt idx="97">
                  <c:v>45153</c:v>
                </c:pt>
                <c:pt idx="98">
                  <c:v>45154</c:v>
                </c:pt>
                <c:pt idx="99">
                  <c:v>45155</c:v>
                </c:pt>
                <c:pt idx="100">
                  <c:v>45156</c:v>
                </c:pt>
                <c:pt idx="101">
                  <c:v>45159</c:v>
                </c:pt>
                <c:pt idx="102">
                  <c:v>45160</c:v>
                </c:pt>
                <c:pt idx="103">
                  <c:v>45161</c:v>
                </c:pt>
                <c:pt idx="104">
                  <c:v>45162</c:v>
                </c:pt>
                <c:pt idx="105">
                  <c:v>45163</c:v>
                </c:pt>
                <c:pt idx="106">
                  <c:v>45166</c:v>
                </c:pt>
                <c:pt idx="107">
                  <c:v>45167</c:v>
                </c:pt>
                <c:pt idx="108">
                  <c:v>45168</c:v>
                </c:pt>
                <c:pt idx="109">
                  <c:v>45169</c:v>
                </c:pt>
                <c:pt idx="110">
                  <c:v>45170</c:v>
                </c:pt>
                <c:pt idx="111">
                  <c:v>45173</c:v>
                </c:pt>
                <c:pt idx="112">
                  <c:v>45174</c:v>
                </c:pt>
                <c:pt idx="113">
                  <c:v>45175</c:v>
                </c:pt>
                <c:pt idx="114">
                  <c:v>45176</c:v>
                </c:pt>
                <c:pt idx="115">
                  <c:v>45177</c:v>
                </c:pt>
                <c:pt idx="116">
                  <c:v>45180</c:v>
                </c:pt>
                <c:pt idx="117">
                  <c:v>45181</c:v>
                </c:pt>
                <c:pt idx="118">
                  <c:v>45182</c:v>
                </c:pt>
                <c:pt idx="119">
                  <c:v>45183</c:v>
                </c:pt>
                <c:pt idx="120">
                  <c:v>45184</c:v>
                </c:pt>
                <c:pt idx="121">
                  <c:v>45187</c:v>
                </c:pt>
                <c:pt idx="122">
                  <c:v>45188</c:v>
                </c:pt>
                <c:pt idx="123">
                  <c:v>45189</c:v>
                </c:pt>
                <c:pt idx="124">
                  <c:v>45190</c:v>
                </c:pt>
                <c:pt idx="125">
                  <c:v>45191</c:v>
                </c:pt>
                <c:pt idx="126">
                  <c:v>45194</c:v>
                </c:pt>
                <c:pt idx="127">
                  <c:v>45195</c:v>
                </c:pt>
                <c:pt idx="128">
                  <c:v>45196</c:v>
                </c:pt>
                <c:pt idx="129">
                  <c:v>45197</c:v>
                </c:pt>
                <c:pt idx="130">
                  <c:v>45198</c:v>
                </c:pt>
                <c:pt idx="131">
                  <c:v>45201</c:v>
                </c:pt>
                <c:pt idx="132">
                  <c:v>45202</c:v>
                </c:pt>
                <c:pt idx="133">
                  <c:v>45203</c:v>
                </c:pt>
                <c:pt idx="134">
                  <c:v>45204</c:v>
                </c:pt>
                <c:pt idx="135">
                  <c:v>45205</c:v>
                </c:pt>
                <c:pt idx="136">
                  <c:v>45208</c:v>
                </c:pt>
                <c:pt idx="137">
                  <c:v>45209</c:v>
                </c:pt>
                <c:pt idx="138">
                  <c:v>45210</c:v>
                </c:pt>
                <c:pt idx="139">
                  <c:v>45211</c:v>
                </c:pt>
                <c:pt idx="140">
                  <c:v>45212</c:v>
                </c:pt>
                <c:pt idx="141">
                  <c:v>45215</c:v>
                </c:pt>
                <c:pt idx="142">
                  <c:v>45216</c:v>
                </c:pt>
                <c:pt idx="143">
                  <c:v>45217</c:v>
                </c:pt>
                <c:pt idx="144">
                  <c:v>45218</c:v>
                </c:pt>
                <c:pt idx="145">
                  <c:v>45219</c:v>
                </c:pt>
                <c:pt idx="146">
                  <c:v>45222</c:v>
                </c:pt>
                <c:pt idx="147">
                  <c:v>45223</c:v>
                </c:pt>
                <c:pt idx="148">
                  <c:v>45224</c:v>
                </c:pt>
                <c:pt idx="149">
                  <c:v>45225</c:v>
                </c:pt>
                <c:pt idx="150">
                  <c:v>45226</c:v>
                </c:pt>
                <c:pt idx="151">
                  <c:v>45229</c:v>
                </c:pt>
                <c:pt idx="152">
                  <c:v>45230</c:v>
                </c:pt>
                <c:pt idx="153">
                  <c:v>45231</c:v>
                </c:pt>
                <c:pt idx="154">
                  <c:v>45232</c:v>
                </c:pt>
                <c:pt idx="155">
                  <c:v>45233</c:v>
                </c:pt>
                <c:pt idx="156">
                  <c:v>45236</c:v>
                </c:pt>
                <c:pt idx="157">
                  <c:v>45237</c:v>
                </c:pt>
                <c:pt idx="158">
                  <c:v>45238</c:v>
                </c:pt>
                <c:pt idx="159">
                  <c:v>45239</c:v>
                </c:pt>
                <c:pt idx="160">
                  <c:v>45240</c:v>
                </c:pt>
                <c:pt idx="161">
                  <c:v>45243</c:v>
                </c:pt>
                <c:pt idx="162">
                  <c:v>45244</c:v>
                </c:pt>
                <c:pt idx="163">
                  <c:v>45245</c:v>
                </c:pt>
                <c:pt idx="164">
                  <c:v>45246</c:v>
                </c:pt>
                <c:pt idx="165">
                  <c:v>45247</c:v>
                </c:pt>
                <c:pt idx="166">
                  <c:v>45250</c:v>
                </c:pt>
                <c:pt idx="167">
                  <c:v>45251</c:v>
                </c:pt>
                <c:pt idx="168">
                  <c:v>45252</c:v>
                </c:pt>
                <c:pt idx="169">
                  <c:v>45253</c:v>
                </c:pt>
                <c:pt idx="170">
                  <c:v>45254</c:v>
                </c:pt>
                <c:pt idx="171">
                  <c:v>45257</c:v>
                </c:pt>
                <c:pt idx="172">
                  <c:v>45258</c:v>
                </c:pt>
                <c:pt idx="173">
                  <c:v>45259</c:v>
                </c:pt>
                <c:pt idx="174">
                  <c:v>45260</c:v>
                </c:pt>
                <c:pt idx="175">
                  <c:v>45261</c:v>
                </c:pt>
                <c:pt idx="176">
                  <c:v>45264</c:v>
                </c:pt>
                <c:pt idx="177">
                  <c:v>45265</c:v>
                </c:pt>
                <c:pt idx="178">
                  <c:v>45266</c:v>
                </c:pt>
                <c:pt idx="179">
                  <c:v>45267</c:v>
                </c:pt>
                <c:pt idx="180">
                  <c:v>45268</c:v>
                </c:pt>
                <c:pt idx="181">
                  <c:v>45271</c:v>
                </c:pt>
                <c:pt idx="182">
                  <c:v>45272</c:v>
                </c:pt>
                <c:pt idx="183">
                  <c:v>45273</c:v>
                </c:pt>
                <c:pt idx="184">
                  <c:v>45274</c:v>
                </c:pt>
                <c:pt idx="185">
                  <c:v>45275</c:v>
                </c:pt>
                <c:pt idx="186">
                  <c:v>45278</c:v>
                </c:pt>
                <c:pt idx="187">
                  <c:v>45279</c:v>
                </c:pt>
                <c:pt idx="188">
                  <c:v>45280</c:v>
                </c:pt>
                <c:pt idx="189">
                  <c:v>45281</c:v>
                </c:pt>
                <c:pt idx="190">
                  <c:v>45282</c:v>
                </c:pt>
                <c:pt idx="191">
                  <c:v>45285</c:v>
                </c:pt>
                <c:pt idx="192">
                  <c:v>45286</c:v>
                </c:pt>
                <c:pt idx="193">
                  <c:v>45287</c:v>
                </c:pt>
                <c:pt idx="194">
                  <c:v>45288</c:v>
                </c:pt>
                <c:pt idx="195">
                  <c:v>45289</c:v>
                </c:pt>
                <c:pt idx="196">
                  <c:v>45292</c:v>
                </c:pt>
                <c:pt idx="197">
                  <c:v>45293</c:v>
                </c:pt>
                <c:pt idx="198">
                  <c:v>45294</c:v>
                </c:pt>
                <c:pt idx="199">
                  <c:v>45295</c:v>
                </c:pt>
                <c:pt idx="200">
                  <c:v>45296</c:v>
                </c:pt>
                <c:pt idx="201">
                  <c:v>45299</c:v>
                </c:pt>
                <c:pt idx="202">
                  <c:v>45300</c:v>
                </c:pt>
                <c:pt idx="203">
                  <c:v>45301</c:v>
                </c:pt>
                <c:pt idx="204">
                  <c:v>45302</c:v>
                </c:pt>
                <c:pt idx="205">
                  <c:v>45303</c:v>
                </c:pt>
                <c:pt idx="206">
                  <c:v>45306</c:v>
                </c:pt>
                <c:pt idx="207">
                  <c:v>45307</c:v>
                </c:pt>
                <c:pt idx="208">
                  <c:v>45308</c:v>
                </c:pt>
                <c:pt idx="209">
                  <c:v>45309</c:v>
                </c:pt>
                <c:pt idx="210">
                  <c:v>45310</c:v>
                </c:pt>
                <c:pt idx="211">
                  <c:v>45313</c:v>
                </c:pt>
                <c:pt idx="212">
                  <c:v>45314</c:v>
                </c:pt>
                <c:pt idx="213">
                  <c:v>45315</c:v>
                </c:pt>
                <c:pt idx="214">
                  <c:v>45316</c:v>
                </c:pt>
                <c:pt idx="215">
                  <c:v>45317</c:v>
                </c:pt>
                <c:pt idx="216">
                  <c:v>45320</c:v>
                </c:pt>
                <c:pt idx="217">
                  <c:v>45321</c:v>
                </c:pt>
                <c:pt idx="218">
                  <c:v>45322</c:v>
                </c:pt>
                <c:pt idx="219">
                  <c:v>45323</c:v>
                </c:pt>
                <c:pt idx="220">
                  <c:v>45324</c:v>
                </c:pt>
                <c:pt idx="221">
                  <c:v>45327</c:v>
                </c:pt>
                <c:pt idx="222">
                  <c:v>45328</c:v>
                </c:pt>
                <c:pt idx="223">
                  <c:v>45329</c:v>
                </c:pt>
                <c:pt idx="224">
                  <c:v>45330</c:v>
                </c:pt>
                <c:pt idx="225">
                  <c:v>45331</c:v>
                </c:pt>
                <c:pt idx="226">
                  <c:v>45334</c:v>
                </c:pt>
                <c:pt idx="227">
                  <c:v>45335</c:v>
                </c:pt>
                <c:pt idx="228">
                  <c:v>45336</c:v>
                </c:pt>
                <c:pt idx="229">
                  <c:v>45337</c:v>
                </c:pt>
                <c:pt idx="230">
                  <c:v>45338</c:v>
                </c:pt>
                <c:pt idx="231">
                  <c:v>45341</c:v>
                </c:pt>
                <c:pt idx="232">
                  <c:v>45342</c:v>
                </c:pt>
                <c:pt idx="233">
                  <c:v>45343</c:v>
                </c:pt>
                <c:pt idx="234">
                  <c:v>45344</c:v>
                </c:pt>
                <c:pt idx="235">
                  <c:v>45345</c:v>
                </c:pt>
                <c:pt idx="236">
                  <c:v>45348</c:v>
                </c:pt>
                <c:pt idx="237">
                  <c:v>45349</c:v>
                </c:pt>
                <c:pt idx="238">
                  <c:v>45350</c:v>
                </c:pt>
                <c:pt idx="239">
                  <c:v>45351</c:v>
                </c:pt>
                <c:pt idx="240">
                  <c:v>45352</c:v>
                </c:pt>
                <c:pt idx="241">
                  <c:v>45355</c:v>
                </c:pt>
                <c:pt idx="242">
                  <c:v>45356</c:v>
                </c:pt>
                <c:pt idx="243">
                  <c:v>45357</c:v>
                </c:pt>
                <c:pt idx="244">
                  <c:v>45358</c:v>
                </c:pt>
                <c:pt idx="245">
                  <c:v>45359</c:v>
                </c:pt>
                <c:pt idx="246">
                  <c:v>45362</c:v>
                </c:pt>
                <c:pt idx="247">
                  <c:v>45363</c:v>
                </c:pt>
                <c:pt idx="248">
                  <c:v>45364</c:v>
                </c:pt>
                <c:pt idx="249">
                  <c:v>45365</c:v>
                </c:pt>
                <c:pt idx="250">
                  <c:v>45366</c:v>
                </c:pt>
                <c:pt idx="251">
                  <c:v>45369</c:v>
                </c:pt>
                <c:pt idx="252">
                  <c:v>45370</c:v>
                </c:pt>
                <c:pt idx="253">
                  <c:v>45371</c:v>
                </c:pt>
                <c:pt idx="254">
                  <c:v>45372</c:v>
                </c:pt>
                <c:pt idx="255">
                  <c:v>45373</c:v>
                </c:pt>
                <c:pt idx="256">
                  <c:v>45376</c:v>
                </c:pt>
                <c:pt idx="257">
                  <c:v>45377</c:v>
                </c:pt>
                <c:pt idx="258">
                  <c:v>45378</c:v>
                </c:pt>
                <c:pt idx="259">
                  <c:v>45379</c:v>
                </c:pt>
                <c:pt idx="260">
                  <c:v>45382</c:v>
                </c:pt>
              </c:numCache>
            </c:numRef>
          </c:cat>
          <c:val>
            <c:numRef>
              <c:f>Sheet1!$D$2:$D$262</c:f>
              <c:numCache>
                <c:formatCode>General</c:formatCode>
                <c:ptCount val="261"/>
                <c:pt idx="8" formatCode="#,##0.000">
                  <c:v>240</c:v>
                </c:pt>
                <c:pt idx="25" formatCode="#,##0.000">
                  <c:v>240</c:v>
                </c:pt>
                <c:pt idx="34" formatCode="#,##0.000">
                  <c:v>240</c:v>
                </c:pt>
                <c:pt idx="47" formatCode="#,##0.000">
                  <c:v>240</c:v>
                </c:pt>
                <c:pt idx="72" formatCode="#,##0.000">
                  <c:v>240</c:v>
                </c:pt>
                <c:pt idx="87" formatCode="#,##0.000">
                  <c:v>240</c:v>
                </c:pt>
                <c:pt idx="99" formatCode="#,##0.000">
                  <c:v>240</c:v>
                </c:pt>
                <c:pt idx="136" formatCode="#,##0.000">
                  <c:v>240</c:v>
                </c:pt>
                <c:pt idx="149" formatCode="#,##0.000">
                  <c:v>240</c:v>
                </c:pt>
                <c:pt idx="162" formatCode="#,##0.000">
                  <c:v>240</c:v>
                </c:pt>
                <c:pt idx="177" formatCode="#,##0.000">
                  <c:v>240</c:v>
                </c:pt>
                <c:pt idx="196" formatCode="#,##0.000">
                  <c:v>240</c:v>
                </c:pt>
                <c:pt idx="204" formatCode="#,##0.000">
                  <c:v>240</c:v>
                </c:pt>
                <c:pt idx="223" formatCode="#,##0.000">
                  <c:v>240</c:v>
                </c:pt>
                <c:pt idx="234" formatCode="#,##0.000">
                  <c:v>240</c:v>
                </c:pt>
                <c:pt idx="242" formatCode="#,##0.000">
                  <c:v>240</c:v>
                </c:pt>
                <c:pt idx="255" formatCode="#,##0.000">
                  <c:v>240</c:v>
                </c:pt>
                <c:pt idx="260" formatCode="#,##0.000">
                  <c:v>240</c:v>
                </c:pt>
              </c:numCache>
            </c:numRef>
          </c:val>
          <c:smooth val="0"/>
          <c:extLst>
            <c:ext xmlns:c16="http://schemas.microsoft.com/office/drawing/2014/chart" uri="{C3380CC4-5D6E-409C-BE32-E72D297353CC}">
              <c16:uniqueId val="{00000002-B556-494A-A969-20A3CFB906E9}"/>
            </c:ext>
          </c:extLst>
        </c:ser>
        <c:dLbls>
          <c:showLegendKey val="0"/>
          <c:showVal val="0"/>
          <c:showCatName val="0"/>
          <c:showSerName val="0"/>
          <c:showPercent val="0"/>
          <c:showBubbleSize val="0"/>
        </c:dLbls>
        <c:marker val="1"/>
        <c:smooth val="0"/>
        <c:axId val="2079027976"/>
        <c:axId val="2079031016"/>
      </c:lineChart>
      <c:dateAx>
        <c:axId val="2079027976"/>
        <c:scaling>
          <c:orientation val="minMax"/>
        </c:scaling>
        <c:delete val="0"/>
        <c:axPos val="b"/>
        <c:numFmt formatCode="mmm\ d" sourceLinked="0"/>
        <c:majorTickMark val="none"/>
        <c:minorTickMark val="none"/>
        <c:tickLblPos val="nextTo"/>
        <c:spPr>
          <a:solidFill>
            <a:schemeClr val="bg1"/>
          </a:solidFill>
          <a:ln w="6350">
            <a:solidFill>
              <a:schemeClr val="tx1"/>
            </a:solidFill>
          </a:ln>
        </c:spPr>
        <c:txPr>
          <a:bodyPr/>
          <a:lstStyle/>
          <a:p>
            <a:pPr>
              <a:defRPr sz="800"/>
            </a:pPr>
            <a:endParaRPr lang="en-US"/>
          </a:p>
        </c:txPr>
        <c:crossAx val="2079031016"/>
        <c:crosses val="autoZero"/>
        <c:auto val="0"/>
        <c:lblOffset val="100"/>
        <c:baseTimeUnit val="days"/>
        <c:majorUnit val="3"/>
        <c:majorTimeUnit val="months"/>
      </c:dateAx>
      <c:valAx>
        <c:axId val="2079031016"/>
        <c:scaling>
          <c:orientation val="minMax"/>
          <c:max val="400"/>
          <c:min val="240"/>
        </c:scaling>
        <c:delete val="0"/>
        <c:axPos val="l"/>
        <c:numFmt formatCode="#,##0" sourceLinked="0"/>
        <c:majorTickMark val="none"/>
        <c:minorTickMark val="none"/>
        <c:tickLblPos val="nextTo"/>
        <c:spPr>
          <a:ln w="6350">
            <a:solidFill>
              <a:schemeClr val="tx1"/>
            </a:solidFill>
          </a:ln>
        </c:spPr>
        <c:txPr>
          <a:bodyPr/>
          <a:lstStyle/>
          <a:p>
            <a:pPr>
              <a:defRPr sz="800"/>
            </a:pPr>
            <a:endParaRPr lang="en-US"/>
          </a:p>
        </c:txPr>
        <c:crossAx val="2079027976"/>
        <c:crosses val="autoZero"/>
        <c:crossBetween val="midCat"/>
        <c:majorUnit val="20"/>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6.8915470248806288E-2"/>
          <c:y val="0.16941887496060962"/>
          <c:w val="0.38386982101044814"/>
          <c:h val="0.73655567558642576"/>
        </c:manualLayout>
      </c:layout>
      <c:pieChart>
        <c:varyColors val="1"/>
        <c:ser>
          <c:idx val="0"/>
          <c:order val="0"/>
          <c:tx>
            <c:strRef>
              <c:f>Sheet2!$B$1</c:f>
              <c:strCache>
                <c:ptCount val="1"/>
                <c:pt idx="0">
                  <c:v>Percent</c:v>
                </c:pt>
              </c:strCache>
            </c:strRef>
          </c:tx>
          <c:spPr>
            <a:ln>
              <a:solidFill>
                <a:schemeClr val="bg1">
                  <a:lumMod val="65000"/>
                </a:schemeClr>
              </a:solidFill>
            </a:ln>
            <a:effectLst/>
          </c:spPr>
          <c:dPt>
            <c:idx val="0"/>
            <c:bubble3D val="0"/>
            <c:spPr>
              <a:solidFill>
                <a:schemeClr val="accent1"/>
              </a:solidFill>
              <a:ln>
                <a:solidFill>
                  <a:schemeClr val="bg2"/>
                </a:solidFill>
              </a:ln>
              <a:effectLst/>
            </c:spPr>
            <c:extLst>
              <c:ext xmlns:c16="http://schemas.microsoft.com/office/drawing/2014/chart" uri="{C3380CC4-5D6E-409C-BE32-E72D297353CC}">
                <c16:uniqueId val="{00000001-5CAA-4613-A076-10774813FEFC}"/>
              </c:ext>
            </c:extLst>
          </c:dPt>
          <c:dPt>
            <c:idx val="1"/>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3-5CAA-4613-A076-10774813FEFC}"/>
              </c:ext>
            </c:extLst>
          </c:dPt>
          <c:dPt>
            <c:idx val="2"/>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5-5CAA-4613-A076-10774813FEFC}"/>
              </c:ext>
            </c:extLst>
          </c:dPt>
          <c:dLbls>
            <c:dLbl>
              <c:idx val="0"/>
              <c:layout>
                <c:manualLayout>
                  <c:x val="6.2766573502444939E-2"/>
                  <c:y val="-0.19461310851204566"/>
                </c:manualLayout>
              </c:layout>
              <c:tx>
                <c:rich>
                  <a:bodyPr anchor="t" anchorCtr="0"/>
                  <a:lstStyle/>
                  <a:p>
                    <a:pPr algn="l">
                      <a:defRPr/>
                    </a:pPr>
                    <a:r>
                      <a:rPr lang="en-US" sz="3200" dirty="0">
                        <a:solidFill>
                          <a:schemeClr val="accent1"/>
                        </a:solidFill>
                      </a:rPr>
                      <a:t>63%</a:t>
                    </a:r>
                    <a:r>
                      <a:rPr lang="en-US" sz="900" dirty="0">
                        <a:solidFill>
                          <a:schemeClr val="accent1"/>
                        </a:solidFill>
                      </a:rPr>
                      <a:t> </a:t>
                    </a:r>
                    <a:r>
                      <a:rPr lang="en-US" sz="900" b="1" dirty="0">
                        <a:solidFill>
                          <a:schemeClr val="tx1">
                            <a:lumMod val="50000"/>
                            <a:lumOff val="50000"/>
                          </a:schemeClr>
                        </a:solidFill>
                      </a:rPr>
                      <a:t>US Market </a:t>
                    </a:r>
                    <a:br>
                      <a:rPr lang="en-US" sz="900" dirty="0">
                        <a:solidFill>
                          <a:schemeClr val="tx1">
                            <a:lumMod val="50000"/>
                            <a:lumOff val="50000"/>
                          </a:schemeClr>
                        </a:solidFill>
                      </a:rPr>
                    </a:br>
                    <a:r>
                      <a:rPr lang="en-US" sz="900" dirty="0">
                        <a:solidFill>
                          <a:schemeClr val="tx1">
                            <a:lumMod val="50000"/>
                            <a:lumOff val="50000"/>
                          </a:schemeClr>
                        </a:solidFill>
                      </a:rPr>
                      <a:t>$50.7 trillion</a:t>
                    </a:r>
                  </a:p>
                </c:rich>
              </c:tx>
              <c:spPr/>
              <c:dLblPos val="bestFit"/>
              <c:showLegendKey val="0"/>
              <c:showVal val="1"/>
              <c:showCatName val="0"/>
              <c:showSerName val="0"/>
              <c:showPercent val="0"/>
              <c:showBubbleSize val="0"/>
              <c:extLst>
                <c:ext xmlns:c15="http://schemas.microsoft.com/office/drawing/2012/chart" uri="{CE6537A1-D6FC-4f65-9D91-7224C49458BB}">
                  <c15:layout>
                    <c:manualLayout>
                      <c:w val="0.31032373671145891"/>
                      <c:h val="0.46119356102059578"/>
                    </c:manualLayout>
                  </c15:layout>
                  <c15:showDataLabelsRange val="0"/>
                </c:ext>
                <c:ext xmlns:c16="http://schemas.microsoft.com/office/drawing/2014/chart" uri="{C3380CC4-5D6E-409C-BE32-E72D297353CC}">
                  <c16:uniqueId val="{00000001-5CAA-4613-A076-10774813FEFC}"/>
                </c:ext>
              </c:extLst>
            </c:dLbl>
            <c:dLbl>
              <c:idx val="1"/>
              <c:delete val="1"/>
              <c:extLst>
                <c:ext xmlns:c15="http://schemas.microsoft.com/office/drawing/2012/chart" uri="{CE6537A1-D6FC-4f65-9D91-7224C49458BB}"/>
                <c:ext xmlns:c16="http://schemas.microsoft.com/office/drawing/2014/chart" uri="{C3380CC4-5D6E-409C-BE32-E72D297353CC}">
                  <c16:uniqueId val="{00000003-5CAA-4613-A076-10774813FEFC}"/>
                </c:ext>
              </c:extLst>
            </c:dLbl>
            <c:dLbl>
              <c:idx val="2"/>
              <c:delete val="1"/>
              <c:extLst>
                <c:ext xmlns:c15="http://schemas.microsoft.com/office/drawing/2012/chart" uri="{CE6537A1-D6FC-4f65-9D91-7224C49458BB}"/>
                <c:ext xmlns:c16="http://schemas.microsoft.com/office/drawing/2014/chart" uri="{C3380CC4-5D6E-409C-BE32-E72D297353CC}">
                  <c16:uniqueId val="{00000005-5CAA-4613-A076-10774813FEFC}"/>
                </c:ext>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Sheet2!$A$2:$A$4</c:f>
              <c:strCache>
                <c:ptCount val="3"/>
                <c:pt idx="0">
                  <c:v>US</c:v>
                </c:pt>
                <c:pt idx="1">
                  <c:v>International Developed</c:v>
                </c:pt>
                <c:pt idx="2">
                  <c:v>Emerging Markets</c:v>
                </c:pt>
              </c:strCache>
            </c:strRef>
          </c:cat>
          <c:val>
            <c:numRef>
              <c:f>Sheet2!$B$2:$B$4</c:f>
              <c:numCache>
                <c:formatCode>0%</c:formatCode>
                <c:ptCount val="3"/>
                <c:pt idx="0">
                  <c:v>0.63</c:v>
                </c:pt>
                <c:pt idx="1">
                  <c:v>0.27</c:v>
                </c:pt>
                <c:pt idx="2">
                  <c:v>0.1</c:v>
                </c:pt>
              </c:numCache>
            </c:numRef>
          </c:val>
          <c:extLst>
            <c:ext xmlns:c16="http://schemas.microsoft.com/office/drawing/2014/chart" uri="{C3380CC4-5D6E-409C-BE32-E72D297353CC}">
              <c16:uniqueId val="{00000006-5CAA-4613-A076-10774813FEFC}"/>
            </c:ext>
          </c:extLst>
        </c:ser>
        <c:ser>
          <c:idx val="1"/>
          <c:order val="1"/>
          <c:tx>
            <c:strRef>
              <c:f>Sheet2!$C$1</c:f>
              <c:strCache>
                <c:ptCount val="1"/>
                <c:pt idx="0">
                  <c:v>$market</c:v>
                </c:pt>
              </c:strCache>
            </c:strRef>
          </c:tx>
          <c:cat>
            <c:strRef>
              <c:f>Sheet2!$A$2:$A$4</c:f>
              <c:strCache>
                <c:ptCount val="3"/>
                <c:pt idx="0">
                  <c:v>US</c:v>
                </c:pt>
                <c:pt idx="1">
                  <c:v>International Developed</c:v>
                </c:pt>
                <c:pt idx="2">
                  <c:v>Emerging Markets</c:v>
                </c:pt>
              </c:strCache>
            </c:strRef>
          </c:cat>
          <c:val>
            <c:numRef>
              <c:f>Sheet2!$C$2:$C$4</c:f>
              <c:numCache>
                <c:formatCode>0.0</c:formatCode>
                <c:ptCount val="3"/>
                <c:pt idx="0">
                  <c:v>50.7</c:v>
                </c:pt>
                <c:pt idx="1">
                  <c:v>21.9</c:v>
                </c:pt>
                <c:pt idx="2">
                  <c:v>8.4</c:v>
                </c:pt>
              </c:numCache>
            </c:numRef>
          </c:val>
          <c:extLst>
            <c:ext xmlns:c16="http://schemas.microsoft.com/office/drawing/2014/chart" uri="{C3380CC4-5D6E-409C-BE32-E72D297353CC}">
              <c16:uniqueId val="{00000006-644F-4095-B612-F09CBF8392C8}"/>
            </c:ext>
          </c:extLst>
        </c:ser>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741826524710792"/>
          <c:y val="5.3097018226660742E-2"/>
          <c:w val="0.74387323159184582"/>
          <c:h val="0.90438687622051483"/>
        </c:manualLayout>
      </c:layout>
      <c:barChart>
        <c:barDir val="bar"/>
        <c:grouping val="clustered"/>
        <c:varyColors val="0"/>
        <c:ser>
          <c:idx val="0"/>
          <c:order val="0"/>
          <c:spPr>
            <a:solidFill>
              <a:schemeClr val="bg1">
                <a:lumMod val="65000"/>
              </a:schemeClr>
            </a:solidFill>
          </c:spPr>
          <c:invertIfNegative val="0"/>
          <c:dLbls>
            <c:dLbl>
              <c:idx val="6"/>
              <c:tx>
                <c:rich>
                  <a:bodyPr wrap="square" lIns="38100" tIns="19050" rIns="38100" bIns="19050" anchor="ctr">
                    <a:spAutoFit/>
                  </a:bodyPr>
                  <a:lstStyle/>
                  <a:p>
                    <a:pPr>
                      <a:defRPr lang="en-US" sz="900" b="0" i="0" u="none" strike="noStrike" kern="1200" baseline="0">
                        <a:solidFill>
                          <a:schemeClr val="tx1"/>
                        </a:solidFill>
                        <a:latin typeface="+mn-lt"/>
                        <a:ea typeface="+mn-ea"/>
                        <a:cs typeface="+mn-cs"/>
                      </a:defRPr>
                    </a:pPr>
                    <a:fld id="{6C164DDA-14A6-4256-A764-ADF3E7F82D8E}" type="VALUE">
                      <a:rPr lang="en-US" sz="900" b="0" i="0" u="none" strike="noStrike" kern="1200" baseline="0">
                        <a:solidFill>
                          <a:schemeClr val="tx1"/>
                        </a:solidFill>
                        <a:latin typeface="+mn-lt"/>
                        <a:ea typeface="+mn-ea"/>
                        <a:cs typeface="+mn-cs"/>
                      </a:rPr>
                      <a:pPr>
                        <a:defRPr lang="en-US" sz="900" b="0" i="0" u="none" strike="noStrike" kern="1200" baseline="0">
                          <a:solidFill>
                            <a:schemeClr val="tx1"/>
                          </a:solidFill>
                          <a:latin typeface="+mn-lt"/>
                          <a:ea typeface="+mn-ea"/>
                          <a:cs typeface="+mn-cs"/>
                        </a:defRPr>
                      </a:pPr>
                      <a:t>[VALUE]</a:t>
                    </a:fld>
                    <a:endParaRPr 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5142-4754-A90B-1C5174AA2F3C}"/>
                </c:ext>
              </c:extLst>
            </c:dLbl>
            <c:spPr>
              <a:noFill/>
              <a:ln>
                <a:noFill/>
              </a:ln>
              <a:effectLst/>
            </c:spPr>
            <c:txPr>
              <a:bodyPr wrap="square" lIns="38100" tIns="19050" rIns="38100" bIns="19050" anchor="ctr">
                <a:spAutoFit/>
              </a:bodyPr>
              <a:lstStyle/>
              <a:p>
                <a:pPr>
                  <a:defRPr sz="900">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Sheet1!$A$2:$A$8</c:f>
              <c:strCache>
                <c:ptCount val="7"/>
                <c:pt idx="0">
                  <c:v>Large Growth</c:v>
                </c:pt>
                <c:pt idx="1">
                  <c:v>Large Cap</c:v>
                </c:pt>
                <c:pt idx="2">
                  <c:v>Marketwide</c:v>
                </c:pt>
                <c:pt idx="3">
                  <c:v>Large Value</c:v>
                </c:pt>
                <c:pt idx="4">
                  <c:v>Small Growth</c:v>
                </c:pt>
                <c:pt idx="5">
                  <c:v>Small Cap</c:v>
                </c:pt>
                <c:pt idx="6">
                  <c:v>Small Value</c:v>
                </c:pt>
              </c:strCache>
            </c:strRef>
          </c:cat>
          <c:val>
            <c:numRef>
              <c:f>Sheet1!$B$2:$B$8</c:f>
              <c:numCache>
                <c:formatCode>0.00</c:formatCode>
                <c:ptCount val="7"/>
                <c:pt idx="0">
                  <c:v>11.41</c:v>
                </c:pt>
                <c:pt idx="1">
                  <c:v>10.3</c:v>
                </c:pt>
                <c:pt idx="2">
                  <c:v>10.02</c:v>
                </c:pt>
                <c:pt idx="3">
                  <c:v>8.99</c:v>
                </c:pt>
                <c:pt idx="4">
                  <c:v>7.58</c:v>
                </c:pt>
                <c:pt idx="5">
                  <c:v>5.18</c:v>
                </c:pt>
                <c:pt idx="6">
                  <c:v>2.9</c:v>
                </c:pt>
              </c:numCache>
            </c:numRef>
          </c:val>
          <c:extLst>
            <c:ext xmlns:c16="http://schemas.microsoft.com/office/drawing/2014/chart" uri="{C3380CC4-5D6E-409C-BE32-E72D297353CC}">
              <c16:uniqueId val="{00000001-AA2F-489B-82BE-2AE279E1A13C}"/>
            </c:ext>
          </c:extLst>
        </c:ser>
        <c:dLbls>
          <c:showLegendKey val="0"/>
          <c:showVal val="1"/>
          <c:showCatName val="0"/>
          <c:showSerName val="0"/>
          <c:showPercent val="0"/>
          <c:showBubbleSize val="0"/>
        </c:dLbls>
        <c:gapWidth val="30"/>
        <c:overlap val="100"/>
        <c:axId val="45522304"/>
        <c:axId val="45532288"/>
      </c:barChart>
      <c:dateAx>
        <c:axId val="45522304"/>
        <c:scaling>
          <c:orientation val="maxMin"/>
        </c:scaling>
        <c:delete val="0"/>
        <c:axPos val="l"/>
        <c:numFmt formatCode="General" sourceLinked="0"/>
        <c:majorTickMark val="none"/>
        <c:minorTickMark val="none"/>
        <c:tickLblPos val="low"/>
        <c:spPr>
          <a:ln w="6350">
            <a:solidFill>
              <a:schemeClr val="bg1">
                <a:lumMod val="65000"/>
              </a:schemeClr>
            </a:solidFill>
          </a:ln>
        </c:spPr>
        <c:txPr>
          <a:bodyPr wrap="none"/>
          <a:lstStyle/>
          <a:p>
            <a:pPr>
              <a:defRPr sz="900">
                <a:solidFill>
                  <a:schemeClr val="tx1"/>
                </a:solidFill>
                <a:latin typeface="Arial" pitchFamily="34" charset="0"/>
                <a:cs typeface="Arial" pitchFamily="34" charset="0"/>
              </a:defRPr>
            </a:pPr>
            <a:endParaRPr lang="en-US"/>
          </a:p>
        </c:txPr>
        <c:crossAx val="45532288"/>
        <c:crosses val="autoZero"/>
        <c:auto val="0"/>
        <c:lblOffset val="50"/>
        <c:baseTimeUnit val="days"/>
        <c:majorUnit val="1"/>
      </c:dateAx>
      <c:valAx>
        <c:axId val="45532288"/>
        <c:scaling>
          <c:orientation val="minMax"/>
          <c:max val="13"/>
        </c:scaling>
        <c:delete val="0"/>
        <c:axPos val="b"/>
        <c:numFmt formatCode="0.00" sourceLinked="1"/>
        <c:majorTickMark val="out"/>
        <c:minorTickMark val="none"/>
        <c:tickLblPos val="none"/>
        <c:spPr>
          <a:ln>
            <a:noFill/>
          </a:ln>
        </c:spPr>
        <c:crossAx val="45522304"/>
        <c:crosses val="max"/>
        <c:crossBetween val="between"/>
        <c:majorUnit val="1.0000000000000002E-2"/>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40681485450999672"/>
          <c:y val="0.10644203101903275"/>
          <c:w val="0.37807622825384374"/>
          <c:h val="0.76665596813068571"/>
        </c:manualLayout>
      </c:layout>
      <c:pieChart>
        <c:varyColors val="1"/>
        <c:ser>
          <c:idx val="0"/>
          <c:order val="0"/>
          <c:tx>
            <c:strRef>
              <c:f>Sheet2!$B$2</c:f>
              <c:strCache>
                <c:ptCount val="1"/>
                <c:pt idx="0">
                  <c:v>Percent</c:v>
                </c:pt>
              </c:strCache>
            </c:strRef>
          </c:tx>
          <c:spPr>
            <a:solidFill>
              <a:schemeClr val="bg1">
                <a:lumMod val="75000"/>
              </a:schemeClr>
            </a:solidFill>
            <a:ln>
              <a:noFill/>
            </a:ln>
            <a:effectLst/>
          </c:spPr>
          <c:dPt>
            <c:idx val="0"/>
            <c:bubble3D val="0"/>
            <c:spPr>
              <a:solidFill>
                <a:schemeClr val="bg1">
                  <a:lumMod val="75000"/>
                </a:schemeClr>
              </a:solidFill>
              <a:ln>
                <a:solidFill>
                  <a:schemeClr val="bg1">
                    <a:lumMod val="75000"/>
                  </a:schemeClr>
                </a:solidFill>
              </a:ln>
              <a:effectLst/>
            </c:spPr>
            <c:extLst>
              <c:ext xmlns:c16="http://schemas.microsoft.com/office/drawing/2014/chart" uri="{C3380CC4-5D6E-409C-BE32-E72D297353CC}">
                <c16:uniqueId val="{00000001-7A4C-4803-A5BA-A2934028544E}"/>
              </c:ext>
            </c:extLst>
          </c:dPt>
          <c:dPt>
            <c:idx val="1"/>
            <c:bubble3D val="0"/>
            <c:spPr>
              <a:solidFill>
                <a:schemeClr val="accent4"/>
              </a:solidFill>
              <a:ln>
                <a:solidFill>
                  <a:schemeClr val="accent4"/>
                </a:solidFill>
              </a:ln>
              <a:effectLst/>
            </c:spPr>
            <c:extLst>
              <c:ext xmlns:c16="http://schemas.microsoft.com/office/drawing/2014/chart" uri="{C3380CC4-5D6E-409C-BE32-E72D297353CC}">
                <c16:uniqueId val="{00000003-7A4C-4803-A5BA-A2934028544E}"/>
              </c:ext>
            </c:extLst>
          </c:dPt>
          <c:dPt>
            <c:idx val="2"/>
            <c:bubble3D val="0"/>
            <c:extLst>
              <c:ext xmlns:c16="http://schemas.microsoft.com/office/drawing/2014/chart" uri="{C3380CC4-5D6E-409C-BE32-E72D297353CC}">
                <c16:uniqueId val="{00000004-7A4C-4803-A5BA-A2934028544E}"/>
              </c:ext>
            </c:extLst>
          </c:dPt>
          <c:dLbls>
            <c:dLbl>
              <c:idx val="0"/>
              <c:delete val="1"/>
              <c:extLst>
                <c:ext xmlns:c15="http://schemas.microsoft.com/office/drawing/2012/chart" uri="{CE6537A1-D6FC-4f65-9D91-7224C49458BB}"/>
                <c:ext xmlns:c16="http://schemas.microsoft.com/office/drawing/2014/chart" uri="{C3380CC4-5D6E-409C-BE32-E72D297353CC}">
                  <c16:uniqueId val="{00000001-7A4C-4803-A5BA-A2934028544E}"/>
                </c:ext>
              </c:extLst>
            </c:dLbl>
            <c:dLbl>
              <c:idx val="1"/>
              <c:layout>
                <c:manualLayout>
                  <c:x val="-5.5309404504748387E-3"/>
                  <c:y val="-3.6569948540602061E-2"/>
                </c:manualLayout>
              </c:layout>
              <c:tx>
                <c:rich>
                  <a:bodyPr/>
                  <a:lstStyle/>
                  <a:p>
                    <a:pPr algn="l">
                      <a:defRPr/>
                    </a:pPr>
                    <a:r>
                      <a:rPr lang="en-US" sz="3200" dirty="0">
                        <a:solidFill>
                          <a:schemeClr val="accent4"/>
                        </a:solidFill>
                      </a:rPr>
                      <a:t>27%</a:t>
                    </a:r>
                  </a:p>
                  <a:p>
                    <a:pPr algn="l">
                      <a:defRPr/>
                    </a:pPr>
                    <a:r>
                      <a:rPr lang="en-US" sz="900" b="1" dirty="0">
                        <a:solidFill>
                          <a:schemeClr val="tx1">
                            <a:lumMod val="50000"/>
                            <a:lumOff val="50000"/>
                          </a:schemeClr>
                        </a:solidFill>
                      </a:rPr>
                      <a:t>International Developed Market</a:t>
                    </a:r>
                  </a:p>
                  <a:p>
                    <a:pPr algn="l">
                      <a:defRPr/>
                    </a:pPr>
                    <a:r>
                      <a:rPr lang="en-US" sz="900" dirty="0">
                        <a:solidFill>
                          <a:schemeClr val="tx1">
                            <a:lumMod val="50000"/>
                            <a:lumOff val="50000"/>
                          </a:schemeClr>
                        </a:solidFill>
                      </a:rPr>
                      <a:t>$21.9 trillion</a:t>
                    </a:r>
                  </a:p>
                </c:rich>
              </c:tx>
              <c:numFmt formatCode="0%" sourceLinked="0"/>
              <c:spPr>
                <a:noFill/>
                <a:ln>
                  <a:noFill/>
                </a:ln>
                <a:effectLst/>
              </c:spPr>
              <c:showLegendKey val="0"/>
              <c:showVal val="0"/>
              <c:showCatName val="0"/>
              <c:showSerName val="0"/>
              <c:showPercent val="0"/>
              <c:showBubbleSize val="0"/>
              <c:extLst>
                <c:ext xmlns:c15="http://schemas.microsoft.com/office/drawing/2012/chart" uri="{CE6537A1-D6FC-4f65-9D91-7224C49458BB}">
                  <c15:layout>
                    <c:manualLayout>
                      <c:w val="0.33956792203702579"/>
                      <c:h val="0.58897793132884224"/>
                    </c:manualLayout>
                  </c15:layout>
                  <c15:showDataLabelsRange val="0"/>
                </c:ext>
                <c:ext xmlns:c16="http://schemas.microsoft.com/office/drawing/2014/chart" uri="{C3380CC4-5D6E-409C-BE32-E72D297353CC}">
                  <c16:uniqueId val="{00000003-7A4C-4803-A5BA-A2934028544E}"/>
                </c:ext>
              </c:extLst>
            </c:dLbl>
            <c:dLbl>
              <c:idx val="2"/>
              <c:delete val="1"/>
              <c:extLst>
                <c:ext xmlns:c15="http://schemas.microsoft.com/office/drawing/2012/chart" uri="{CE6537A1-D6FC-4f65-9D91-7224C49458BB}"/>
                <c:ext xmlns:c16="http://schemas.microsoft.com/office/drawing/2014/chart" uri="{C3380CC4-5D6E-409C-BE32-E72D297353CC}">
                  <c16:uniqueId val="{00000004-7A4C-4803-A5BA-A2934028544E}"/>
                </c:ext>
              </c:extLst>
            </c:dLbl>
            <c:spPr>
              <a:noFill/>
              <a:ln>
                <a:noFill/>
              </a:ln>
              <a:effectLst/>
            </c:spPr>
            <c:txPr>
              <a:bodyPr/>
              <a:lstStyle/>
              <a:p>
                <a:pPr algn="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Sheet2!$A$2:$A$5</c:f>
              <c:strCache>
                <c:ptCount val="4"/>
                <c:pt idx="0">
                  <c:v>MARKET</c:v>
                </c:pt>
                <c:pt idx="1">
                  <c:v>US</c:v>
                </c:pt>
                <c:pt idx="2">
                  <c:v>International Developed</c:v>
                </c:pt>
                <c:pt idx="3">
                  <c:v>Emerging Markets</c:v>
                </c:pt>
              </c:strCache>
            </c:strRef>
          </c:cat>
          <c:val>
            <c:numRef>
              <c:f>Sheet2!$B$3:$B$5</c:f>
              <c:numCache>
                <c:formatCode>0%</c:formatCode>
                <c:ptCount val="3"/>
                <c:pt idx="0">
                  <c:v>0.63</c:v>
                </c:pt>
                <c:pt idx="1">
                  <c:v>0.27</c:v>
                </c:pt>
                <c:pt idx="2">
                  <c:v>0.1</c:v>
                </c:pt>
              </c:numCache>
            </c:numRef>
          </c:val>
          <c:extLst>
            <c:ext xmlns:c16="http://schemas.microsoft.com/office/drawing/2014/chart" uri="{C3380CC4-5D6E-409C-BE32-E72D297353CC}">
              <c16:uniqueId val="{00000005-7A4C-4803-A5BA-A2934028544E}"/>
            </c:ext>
          </c:extLst>
        </c:ser>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193997358137992"/>
          <c:y val="0.1673665707261863"/>
          <c:w val="0.83335880076034075"/>
          <c:h val="0.66394640922975823"/>
        </c:manualLayout>
      </c:layout>
      <c:barChart>
        <c:barDir val="bar"/>
        <c:grouping val="clustered"/>
        <c:varyColors val="0"/>
        <c:ser>
          <c:idx val="1"/>
          <c:order val="0"/>
          <c:tx>
            <c:strRef>
              <c:f>Sheet1!$B$2</c:f>
              <c:strCache>
                <c:ptCount val="1"/>
                <c:pt idx="0">
                  <c:v>Local currency</c:v>
                </c:pt>
              </c:strCache>
            </c:strRef>
          </c:tx>
          <c:spPr>
            <a:solidFill>
              <a:schemeClr val="bg1">
                <a:lumMod val="85000"/>
              </a:schemeClr>
            </a:solidFill>
          </c:spPr>
          <c:invertIfNegative val="0"/>
          <c:dLbls>
            <c:spPr>
              <a:noFill/>
              <a:ln>
                <a:noFill/>
              </a:ln>
              <a:effectLst/>
            </c:spPr>
            <c:txPr>
              <a:bodyPr wrap="square" lIns="38100" tIns="19050" rIns="38100" bIns="19050" anchor="ctr">
                <a:spAutoFit/>
              </a:bodyPr>
              <a:lstStyle/>
              <a:p>
                <a:pPr>
                  <a:defRPr baseline="0">
                    <a:solidFill>
                      <a:schemeClr val="tx1"/>
                    </a:solidFill>
                    <a:latin typeface="Avenir LT 55 Roman" panose="020B05030200000200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Sheet1!$A$3:$A$6</c:f>
              <c:strCache>
                <c:ptCount val="4"/>
                <c:pt idx="0">
                  <c:v>Growth</c:v>
                </c:pt>
                <c:pt idx="1">
                  <c:v>Large Cap</c:v>
                </c:pt>
                <c:pt idx="2">
                  <c:v>Value</c:v>
                </c:pt>
                <c:pt idx="3">
                  <c:v>Small Cap</c:v>
                </c:pt>
              </c:strCache>
            </c:strRef>
          </c:cat>
          <c:val>
            <c:numRef>
              <c:f>Sheet1!$B$3:$B$6</c:f>
              <c:numCache>
                <c:formatCode>#,##0.00;\-#,##0.00</c:formatCode>
                <c:ptCount val="4"/>
                <c:pt idx="0">
                  <c:v>11.04</c:v>
                </c:pt>
                <c:pt idx="1">
                  <c:v>9.61</c:v>
                </c:pt>
                <c:pt idx="2">
                  <c:v>8.1199999999999992</c:v>
                </c:pt>
                <c:pt idx="3">
                  <c:v>7.03</c:v>
                </c:pt>
              </c:numCache>
            </c:numRef>
          </c:val>
          <c:extLst>
            <c:ext xmlns:c16="http://schemas.microsoft.com/office/drawing/2014/chart" uri="{C3380CC4-5D6E-409C-BE32-E72D297353CC}">
              <c16:uniqueId val="{00000001-B473-4592-AB1C-0D074E16090E}"/>
            </c:ext>
          </c:extLst>
        </c:ser>
        <c:ser>
          <c:idx val="3"/>
          <c:order val="1"/>
          <c:tx>
            <c:strRef>
              <c:f>Sheet1!$C$2</c:f>
              <c:strCache>
                <c:ptCount val="1"/>
                <c:pt idx="0">
                  <c:v>US currency</c:v>
                </c:pt>
              </c:strCache>
            </c:strRef>
          </c:tx>
          <c:spPr>
            <a:solidFill>
              <a:schemeClr val="bg1">
                <a:lumMod val="65000"/>
              </a:schemeClr>
            </a:solidFill>
          </c:spPr>
          <c:invertIfNegative val="0"/>
          <c:dLbls>
            <c:dLbl>
              <c:idx val="0"/>
              <c:layout>
                <c:manualLayout>
                  <c:x val="0"/>
                  <c:y val="-9.659969088098917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473-4592-AB1C-0D074E16090E}"/>
                </c:ext>
              </c:extLst>
            </c:dLbl>
            <c:dLbl>
              <c:idx val="1"/>
              <c:layout>
                <c:manualLayout>
                  <c:x val="1.6994275383924284E-6"/>
                  <c:y val="3.4228236926334748E-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473-4592-AB1C-0D074E16090E}"/>
                </c:ext>
              </c:extLst>
            </c:dLbl>
            <c:numFmt formatCode="0.00;\-0.00;;" sourceLinked="0"/>
            <c:spPr>
              <a:noFill/>
              <a:ln>
                <a:noFill/>
              </a:ln>
              <a:effectLst/>
            </c:spPr>
            <c:txPr>
              <a:bodyPr/>
              <a:lstStyle/>
              <a:p>
                <a:pPr>
                  <a:defRPr b="0" baseline="0">
                    <a:solidFill>
                      <a:schemeClr val="tx1"/>
                    </a:solidFill>
                    <a:latin typeface="Avenir LT 55 Roman" panose="020B0503020000020003"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Sheet1!$C$3:$C$6</c:f>
              <c:numCache>
                <c:formatCode>#,##0.00;\-#,##0.00</c:formatCode>
                <c:ptCount val="4"/>
                <c:pt idx="0">
                  <c:v>6.91</c:v>
                </c:pt>
                <c:pt idx="1">
                  <c:v>5.59</c:v>
                </c:pt>
                <c:pt idx="2">
                  <c:v>4.22</c:v>
                </c:pt>
                <c:pt idx="3">
                  <c:v>2.58</c:v>
                </c:pt>
              </c:numCache>
            </c:numRef>
          </c:val>
          <c:extLst>
            <c:ext xmlns:c16="http://schemas.microsoft.com/office/drawing/2014/chart" uri="{C3380CC4-5D6E-409C-BE32-E72D297353CC}">
              <c16:uniqueId val="{00000004-B473-4592-AB1C-0D074E16090E}"/>
            </c:ext>
          </c:extLst>
        </c:ser>
        <c:dLbls>
          <c:showLegendKey val="0"/>
          <c:showVal val="0"/>
          <c:showCatName val="0"/>
          <c:showSerName val="0"/>
          <c:showPercent val="0"/>
          <c:showBubbleSize val="0"/>
        </c:dLbls>
        <c:gapWidth val="79"/>
        <c:axId val="45320832"/>
        <c:axId val="45344256"/>
      </c:barChart>
      <c:catAx>
        <c:axId val="45320832"/>
        <c:scaling>
          <c:orientation val="maxMin"/>
        </c:scaling>
        <c:delete val="0"/>
        <c:axPos val="l"/>
        <c:numFmt formatCode="General" sourceLinked="0"/>
        <c:majorTickMark val="none"/>
        <c:minorTickMark val="none"/>
        <c:tickLblPos val="low"/>
        <c:spPr>
          <a:ln w="6350">
            <a:solidFill>
              <a:schemeClr val="bg1">
                <a:lumMod val="65000"/>
              </a:schemeClr>
            </a:solidFill>
          </a:ln>
        </c:spPr>
        <c:crossAx val="45344256"/>
        <c:crosses val="autoZero"/>
        <c:auto val="1"/>
        <c:lblAlgn val="ctr"/>
        <c:lblOffset val="100"/>
        <c:noMultiLvlLbl val="0"/>
      </c:catAx>
      <c:valAx>
        <c:axId val="45344256"/>
        <c:scaling>
          <c:orientation val="minMax"/>
        </c:scaling>
        <c:delete val="0"/>
        <c:axPos val="b"/>
        <c:numFmt formatCode="#,##0.00;\-#,##0.00" sourceLinked="1"/>
        <c:majorTickMark val="none"/>
        <c:minorTickMark val="none"/>
        <c:tickLblPos val="none"/>
        <c:spPr>
          <a:ln>
            <a:noFill/>
          </a:ln>
        </c:spPr>
        <c:crossAx val="45320832"/>
        <c:crosses val="max"/>
        <c:crossBetween val="between"/>
      </c:valAx>
    </c:plotArea>
    <c:legend>
      <c:legendPos val="t"/>
      <c:layout>
        <c:manualLayout>
          <c:xMode val="edge"/>
          <c:yMode val="edge"/>
          <c:x val="0.61308227973360463"/>
          <c:y val="5.7959814528593508E-2"/>
          <c:w val="0.38691773127934231"/>
          <c:h val="7.7035971595127123E-2"/>
        </c:manualLayout>
      </c:layout>
      <c:overlay val="0"/>
      <c:txPr>
        <a:bodyPr/>
        <a:lstStyle/>
        <a:p>
          <a:pPr>
            <a:defRPr>
              <a:solidFill>
                <a:schemeClr val="tx1">
                  <a:lumMod val="65000"/>
                  <a:lumOff val="35000"/>
                </a:schemeClr>
              </a:solidFill>
            </a:defRPr>
          </a:pPr>
          <a:endParaRPr lang="en-US"/>
        </a:p>
      </c:txPr>
    </c:legend>
    <c:plotVisOnly val="1"/>
    <c:dispBlanksAs val="gap"/>
    <c:showDLblsOverMax val="0"/>
  </c:chart>
  <c:txPr>
    <a:bodyPr/>
    <a:lstStyle/>
    <a:p>
      <a:pPr>
        <a:defRPr sz="900">
          <a:solidFill>
            <a:schemeClr val="tx1"/>
          </a:solidFil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39486993032215278"/>
          <c:y val="0.10970556990212132"/>
          <c:w val="0.39377335138664876"/>
          <c:h val="0.76783973238061798"/>
        </c:manualLayout>
      </c:layout>
      <c:pieChart>
        <c:varyColors val="1"/>
        <c:ser>
          <c:idx val="0"/>
          <c:order val="0"/>
          <c:tx>
            <c:strRef>
              <c:f>Sheet2!$B$2</c:f>
              <c:strCache>
                <c:ptCount val="1"/>
                <c:pt idx="0">
                  <c:v>Percent</c:v>
                </c:pt>
              </c:strCache>
            </c:strRef>
          </c:tx>
          <c:spPr>
            <a:solidFill>
              <a:schemeClr val="bg1">
                <a:lumMod val="75000"/>
              </a:schemeClr>
            </a:solidFill>
            <a:ln>
              <a:solidFill>
                <a:schemeClr val="bg1">
                  <a:lumMod val="75000"/>
                </a:schemeClr>
              </a:solidFill>
            </a:ln>
            <a:effectLst/>
          </c:spPr>
          <c:dPt>
            <c:idx val="0"/>
            <c:bubble3D val="0"/>
            <c:extLst>
              <c:ext xmlns:c16="http://schemas.microsoft.com/office/drawing/2014/chart" uri="{C3380CC4-5D6E-409C-BE32-E72D297353CC}">
                <c16:uniqueId val="{00000000-ED88-4FEB-8E2F-A5CC2F20DB6A}"/>
              </c:ext>
            </c:extLst>
          </c:dPt>
          <c:dPt>
            <c:idx val="1"/>
            <c:bubble3D val="0"/>
            <c:extLst>
              <c:ext xmlns:c16="http://schemas.microsoft.com/office/drawing/2014/chart" uri="{C3380CC4-5D6E-409C-BE32-E72D297353CC}">
                <c16:uniqueId val="{00000001-ED88-4FEB-8E2F-A5CC2F20DB6A}"/>
              </c:ext>
            </c:extLst>
          </c:dPt>
          <c:dPt>
            <c:idx val="2"/>
            <c:bubble3D val="0"/>
            <c:spPr>
              <a:solidFill>
                <a:schemeClr val="accent5"/>
              </a:solidFill>
              <a:ln>
                <a:solidFill>
                  <a:schemeClr val="accent5"/>
                </a:solidFill>
              </a:ln>
              <a:effectLst/>
            </c:spPr>
            <c:extLst>
              <c:ext xmlns:c16="http://schemas.microsoft.com/office/drawing/2014/chart" uri="{C3380CC4-5D6E-409C-BE32-E72D297353CC}">
                <c16:uniqueId val="{00000003-ED88-4FEB-8E2F-A5CC2F20DB6A}"/>
              </c:ext>
            </c:extLst>
          </c:dPt>
          <c:dLbls>
            <c:dLbl>
              <c:idx val="0"/>
              <c:delete val="1"/>
              <c:extLst>
                <c:ext xmlns:c15="http://schemas.microsoft.com/office/drawing/2012/chart" uri="{CE6537A1-D6FC-4f65-9D91-7224C49458BB}"/>
                <c:ext xmlns:c16="http://schemas.microsoft.com/office/drawing/2014/chart" uri="{C3380CC4-5D6E-409C-BE32-E72D297353CC}">
                  <c16:uniqueId val="{00000000-ED88-4FEB-8E2F-A5CC2F20DB6A}"/>
                </c:ext>
              </c:extLst>
            </c:dLbl>
            <c:dLbl>
              <c:idx val="1"/>
              <c:delete val="1"/>
              <c:extLst>
                <c:ext xmlns:c15="http://schemas.microsoft.com/office/drawing/2012/chart" uri="{CE6537A1-D6FC-4f65-9D91-7224C49458BB}"/>
                <c:ext xmlns:c16="http://schemas.microsoft.com/office/drawing/2014/chart" uri="{C3380CC4-5D6E-409C-BE32-E72D297353CC}">
                  <c16:uniqueId val="{00000001-ED88-4FEB-8E2F-A5CC2F20DB6A}"/>
                </c:ext>
              </c:extLst>
            </c:dLbl>
            <c:dLbl>
              <c:idx val="2"/>
              <c:layout>
                <c:manualLayout>
                  <c:x val="-0.11236472738960403"/>
                  <c:y val="0.12491683686867626"/>
                </c:manualLayout>
              </c:layout>
              <c:tx>
                <c:rich>
                  <a:bodyPr anchor="t" anchorCtr="0"/>
                  <a:lstStyle/>
                  <a:p>
                    <a:pPr algn="l">
                      <a:defRPr/>
                    </a:pPr>
                    <a:r>
                      <a:rPr lang="en-US" sz="3200" b="0" dirty="0">
                        <a:solidFill>
                          <a:schemeClr val="accent5"/>
                        </a:solidFill>
                      </a:rPr>
                      <a:t>10%</a:t>
                    </a:r>
                  </a:p>
                  <a:p>
                    <a:pPr algn="l">
                      <a:defRPr/>
                    </a:pPr>
                    <a:r>
                      <a:rPr lang="en-US" sz="900" b="1" dirty="0">
                        <a:solidFill>
                          <a:schemeClr val="tx1">
                            <a:lumMod val="50000"/>
                            <a:lumOff val="50000"/>
                          </a:schemeClr>
                        </a:solidFill>
                      </a:rPr>
                      <a:t>Emerging Markets</a:t>
                    </a:r>
                  </a:p>
                  <a:p>
                    <a:pPr algn="l">
                      <a:defRPr/>
                    </a:pPr>
                    <a:r>
                      <a:rPr lang="en-US" sz="900" dirty="0">
                        <a:solidFill>
                          <a:schemeClr val="tx1">
                            <a:lumMod val="50000"/>
                            <a:lumOff val="50000"/>
                          </a:schemeClr>
                        </a:solidFill>
                      </a:rPr>
                      <a:t>$8.4 trillion </a:t>
                    </a:r>
                  </a:p>
                </c:rich>
              </c:tx>
              <c:spPr/>
              <c:dLblPos val="bestFit"/>
              <c:showLegendKey val="0"/>
              <c:showVal val="1"/>
              <c:showCatName val="0"/>
              <c:showSerName val="0"/>
              <c:showPercent val="0"/>
              <c:showBubbleSize val="0"/>
              <c:extLst>
                <c:ext xmlns:c15="http://schemas.microsoft.com/office/drawing/2012/chart" uri="{CE6537A1-D6FC-4f65-9D91-7224C49458BB}">
                  <c15:layout>
                    <c:manualLayout>
                      <c:w val="0.30659678036280186"/>
                      <c:h val="0.75983168292684311"/>
                    </c:manualLayout>
                  </c15:layout>
                  <c15:showDataLabelsRange val="0"/>
                </c:ext>
                <c:ext xmlns:c16="http://schemas.microsoft.com/office/drawing/2014/chart" uri="{C3380CC4-5D6E-409C-BE32-E72D297353CC}">
                  <c16:uniqueId val="{00000003-ED88-4FEB-8E2F-A5CC2F20DB6A}"/>
                </c:ext>
              </c:extLst>
            </c:dLbl>
            <c:spPr>
              <a:noFill/>
              <a:ln>
                <a:noFill/>
              </a:ln>
              <a:effectLst/>
            </c:spPr>
            <c:txPr>
              <a:bodyPr/>
              <a:lstStyle/>
              <a:p>
                <a:pPr algn="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extLst>
          </c:dLbls>
          <c:cat>
            <c:strRef>
              <c:f>Sheet2!$A$2:$A$5</c:f>
              <c:strCache>
                <c:ptCount val="4"/>
                <c:pt idx="0">
                  <c:v>MARKET</c:v>
                </c:pt>
                <c:pt idx="1">
                  <c:v>US</c:v>
                </c:pt>
                <c:pt idx="2">
                  <c:v>International Developed</c:v>
                </c:pt>
                <c:pt idx="3">
                  <c:v>Emerging Markets</c:v>
                </c:pt>
              </c:strCache>
            </c:strRef>
          </c:cat>
          <c:val>
            <c:numRef>
              <c:f>Sheet2!$B$3:$B$5</c:f>
              <c:numCache>
                <c:formatCode>0%</c:formatCode>
                <c:ptCount val="3"/>
                <c:pt idx="0">
                  <c:v>0.63</c:v>
                </c:pt>
                <c:pt idx="1">
                  <c:v>0.27</c:v>
                </c:pt>
                <c:pt idx="2">
                  <c:v>0.1</c:v>
                </c:pt>
              </c:numCache>
            </c:numRef>
          </c:val>
          <c:extLst>
            <c:ext xmlns:c16="http://schemas.microsoft.com/office/drawing/2014/chart" uri="{C3380CC4-5D6E-409C-BE32-E72D297353CC}">
              <c16:uniqueId val="{00000004-ED88-4FEB-8E2F-A5CC2F20DB6A}"/>
            </c:ext>
          </c:extLst>
        </c:ser>
        <c:dLbls>
          <c:showLegendKey val="0"/>
          <c:showVal val="0"/>
          <c:showCatName val="0"/>
          <c:showSerName val="0"/>
          <c:showPercent val="0"/>
          <c:showBubbleSize val="0"/>
          <c:showLeaderLines val="0"/>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0.09552</cdr:x>
      <cdr:y>0.68133</cdr:y>
    </cdr:from>
    <cdr:to>
      <cdr:x>0.19546</cdr:x>
      <cdr:y>0.76731</cdr:y>
    </cdr:to>
    <cdr:sp macro="" textlink="">
      <cdr:nvSpPr>
        <cdr:cNvPr id="2" name="TextBox 1"/>
        <cdr:cNvSpPr txBox="1"/>
      </cdr:nvSpPr>
      <cdr:spPr>
        <a:xfrm xmlns:a="http://schemas.openxmlformats.org/drawingml/2006/main">
          <a:off x="849629" y="3723728"/>
          <a:ext cx="889000" cy="4699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0.09552</cdr:x>
      <cdr:y>0.68133</cdr:y>
    </cdr:from>
    <cdr:to>
      <cdr:x>0.19546</cdr:x>
      <cdr:y>0.76731</cdr:y>
    </cdr:to>
    <cdr:sp macro="" textlink="">
      <cdr:nvSpPr>
        <cdr:cNvPr id="2" name="TextBox 1"/>
        <cdr:cNvSpPr txBox="1"/>
      </cdr:nvSpPr>
      <cdr:spPr>
        <a:xfrm xmlns:a="http://schemas.openxmlformats.org/drawingml/2006/main">
          <a:off x="849629" y="3723728"/>
          <a:ext cx="889000" cy="4699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0.06881</cdr:x>
      <cdr:y>0.84373</cdr:y>
    </cdr:from>
    <cdr:to>
      <cdr:x>0.14262</cdr:x>
      <cdr:y>0.89793</cdr:y>
    </cdr:to>
    <cdr:sp macro="" textlink="">
      <cdr:nvSpPr>
        <cdr:cNvPr id="6" name="TextBox 16"/>
        <cdr:cNvSpPr txBox="1"/>
      </cdr:nvSpPr>
      <cdr:spPr>
        <a:xfrm xmlns:a="http://schemas.openxmlformats.org/drawingml/2006/main">
          <a:off x="226414" y="2155891"/>
          <a:ext cx="242853" cy="138492"/>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900" dirty="0"/>
            <a:t>3M</a:t>
          </a:r>
        </a:p>
      </cdr:txBody>
    </cdr:sp>
  </cdr:relSizeAnchor>
  <cdr:relSizeAnchor xmlns:cdr="http://schemas.openxmlformats.org/drawingml/2006/chartDrawing">
    <cdr:from>
      <cdr:x>0.17706</cdr:x>
      <cdr:y>0.84373</cdr:y>
    </cdr:from>
    <cdr:to>
      <cdr:x>0.25415</cdr:x>
      <cdr:y>0.89793</cdr:y>
    </cdr:to>
    <cdr:sp macro="" textlink="">
      <cdr:nvSpPr>
        <cdr:cNvPr id="7" name="TextBox 22"/>
        <cdr:cNvSpPr txBox="1"/>
      </cdr:nvSpPr>
      <cdr:spPr>
        <a:xfrm xmlns:a="http://schemas.openxmlformats.org/drawingml/2006/main">
          <a:off x="582572" y="2155891"/>
          <a:ext cx="253658" cy="13849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900" dirty="0"/>
            <a:t>5Y</a:t>
          </a:r>
        </a:p>
      </cdr:txBody>
    </cdr:sp>
  </cdr:relSizeAnchor>
  <cdr:relSizeAnchor xmlns:cdr="http://schemas.openxmlformats.org/drawingml/2006/chartDrawing">
    <cdr:from>
      <cdr:x>0.30218</cdr:x>
      <cdr:y>0.84373</cdr:y>
    </cdr:from>
    <cdr:to>
      <cdr:x>0.38406</cdr:x>
      <cdr:y>0.89793</cdr:y>
    </cdr:to>
    <cdr:sp macro="" textlink="">
      <cdr:nvSpPr>
        <cdr:cNvPr id="8" name="TextBox 24"/>
        <cdr:cNvSpPr txBox="1"/>
      </cdr:nvSpPr>
      <cdr:spPr>
        <a:xfrm xmlns:a="http://schemas.openxmlformats.org/drawingml/2006/main">
          <a:off x="994248" y="2155891"/>
          <a:ext cx="269402" cy="13849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900" dirty="0"/>
            <a:t>10Y</a:t>
          </a:r>
        </a:p>
      </cdr:txBody>
    </cdr:sp>
  </cdr:relSizeAnchor>
  <cdr:relSizeAnchor xmlns:cdr="http://schemas.openxmlformats.org/drawingml/2006/chartDrawing">
    <cdr:from>
      <cdr:x>0.67429</cdr:x>
      <cdr:y>0.84373</cdr:y>
    </cdr:from>
    <cdr:to>
      <cdr:x>0.76469</cdr:x>
      <cdr:y>0.89793</cdr:y>
    </cdr:to>
    <cdr:sp macro="" textlink="">
      <cdr:nvSpPr>
        <cdr:cNvPr id="9" name="TextBox 25"/>
        <cdr:cNvSpPr txBox="1"/>
      </cdr:nvSpPr>
      <cdr:spPr>
        <a:xfrm xmlns:a="http://schemas.openxmlformats.org/drawingml/2006/main">
          <a:off x="2218587" y="2155892"/>
          <a:ext cx="297449" cy="138499"/>
        </a:xfrm>
        <a:prstGeom xmlns:a="http://schemas.openxmlformats.org/drawingml/2006/main" prst="rect">
          <a:avLst/>
        </a:prstGeom>
        <a:noFill xmlns:a="http://schemas.openxmlformats.org/drawingml/2006/main"/>
      </cdr:spPr>
      <cdr:txBody>
        <a:bodyPr xmlns:a="http://schemas.openxmlformats.org/drawingml/2006/main" wrap="square" lIns="0" tIns="0" rIns="0" bIns="0"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900" dirty="0"/>
            <a:t>30Y</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10"/>
            <a:ext cx="3043344" cy="465456"/>
          </a:xfrm>
          <a:prstGeom prst="rect">
            <a:avLst/>
          </a:prstGeom>
        </p:spPr>
        <p:txBody>
          <a:bodyPr vert="horz" lIns="92394" tIns="46200" rIns="92394" bIns="46200" rtlCol="0"/>
          <a:lstStyle>
            <a:lvl1pPr algn="l">
              <a:defRPr sz="1100"/>
            </a:lvl1pPr>
          </a:lstStyle>
          <a:p>
            <a:endParaRPr lang="en-US" dirty="0"/>
          </a:p>
        </p:txBody>
      </p:sp>
      <p:sp>
        <p:nvSpPr>
          <p:cNvPr id="3" name="Date Placeholder 2"/>
          <p:cNvSpPr>
            <a:spLocks noGrp="1"/>
          </p:cNvSpPr>
          <p:nvPr>
            <p:ph type="dt" idx="1"/>
          </p:nvPr>
        </p:nvSpPr>
        <p:spPr>
          <a:xfrm>
            <a:off x="3978137" y="10"/>
            <a:ext cx="3043344" cy="465456"/>
          </a:xfrm>
          <a:prstGeom prst="rect">
            <a:avLst/>
          </a:prstGeom>
        </p:spPr>
        <p:txBody>
          <a:bodyPr vert="horz" lIns="92394" tIns="46200" rIns="92394" bIns="46200" rtlCol="0"/>
          <a:lstStyle>
            <a:lvl1pPr algn="r">
              <a:defRPr sz="1100"/>
            </a:lvl1pPr>
          </a:lstStyle>
          <a:p>
            <a:fld id="{86CEC522-08D6-41D7-BD17-4A764ED892E3}" type="datetimeFigureOut">
              <a:rPr lang="en-US" smtClean="0"/>
              <a:pPr/>
              <a:t>4/10/2024</a:t>
            </a:fld>
            <a:endParaRPr lang="en-US" dirty="0"/>
          </a:p>
        </p:txBody>
      </p:sp>
      <p:sp>
        <p:nvSpPr>
          <p:cNvPr id="4" name="Slide Image Placeholder 3"/>
          <p:cNvSpPr>
            <a:spLocks noGrp="1" noRot="1" noChangeAspect="1"/>
          </p:cNvSpPr>
          <p:nvPr>
            <p:ph type="sldImg" idx="2"/>
          </p:nvPr>
        </p:nvSpPr>
        <p:spPr>
          <a:xfrm>
            <a:off x="1252538" y="696913"/>
            <a:ext cx="4518025" cy="3492500"/>
          </a:xfrm>
          <a:prstGeom prst="rect">
            <a:avLst/>
          </a:prstGeom>
          <a:noFill/>
          <a:ln w="12700">
            <a:solidFill>
              <a:prstClr val="black"/>
            </a:solidFill>
          </a:ln>
        </p:spPr>
        <p:txBody>
          <a:bodyPr vert="horz" lIns="92394" tIns="46200" rIns="92394" bIns="46200" rtlCol="0" anchor="ctr"/>
          <a:lstStyle/>
          <a:p>
            <a:endParaRPr lang="en-US" dirty="0"/>
          </a:p>
        </p:txBody>
      </p:sp>
      <p:sp>
        <p:nvSpPr>
          <p:cNvPr id="5" name="Notes Placeholder 4"/>
          <p:cNvSpPr>
            <a:spLocks noGrp="1"/>
          </p:cNvSpPr>
          <p:nvPr>
            <p:ph type="body" sz="quarter" idx="3"/>
          </p:nvPr>
        </p:nvSpPr>
        <p:spPr>
          <a:xfrm>
            <a:off x="702310" y="4421833"/>
            <a:ext cx="5618480" cy="4189096"/>
          </a:xfrm>
          <a:prstGeom prst="rect">
            <a:avLst/>
          </a:prstGeom>
        </p:spPr>
        <p:txBody>
          <a:bodyPr vert="horz" lIns="92394" tIns="46200" rIns="92394" bIns="4620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7" y="8842039"/>
            <a:ext cx="3043344" cy="465456"/>
          </a:xfrm>
          <a:prstGeom prst="rect">
            <a:avLst/>
          </a:prstGeom>
        </p:spPr>
        <p:txBody>
          <a:bodyPr vert="horz" lIns="92394" tIns="46200" rIns="92394" bIns="46200"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8137" y="8842039"/>
            <a:ext cx="3043344" cy="465456"/>
          </a:xfrm>
          <a:prstGeom prst="rect">
            <a:avLst/>
          </a:prstGeom>
        </p:spPr>
        <p:txBody>
          <a:bodyPr vert="horz" lIns="92394" tIns="46200" rIns="92394" bIns="46200" rtlCol="0" anchor="b"/>
          <a:lstStyle>
            <a:lvl1pPr algn="r">
              <a:defRPr sz="1100"/>
            </a:lvl1pPr>
          </a:lstStyle>
          <a:p>
            <a:fld id="{C026C3DD-909A-435F-A8A6-9918FB0A88D5}" type="slidenum">
              <a:rPr lang="en-US" smtClean="0"/>
              <a:pPr/>
              <a:t>‹#›</a:t>
            </a:fld>
            <a:endParaRPr lang="en-US" dirty="0"/>
          </a:p>
        </p:txBody>
      </p:sp>
    </p:spTree>
    <p:extLst>
      <p:ext uri="{BB962C8B-B14F-4D97-AF65-F5344CB8AC3E}">
        <p14:creationId xmlns:p14="http://schemas.microsoft.com/office/powerpoint/2010/main" val="2509161024"/>
      </p:ext>
    </p:extLst>
  </p:cSld>
  <p:clrMap bg1="lt1" tx1="dk1" bg2="lt2" tx2="dk2" accent1="accent1" accent2="accent2" accent3="accent3" accent4="accent4" accent5="accent5" accent6="accent6" hlink="hlink" folHlink="folHlink"/>
  <p:notesStyle>
    <a:lvl1pPr marL="0" algn="l" defTabSz="913866" rtl="0" eaLnBrk="1" latinLnBrk="0" hangingPunct="1">
      <a:defRPr sz="1200" kern="1200">
        <a:solidFill>
          <a:schemeClr val="tx1"/>
        </a:solidFill>
        <a:latin typeface="+mn-lt"/>
        <a:ea typeface="+mn-ea"/>
        <a:cs typeface="+mn-cs"/>
      </a:defRPr>
    </a:lvl1pPr>
    <a:lvl2pPr marL="456932" algn="l" defTabSz="913866" rtl="0" eaLnBrk="1" latinLnBrk="0" hangingPunct="1">
      <a:defRPr sz="1200" kern="1200">
        <a:solidFill>
          <a:schemeClr val="tx1"/>
        </a:solidFill>
        <a:latin typeface="+mn-lt"/>
        <a:ea typeface="+mn-ea"/>
        <a:cs typeface="+mn-cs"/>
      </a:defRPr>
    </a:lvl2pPr>
    <a:lvl3pPr marL="913866" algn="l" defTabSz="913866" rtl="0" eaLnBrk="1" latinLnBrk="0" hangingPunct="1">
      <a:defRPr sz="1200" kern="1200">
        <a:solidFill>
          <a:schemeClr val="tx1"/>
        </a:solidFill>
        <a:latin typeface="+mn-lt"/>
        <a:ea typeface="+mn-ea"/>
        <a:cs typeface="+mn-cs"/>
      </a:defRPr>
    </a:lvl3pPr>
    <a:lvl4pPr marL="1370798" algn="l" defTabSz="913866" rtl="0" eaLnBrk="1" latinLnBrk="0" hangingPunct="1">
      <a:defRPr sz="1200" kern="1200">
        <a:solidFill>
          <a:schemeClr val="tx1"/>
        </a:solidFill>
        <a:latin typeface="+mn-lt"/>
        <a:ea typeface="+mn-ea"/>
        <a:cs typeface="+mn-cs"/>
      </a:defRPr>
    </a:lvl4pPr>
    <a:lvl5pPr marL="1827730" algn="l" defTabSz="913866" rtl="0" eaLnBrk="1" latinLnBrk="0" hangingPunct="1">
      <a:defRPr sz="1200" kern="1200">
        <a:solidFill>
          <a:schemeClr val="tx1"/>
        </a:solidFill>
        <a:latin typeface="+mn-lt"/>
        <a:ea typeface="+mn-ea"/>
        <a:cs typeface="+mn-cs"/>
      </a:defRPr>
    </a:lvl5pPr>
    <a:lvl6pPr marL="2284663" algn="l" defTabSz="913866" rtl="0" eaLnBrk="1" latinLnBrk="0" hangingPunct="1">
      <a:defRPr sz="1200" kern="1200">
        <a:solidFill>
          <a:schemeClr val="tx1"/>
        </a:solidFill>
        <a:latin typeface="+mn-lt"/>
        <a:ea typeface="+mn-ea"/>
        <a:cs typeface="+mn-cs"/>
      </a:defRPr>
    </a:lvl6pPr>
    <a:lvl7pPr marL="2741597" algn="l" defTabSz="913866" rtl="0" eaLnBrk="1" latinLnBrk="0" hangingPunct="1">
      <a:defRPr sz="1200" kern="1200">
        <a:solidFill>
          <a:schemeClr val="tx1"/>
        </a:solidFill>
        <a:latin typeface="+mn-lt"/>
        <a:ea typeface="+mn-ea"/>
        <a:cs typeface="+mn-cs"/>
      </a:defRPr>
    </a:lvl7pPr>
    <a:lvl8pPr marL="3198529" algn="l" defTabSz="913866" rtl="0" eaLnBrk="1" latinLnBrk="0" hangingPunct="1">
      <a:defRPr sz="1200" kern="1200">
        <a:solidFill>
          <a:schemeClr val="tx1"/>
        </a:solidFill>
        <a:latin typeface="+mn-lt"/>
        <a:ea typeface="+mn-ea"/>
        <a:cs typeface="+mn-cs"/>
      </a:defRPr>
    </a:lvl8pPr>
    <a:lvl9pPr marL="3655462" algn="l" defTabSz="91386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pPr/>
              <a:t>1</a:t>
            </a:fld>
            <a:endParaRPr lang="en-US" dirty="0"/>
          </a:p>
        </p:txBody>
      </p:sp>
    </p:spTree>
    <p:extLst>
      <p:ext uri="{BB962C8B-B14F-4D97-AF65-F5344CB8AC3E}">
        <p14:creationId xmlns:p14="http://schemas.microsoft.com/office/powerpoint/2010/main" val="4082807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4125" y="698500"/>
            <a:ext cx="4514850" cy="3490913"/>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4229827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76275"/>
            <a:ext cx="4379913" cy="3386138"/>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1018228" rtl="0" eaLnBrk="1" fontAlgn="auto" latinLnBrk="0" hangingPunct="1">
              <a:lnSpc>
                <a:spcPct val="100000"/>
              </a:lnSpc>
              <a:spcBef>
                <a:spcPts val="0"/>
              </a:spcBef>
              <a:spcAft>
                <a:spcPts val="0"/>
              </a:spcAft>
              <a:buClrTx/>
              <a:buSzTx/>
              <a:buFontTx/>
              <a:buNone/>
              <a:tabLst/>
              <a:defRPr/>
            </a:pPr>
            <a:fld id="{C026C3DD-909A-435F-A8A6-9918FB0A88D5}" type="slidenum">
              <a:rPr kumimoji="0" lang="en-US" sz="11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018228" rtl="0" eaLnBrk="1" fontAlgn="auto" latinLnBrk="0" hangingPunct="1">
                <a:lnSpc>
                  <a:spcPct val="100000"/>
                </a:lnSpc>
                <a:spcBef>
                  <a:spcPts val="0"/>
                </a:spcBef>
                <a:spcAft>
                  <a:spcPts val="0"/>
                </a:spcAft>
                <a:buClrTx/>
                <a:buSzTx/>
                <a:buFontTx/>
                <a:buNone/>
                <a:tabLst/>
                <a:defRPr/>
              </a:pPr>
              <a:t>11</a:t>
            </a:fld>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474823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76275"/>
            <a:ext cx="4379913" cy="3386138"/>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1018228" rtl="0" eaLnBrk="1" fontAlgn="auto" latinLnBrk="0" hangingPunct="1">
              <a:lnSpc>
                <a:spcPct val="100000"/>
              </a:lnSpc>
              <a:spcBef>
                <a:spcPts val="0"/>
              </a:spcBef>
              <a:spcAft>
                <a:spcPts val="0"/>
              </a:spcAft>
              <a:buClrTx/>
              <a:buSzTx/>
              <a:buFontTx/>
              <a:buNone/>
              <a:tabLst/>
              <a:defRPr/>
            </a:pPr>
            <a:fld id="{C026C3DD-909A-435F-A8A6-9918FB0A88D5}" type="slidenum">
              <a:rPr kumimoji="0" lang="en-US" sz="11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018228" rtl="0" eaLnBrk="1" fontAlgn="auto" latinLnBrk="0" hangingPunct="1">
                <a:lnSpc>
                  <a:spcPct val="100000"/>
                </a:lnSpc>
                <a:spcBef>
                  <a:spcPts val="0"/>
                </a:spcBef>
                <a:spcAft>
                  <a:spcPts val="0"/>
                </a:spcAft>
                <a:buClrTx/>
                <a:buSzTx/>
                <a:buFontTx/>
                <a:buNone/>
                <a:tabLst/>
                <a:defRPr/>
              </a:pPr>
              <a:t>12</a:t>
            </a:fld>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12891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pPr/>
              <a:t>2</a:t>
            </a:fld>
            <a:endParaRPr lang="en-US" dirty="0"/>
          </a:p>
        </p:txBody>
      </p:sp>
    </p:spTree>
    <p:extLst>
      <p:ext uri="{BB962C8B-B14F-4D97-AF65-F5344CB8AC3E}">
        <p14:creationId xmlns:p14="http://schemas.microsoft.com/office/powerpoint/2010/main" val="1063992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pPr/>
              <a:t>3</a:t>
            </a:fld>
            <a:endParaRPr lang="en-US" dirty="0"/>
          </a:p>
        </p:txBody>
      </p:sp>
    </p:spTree>
    <p:extLst>
      <p:ext uri="{BB962C8B-B14F-4D97-AF65-F5344CB8AC3E}">
        <p14:creationId xmlns:p14="http://schemas.microsoft.com/office/powerpoint/2010/main" val="4149400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82997" rtl="0" eaLnBrk="1" fontAlgn="auto" latinLnBrk="0" hangingPunct="1">
              <a:lnSpc>
                <a:spcPct val="100000"/>
              </a:lnSpc>
              <a:spcBef>
                <a:spcPts val="0"/>
              </a:spcBef>
              <a:spcAft>
                <a:spcPts val="0"/>
              </a:spcAft>
              <a:buClrTx/>
              <a:buSzTx/>
              <a:buFontTx/>
              <a:buNone/>
              <a:tabLst/>
              <a:defRPr/>
            </a:pPr>
            <a:fld id="{C026C3DD-909A-435F-A8A6-9918FB0A88D5}" type="slidenum">
              <a:rPr kumimoji="0" lang="en-US" sz="1100" b="0" i="0" u="none" strike="noStrike" kern="1200" cap="none" spc="0" normalizeH="0" baseline="0" noProof="0">
                <a:ln>
                  <a:noFill/>
                </a:ln>
                <a:solidFill>
                  <a:prstClr val="black"/>
                </a:solidFill>
                <a:effectLst/>
                <a:uLnTx/>
                <a:uFillTx/>
                <a:latin typeface="Calibri"/>
                <a:ea typeface="+mn-ea"/>
                <a:cs typeface="+mn-cs"/>
              </a:rPr>
              <a:pPr marL="0" marR="0" lvl="0" indent="0" algn="r" defTabSz="982997" rtl="0" eaLnBrk="1" fontAlgn="auto" latinLnBrk="0" hangingPunct="1">
                <a:lnSpc>
                  <a:spcPct val="100000"/>
                </a:lnSpc>
                <a:spcBef>
                  <a:spcPts val="0"/>
                </a:spcBef>
                <a:spcAft>
                  <a:spcPts val="0"/>
                </a:spcAft>
                <a:buClrTx/>
                <a:buSzTx/>
                <a:buFontTx/>
                <a:buNone/>
                <a:tabLst/>
                <a:defRPr/>
              </a:pPr>
              <a:t>4</a:t>
            </a:fld>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72162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21200"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pPr/>
              <a:t>5</a:t>
            </a:fld>
            <a:endParaRPr lang="en-US" dirty="0"/>
          </a:p>
        </p:txBody>
      </p:sp>
    </p:spTree>
    <p:extLst>
      <p:ext uri="{BB962C8B-B14F-4D97-AF65-F5344CB8AC3E}">
        <p14:creationId xmlns:p14="http://schemas.microsoft.com/office/powerpoint/2010/main" val="3064149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0950" y="696913"/>
            <a:ext cx="4521200"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pPr/>
              <a:t>6</a:t>
            </a:fld>
            <a:endParaRPr lang="en-US" dirty="0"/>
          </a:p>
        </p:txBody>
      </p:sp>
    </p:spTree>
    <p:extLst>
      <p:ext uri="{BB962C8B-B14F-4D97-AF65-F5344CB8AC3E}">
        <p14:creationId xmlns:p14="http://schemas.microsoft.com/office/powerpoint/2010/main" val="1030043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523567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1955567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2538" y="696913"/>
            <a:ext cx="4518025" cy="34925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26C3DD-909A-435F-A8A6-9918FB0A88D5}"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1567263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32300" y="4334726"/>
            <a:ext cx="4879340" cy="1883198"/>
          </a:xfrm>
        </p:spPr>
        <p:txBody>
          <a:bodyPr lIns="0" tIns="0" rIns="0" bIns="0" anchor="t" anchorCtr="0">
            <a:noAutofit/>
          </a:bodyPr>
          <a:lstStyle>
            <a:lvl1pPr algn="r">
              <a:defRPr sz="14000">
                <a:solidFill>
                  <a:schemeClr val="tx2"/>
                </a:solidFill>
                <a:latin typeface="Arial" pitchFamily="34" charset="0"/>
                <a:cs typeface="Arial" pitchFamily="34" charset="0"/>
              </a:defRPr>
            </a:lvl1pPr>
          </a:lstStyle>
          <a:p>
            <a:r>
              <a:rPr lang="en-US" dirty="0"/>
              <a:t>Q</a:t>
            </a:r>
          </a:p>
        </p:txBody>
      </p:sp>
      <p:sp>
        <p:nvSpPr>
          <p:cNvPr id="3" name="Subtitle 2"/>
          <p:cNvSpPr>
            <a:spLocks noGrp="1"/>
          </p:cNvSpPr>
          <p:nvPr>
            <p:ph type="subTitle" idx="1" hasCustomPrompt="1"/>
          </p:nvPr>
        </p:nvSpPr>
        <p:spPr>
          <a:xfrm>
            <a:off x="4432305" y="6416045"/>
            <a:ext cx="4818380" cy="384494"/>
          </a:xfrm>
        </p:spPr>
        <p:txBody>
          <a:bodyPr lIns="0" tIns="0" rIns="0" bIns="0" anchor="t" anchorCtr="0">
            <a:noAutofit/>
          </a:bodyPr>
          <a:lstStyle>
            <a:lvl1pPr marL="0" indent="0" algn="r">
              <a:buNone/>
              <a:defRPr sz="2600" baseline="0">
                <a:solidFill>
                  <a:schemeClr val="bg1">
                    <a:lumMod val="50000"/>
                  </a:schemeClr>
                </a:solidFill>
              </a:defRPr>
            </a:lvl1pPr>
            <a:lvl2pPr marL="509115" indent="0" algn="ctr">
              <a:buNone/>
              <a:defRPr>
                <a:solidFill>
                  <a:schemeClr val="tx1">
                    <a:tint val="75000"/>
                  </a:schemeClr>
                </a:solidFill>
              </a:defRPr>
            </a:lvl2pPr>
            <a:lvl3pPr marL="1018228" indent="0" algn="ctr">
              <a:buNone/>
              <a:defRPr>
                <a:solidFill>
                  <a:schemeClr val="tx1">
                    <a:tint val="75000"/>
                  </a:schemeClr>
                </a:solidFill>
              </a:defRPr>
            </a:lvl3pPr>
            <a:lvl4pPr marL="1527344" indent="0" algn="ctr">
              <a:buNone/>
              <a:defRPr>
                <a:solidFill>
                  <a:schemeClr val="tx1">
                    <a:tint val="75000"/>
                  </a:schemeClr>
                </a:solidFill>
              </a:defRPr>
            </a:lvl4pPr>
            <a:lvl5pPr marL="2036458" indent="0" algn="ctr">
              <a:buNone/>
              <a:defRPr>
                <a:solidFill>
                  <a:schemeClr val="tx1">
                    <a:tint val="75000"/>
                  </a:schemeClr>
                </a:solidFill>
              </a:defRPr>
            </a:lvl5pPr>
            <a:lvl6pPr marL="2545574" indent="0" algn="ctr">
              <a:buNone/>
              <a:defRPr>
                <a:solidFill>
                  <a:schemeClr val="tx1">
                    <a:tint val="75000"/>
                  </a:schemeClr>
                </a:solidFill>
              </a:defRPr>
            </a:lvl6pPr>
            <a:lvl7pPr marL="3054686" indent="0" algn="ctr">
              <a:buNone/>
              <a:defRPr>
                <a:solidFill>
                  <a:schemeClr val="tx1">
                    <a:tint val="75000"/>
                  </a:schemeClr>
                </a:solidFill>
              </a:defRPr>
            </a:lvl7pPr>
            <a:lvl8pPr marL="3563802" indent="0" algn="ctr">
              <a:buNone/>
              <a:defRPr>
                <a:solidFill>
                  <a:schemeClr val="tx1">
                    <a:tint val="75000"/>
                  </a:schemeClr>
                </a:solidFill>
              </a:defRPr>
            </a:lvl8pPr>
            <a:lvl9pPr marL="4072914" indent="0" algn="ctr">
              <a:buNone/>
              <a:defRPr>
                <a:solidFill>
                  <a:schemeClr val="tx1">
                    <a:tint val="75000"/>
                  </a:schemeClr>
                </a:solidFill>
              </a:defRPr>
            </a:lvl9pPr>
          </a:lstStyle>
          <a:p>
            <a:r>
              <a:rPr lang="en-US" dirty="0"/>
              <a:t>Click to edit title</a:t>
            </a:r>
          </a:p>
        </p:txBody>
      </p:sp>
      <p:sp>
        <p:nvSpPr>
          <p:cNvPr id="7" name="Rectangle 6"/>
          <p:cNvSpPr/>
          <p:nvPr userDrawn="1"/>
        </p:nvSpPr>
        <p:spPr>
          <a:xfrm>
            <a:off x="0" y="-1"/>
            <a:ext cx="10058400" cy="42068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388" tIns="45693" rIns="91388" bIns="45693" rtlCol="0" anchor="ctr"/>
          <a:lstStyle/>
          <a:p>
            <a:pPr algn="ctr"/>
            <a:endParaRPr lang="en-US" dirty="0">
              <a:solidFill>
                <a:prstClr val="white"/>
              </a:solidFill>
            </a:endParaRPr>
          </a:p>
        </p:txBody>
      </p:sp>
      <p:sp>
        <p:nvSpPr>
          <p:cNvPr id="12" name="Text Placeholder 11"/>
          <p:cNvSpPr>
            <a:spLocks noGrp="1"/>
          </p:cNvSpPr>
          <p:nvPr>
            <p:ph type="body" sz="quarter" idx="11" hasCustomPrompt="1"/>
          </p:nvPr>
        </p:nvSpPr>
        <p:spPr>
          <a:xfrm>
            <a:off x="4432305" y="6847523"/>
            <a:ext cx="4818380" cy="457200"/>
          </a:xfrm>
        </p:spPr>
        <p:txBody>
          <a:bodyPr lIns="0" tIns="0" rIns="0" bIns="0">
            <a:noAutofit/>
          </a:bodyPr>
          <a:lstStyle>
            <a:lvl1pPr marL="0" indent="0" algn="r">
              <a:buNone/>
              <a:defRPr sz="1800" baseline="0">
                <a:solidFill>
                  <a:schemeClr val="bg1">
                    <a:lumMod val="50000"/>
                  </a:schemeClr>
                </a:solidFill>
              </a:defRPr>
            </a:lvl1pPr>
            <a:lvl2pPr>
              <a:defRPr sz="1800"/>
            </a:lvl2pPr>
            <a:lvl3pPr>
              <a:defRPr sz="1800"/>
            </a:lvl3pPr>
            <a:lvl4pPr>
              <a:defRPr sz="1800"/>
            </a:lvl4pPr>
            <a:lvl5pPr>
              <a:defRPr sz="1800"/>
            </a:lvl5pPr>
          </a:lstStyle>
          <a:p>
            <a:pPr lvl="0"/>
            <a:r>
              <a:rPr lang="en-US" dirty="0"/>
              <a:t>Click to edit Quarter Year</a:t>
            </a:r>
          </a:p>
        </p:txBody>
      </p:sp>
      <p:sp>
        <p:nvSpPr>
          <p:cNvPr id="19" name="Picture Placeholder 18"/>
          <p:cNvSpPr>
            <a:spLocks noGrp="1"/>
          </p:cNvSpPr>
          <p:nvPr>
            <p:ph type="pic" sz="quarter" idx="13" hasCustomPrompt="1"/>
          </p:nvPr>
        </p:nvSpPr>
        <p:spPr>
          <a:xfrm>
            <a:off x="485777" y="674099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4" name="AssetID" descr="svtx:content/slide/@id">
            <a:extLst>
              <a:ext uri="{FF2B5EF4-FFF2-40B4-BE49-F238E27FC236}">
                <a16:creationId xmlns:a16="http://schemas.microsoft.com/office/drawing/2014/main" id="{5B224DF8-BB71-2F73-37F8-4C06F84DEBAD}"/>
              </a:ext>
            </a:extLst>
          </p:cNvPr>
          <p:cNvSpPr>
            <a:spLocks noGrp="1" noRot="1" noMove="1" noResize="1" noEditPoints="1" noAdjustHandles="1" noChangeArrowheads="1" noChangeShapeType="1"/>
          </p:cNvSpPr>
          <p:nvPr>
            <p:ph type="body" sz="quarter" idx="14"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1987180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2"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14" name="Text Placeholder 13"/>
          <p:cNvSpPr>
            <a:spLocks noGrp="1"/>
          </p:cNvSpPr>
          <p:nvPr>
            <p:ph type="body" sz="quarter" idx="15" hasCustomPrompt="1"/>
          </p:nvPr>
        </p:nvSpPr>
        <p:spPr>
          <a:xfrm>
            <a:off x="529813" y="7134371"/>
            <a:ext cx="851916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17" name="Text Placeholder 15"/>
          <p:cNvSpPr>
            <a:spLocks noGrp="1"/>
          </p:cNvSpPr>
          <p:nvPr>
            <p:ph type="body" sz="quarter" idx="17" hasCustomPrompt="1"/>
          </p:nvPr>
        </p:nvSpPr>
        <p:spPr>
          <a:xfrm>
            <a:off x="4607560" y="1795796"/>
            <a:ext cx="4901565" cy="4808855"/>
          </a:xfrm>
        </p:spPr>
        <p:txBody>
          <a:bodyPr lIns="91388" rIns="91388" anchor="t">
            <a:noAutofit/>
          </a:bodyPr>
          <a:lstStyle>
            <a:lvl1pPr marL="182774" indent="-182774">
              <a:lnSpc>
                <a:spcPct val="110000"/>
              </a:lnSpc>
              <a:spcBef>
                <a:spcPts val="900"/>
              </a:spcBef>
              <a:buNone/>
              <a:defRPr sz="1600"/>
            </a:lvl1pPr>
            <a:lvl2pPr marL="0" indent="0">
              <a:lnSpc>
                <a:spcPct val="110000"/>
              </a:lnSpc>
              <a:spcBef>
                <a:spcPts val="900"/>
              </a:spcBef>
              <a:buClr>
                <a:schemeClr val="bg1">
                  <a:lumMod val="50000"/>
                </a:schemeClr>
              </a:buClr>
              <a:buFont typeface="Arial" pitchFamily="34" charset="0"/>
              <a:buNone/>
              <a:defRPr sz="1400">
                <a:solidFill>
                  <a:schemeClr val="bg1">
                    <a:lumMod val="50000"/>
                  </a:schemeClr>
                </a:solidFill>
              </a:defRPr>
            </a:lvl2pPr>
            <a:lvl3pPr marL="365546" indent="-182774">
              <a:lnSpc>
                <a:spcPct val="110000"/>
              </a:lnSpc>
              <a:spcBef>
                <a:spcPts val="599"/>
              </a:spcBef>
              <a:buClr>
                <a:schemeClr val="bg1">
                  <a:lumMod val="50000"/>
                </a:schemeClr>
              </a:buClr>
              <a:buFont typeface="Avenir LT Std 35 Light" pitchFamily="34" charset="0"/>
              <a:buChar char="–"/>
              <a:defRPr sz="1100"/>
            </a:lvl3pPr>
            <a:lvl4pPr>
              <a:lnSpc>
                <a:spcPct val="110000"/>
              </a:lnSpc>
              <a:spcBef>
                <a:spcPts val="599"/>
              </a:spcBef>
              <a:defRPr sz="1100"/>
            </a:lvl4pPr>
            <a:lvl5pPr>
              <a:lnSpc>
                <a:spcPct val="110000"/>
              </a:lnSpc>
              <a:spcBef>
                <a:spcPts val="599"/>
              </a:spcBef>
              <a:defRPr sz="1100"/>
            </a:lvl5pPr>
          </a:lstStyle>
          <a:p>
            <a:pPr lvl="0"/>
            <a:r>
              <a:rPr lang="en-US" dirty="0"/>
              <a:t>Overview:</a:t>
            </a:r>
          </a:p>
          <a:p>
            <a:pPr lvl="1"/>
            <a:r>
              <a:rPr lang="en-US" dirty="0"/>
              <a:t>Contents goes here</a:t>
            </a:r>
          </a:p>
          <a:p>
            <a:pPr lvl="1"/>
            <a:r>
              <a:rPr lang="en-US" dirty="0"/>
              <a:t>Contents goes here</a:t>
            </a:r>
          </a:p>
        </p:txBody>
      </p:sp>
      <p:sp>
        <p:nvSpPr>
          <p:cNvPr id="21" name="Text Placeholder 20"/>
          <p:cNvSpPr>
            <a:spLocks noGrp="1"/>
          </p:cNvSpPr>
          <p:nvPr>
            <p:ph type="body" sz="quarter" idx="18"/>
          </p:nvPr>
        </p:nvSpPr>
        <p:spPr>
          <a:xfrm>
            <a:off x="540295" y="1799825"/>
            <a:ext cx="3642042" cy="4808538"/>
          </a:xfrm>
        </p:spPr>
        <p:txBody>
          <a:bodyPr lIns="91388" rIns="0">
            <a:noAutofit/>
          </a:bodyPr>
          <a:lstStyle>
            <a:lvl1pPr marL="0" indent="0">
              <a:lnSpc>
                <a:spcPts val="1500"/>
              </a:lnSpc>
              <a:spcBef>
                <a:spcPts val="1200"/>
              </a:spcBef>
              <a:buFontTx/>
              <a:buNone/>
              <a:defRPr sz="10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cxnSp>
        <p:nvCxnSpPr>
          <p:cNvPr id="11" name="Straight Connector 10"/>
          <p:cNvCxnSpPr/>
          <p:nvPr userDrawn="1"/>
        </p:nvCxnSpPr>
        <p:spPr>
          <a:xfrm>
            <a:off x="4415377" y="1881181"/>
            <a:ext cx="0" cy="5063635"/>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AssetID" descr="svtx:content/slide/@id">
            <a:extLst>
              <a:ext uri="{FF2B5EF4-FFF2-40B4-BE49-F238E27FC236}">
                <a16:creationId xmlns:a16="http://schemas.microsoft.com/office/drawing/2014/main" id="{3074A848-50C9-1872-8CC3-B862C674BC46}"/>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486324685"/>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 1/2 pg">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2"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14" name="Text Placeholder 13"/>
          <p:cNvSpPr>
            <a:spLocks noGrp="1"/>
          </p:cNvSpPr>
          <p:nvPr>
            <p:ph type="body" sz="quarter" idx="15" hasCustomPrompt="1"/>
          </p:nvPr>
        </p:nvSpPr>
        <p:spPr>
          <a:xfrm>
            <a:off x="529812" y="7134371"/>
            <a:ext cx="8529320" cy="400050"/>
          </a:xfrm>
        </p:spPr>
        <p:txBody>
          <a:bodyPr lIns="91388" tIns="91388"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cxnSp>
        <p:nvCxnSpPr>
          <p:cNvPr id="19" name="Straight Connector 18"/>
          <p:cNvCxnSpPr/>
          <p:nvPr userDrawn="1"/>
        </p:nvCxnSpPr>
        <p:spPr>
          <a:xfrm>
            <a:off x="4415377" y="1881176"/>
            <a:ext cx="0" cy="4808537"/>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1" name="Text Placeholder 20"/>
          <p:cNvSpPr>
            <a:spLocks noGrp="1"/>
          </p:cNvSpPr>
          <p:nvPr>
            <p:ph type="body" sz="quarter" idx="18"/>
          </p:nvPr>
        </p:nvSpPr>
        <p:spPr>
          <a:xfrm>
            <a:off x="540295" y="1790200"/>
            <a:ext cx="3642042" cy="4808538"/>
          </a:xfrm>
        </p:spPr>
        <p:txBody>
          <a:bodyPr lIns="91388" tIns="54833" rIns="0" bIns="54833">
            <a:noAutofit/>
          </a:bodyPr>
          <a:lstStyle>
            <a:lvl1pPr marL="0" indent="0">
              <a:lnSpc>
                <a:spcPts val="1500"/>
              </a:lnSpc>
              <a:spcBef>
                <a:spcPts val="1200"/>
              </a:spcBef>
              <a:buFontTx/>
              <a:buNone/>
              <a:defRPr sz="10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a:t>Click to edit Master text styles</a:t>
            </a:r>
          </a:p>
        </p:txBody>
      </p:sp>
      <p:sp>
        <p:nvSpPr>
          <p:cNvPr id="3" name="AssetID" descr="svtx:content/slide/@id">
            <a:extLst>
              <a:ext uri="{FF2B5EF4-FFF2-40B4-BE49-F238E27FC236}">
                <a16:creationId xmlns:a16="http://schemas.microsoft.com/office/drawing/2014/main" id="{2EF29AD8-21AB-1104-1A60-772ECF7F8208}"/>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541319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Subhead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dirty="0"/>
              <a:t>Click to edit Master title style</a:t>
            </a:r>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29812"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21" name="Text Placeholder 20"/>
          <p:cNvSpPr>
            <a:spLocks noGrp="1"/>
          </p:cNvSpPr>
          <p:nvPr>
            <p:ph type="body" sz="quarter" idx="18"/>
          </p:nvPr>
        </p:nvSpPr>
        <p:spPr>
          <a:xfrm>
            <a:off x="540289" y="1790200"/>
            <a:ext cx="8904287" cy="4808538"/>
          </a:xfrm>
        </p:spPr>
        <p:txBody>
          <a:bodyPr lIns="91388" tIns="54833" rIns="91388" bIns="54833">
            <a:noAutofit/>
          </a:bodyPr>
          <a:lstStyle>
            <a:lvl1pPr marL="0" indent="0">
              <a:lnSpc>
                <a:spcPts val="1500"/>
              </a:lnSpc>
              <a:spcBef>
                <a:spcPts val="1200"/>
              </a:spcBef>
              <a:buFontTx/>
              <a:buNone/>
              <a:defRPr sz="10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dirty="0"/>
              <a:t>Click to edit Master text styles</a:t>
            </a:r>
          </a:p>
        </p:txBody>
      </p:sp>
      <p:sp>
        <p:nvSpPr>
          <p:cNvPr id="8"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3" name="AssetID" descr="svtx:content/slide/@id">
            <a:extLst>
              <a:ext uri="{FF2B5EF4-FFF2-40B4-BE49-F238E27FC236}">
                <a16:creationId xmlns:a16="http://schemas.microsoft.com/office/drawing/2014/main" id="{2C3FD5FE-3A95-5B02-850D-3648682B3C3A}"/>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3636408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Subhead &amp; 2-col Content">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dirty="0"/>
              <a:t>Click to edit Master title style</a:t>
            </a:r>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29812"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21" name="Text Placeholder 20"/>
          <p:cNvSpPr>
            <a:spLocks noGrp="1"/>
          </p:cNvSpPr>
          <p:nvPr>
            <p:ph type="body" sz="quarter" idx="18" hasCustomPrompt="1"/>
          </p:nvPr>
        </p:nvSpPr>
        <p:spPr>
          <a:xfrm>
            <a:off x="540289" y="1790200"/>
            <a:ext cx="8961120" cy="4808538"/>
          </a:xfrm>
        </p:spPr>
        <p:txBody>
          <a:bodyPr lIns="91388" tIns="54833" rIns="91388" bIns="54833" numCol="2" spcCol="365760">
            <a:noAutofit/>
          </a:bodyPr>
          <a:lstStyle>
            <a:lvl1pPr marL="0" indent="0">
              <a:lnSpc>
                <a:spcPct val="110000"/>
              </a:lnSpc>
              <a:spcBef>
                <a:spcPts val="0"/>
              </a:spcBef>
              <a:spcAft>
                <a:spcPts val="900"/>
              </a:spcAft>
              <a:buFontTx/>
              <a:buNone/>
              <a:defRPr sz="950"/>
            </a:lvl1pPr>
            <a:lvl2pPr marL="0" indent="0">
              <a:lnSpc>
                <a:spcPct val="110000"/>
              </a:lnSpc>
              <a:spcBef>
                <a:spcPts val="600"/>
              </a:spcBef>
              <a:spcAft>
                <a:spcPts val="300"/>
              </a:spcAft>
              <a:buFontTx/>
              <a:buNone/>
              <a:defRPr sz="1000" cap="all" baseline="0">
                <a:solidFill>
                  <a:schemeClr val="tx2"/>
                </a:solidFill>
              </a:defRPr>
            </a:lvl2pPr>
            <a:lvl3pPr marL="0" indent="0">
              <a:lnSpc>
                <a:spcPct val="140000"/>
              </a:lnSpc>
              <a:spcBef>
                <a:spcPts val="0"/>
              </a:spcBef>
              <a:spcAft>
                <a:spcPts val="1200"/>
              </a:spcAft>
              <a:buFontTx/>
              <a:buNone/>
              <a:defRPr sz="1100">
                <a:solidFill>
                  <a:schemeClr val="tx2"/>
                </a:solidFill>
              </a:defRPr>
            </a:lvl3pPr>
            <a:lvl4pPr marL="0" indent="0">
              <a:lnSpc>
                <a:spcPct val="110000"/>
              </a:lnSpc>
              <a:spcBef>
                <a:spcPts val="0"/>
              </a:spcBef>
              <a:buFontTx/>
              <a:buNone/>
              <a:defRPr sz="900">
                <a:solidFill>
                  <a:schemeClr val="tx2"/>
                </a:solidFill>
              </a:defRPr>
            </a:lvl4pPr>
            <a:lvl5pPr marL="0" indent="0">
              <a:lnSpc>
                <a:spcPct val="110000"/>
              </a:lnSpc>
              <a:spcBef>
                <a:spcPts val="599"/>
              </a:spcBef>
              <a:buFontTx/>
              <a:buNone/>
              <a:defRPr sz="1100"/>
            </a:lvl5pPr>
          </a:lstStyle>
          <a:p>
            <a:pPr lvl="0"/>
            <a:r>
              <a:rPr lang="en-US" dirty="0"/>
              <a:t>Click to edit Master text styles</a:t>
            </a:r>
          </a:p>
          <a:p>
            <a:pPr lvl="1"/>
            <a:r>
              <a:rPr lang="en-US" dirty="0"/>
              <a:t>2nd level subhead</a:t>
            </a:r>
          </a:p>
          <a:p>
            <a:pPr lvl="2"/>
            <a:r>
              <a:rPr lang="en-US" dirty="0"/>
              <a:t>3rd intro</a:t>
            </a:r>
          </a:p>
          <a:p>
            <a:pPr lvl="3"/>
            <a:r>
              <a:rPr lang="en-US" dirty="0"/>
              <a:t>Small sub</a:t>
            </a:r>
          </a:p>
        </p:txBody>
      </p:sp>
      <p:sp>
        <p:nvSpPr>
          <p:cNvPr id="8"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3" name="AssetID" descr="svtx:content/slide/@id">
            <a:extLst>
              <a:ext uri="{FF2B5EF4-FFF2-40B4-BE49-F238E27FC236}">
                <a16:creationId xmlns:a16="http://schemas.microsoft.com/office/drawing/2014/main" id="{9D99F000-E64E-9D25-31DE-A7A549DA7DC4}"/>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2540787932"/>
      </p:ext>
    </p:extLst>
  </p:cSld>
  <p:clrMapOvr>
    <a:masterClrMapping/>
  </p:clrMapOvr>
  <p:extLst>
    <p:ext uri="{DCECCB84-F9BA-43D5-87BE-67443E8EF086}">
      <p15:sldGuideLst xmlns:p15="http://schemas.microsoft.com/office/powerpoint/2012/main">
        <p15:guide id="3" orient="horz" pos="1128"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amp;A_Title/Subhead &amp; 4 column">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29812"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21" name="Text Placeholder 20"/>
          <p:cNvSpPr>
            <a:spLocks noGrp="1"/>
          </p:cNvSpPr>
          <p:nvPr>
            <p:ph type="body" sz="quarter" idx="18"/>
          </p:nvPr>
        </p:nvSpPr>
        <p:spPr>
          <a:xfrm>
            <a:off x="3228975" y="1809450"/>
            <a:ext cx="6280149" cy="4808538"/>
          </a:xfrm>
        </p:spPr>
        <p:txBody>
          <a:bodyPr lIns="91388" tIns="54833" rIns="91388" bIns="54833" numCol="3" spcCol="182774">
            <a:noAutofit/>
          </a:bodyPr>
          <a:lstStyle>
            <a:lvl1pPr marL="0" indent="0">
              <a:lnSpc>
                <a:spcPct val="110000"/>
              </a:lnSpc>
              <a:spcBef>
                <a:spcPts val="1200"/>
              </a:spcBef>
              <a:buFontTx/>
              <a:buNone/>
              <a:defRPr sz="1000"/>
            </a:lvl1pPr>
            <a:lvl2pPr marL="0" indent="0">
              <a:lnSpc>
                <a:spcPct val="110000"/>
              </a:lnSpc>
              <a:spcBef>
                <a:spcPts val="599"/>
              </a:spcBef>
              <a:buFontTx/>
              <a:buNone/>
              <a:defRPr sz="1100"/>
            </a:lvl2pPr>
            <a:lvl3pPr marL="0" indent="0">
              <a:lnSpc>
                <a:spcPct val="110000"/>
              </a:lnSpc>
              <a:spcBef>
                <a:spcPts val="599"/>
              </a:spcBef>
              <a:buFontTx/>
              <a:buNone/>
              <a:defRPr sz="1100"/>
            </a:lvl3pPr>
            <a:lvl4pPr marL="0" indent="0">
              <a:lnSpc>
                <a:spcPct val="110000"/>
              </a:lnSpc>
              <a:spcBef>
                <a:spcPts val="599"/>
              </a:spcBef>
              <a:buFontTx/>
              <a:buNone/>
              <a:defRPr sz="1100"/>
            </a:lvl4pPr>
            <a:lvl5pPr marL="0" indent="0">
              <a:lnSpc>
                <a:spcPct val="110000"/>
              </a:lnSpc>
              <a:spcBef>
                <a:spcPts val="599"/>
              </a:spcBef>
              <a:buFontTx/>
              <a:buNone/>
              <a:defRPr sz="1100"/>
            </a:lvl5pPr>
          </a:lstStyle>
          <a:p>
            <a:pPr lvl="0"/>
            <a:r>
              <a:rPr lang="en-US" dirty="0"/>
              <a:t>Click to edit Master text styles</a:t>
            </a:r>
          </a:p>
        </p:txBody>
      </p:sp>
      <p:sp>
        <p:nvSpPr>
          <p:cNvPr id="8"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4" name="Text Placeholder 3"/>
          <p:cNvSpPr>
            <a:spLocks noGrp="1"/>
          </p:cNvSpPr>
          <p:nvPr>
            <p:ph type="body" sz="quarter" idx="20"/>
          </p:nvPr>
        </p:nvSpPr>
        <p:spPr>
          <a:xfrm>
            <a:off x="526007" y="1799726"/>
            <a:ext cx="2390775" cy="4876800"/>
          </a:xfrm>
        </p:spPr>
        <p:txBody>
          <a:bodyPr lIns="91388" rIns="91388">
            <a:noAutofit/>
          </a:bodyPr>
          <a:lstStyle>
            <a:lvl1pPr>
              <a:lnSpc>
                <a:spcPts val="1500"/>
              </a:lnSpc>
              <a:spcBef>
                <a:spcPts val="0"/>
              </a:spcBef>
              <a:defRPr sz="1000" b="1">
                <a:solidFill>
                  <a:schemeClr val="tx2"/>
                </a:solidFill>
              </a:defRPr>
            </a:lvl1pPr>
            <a:lvl2pPr marL="0" indent="0">
              <a:lnSpc>
                <a:spcPts val="1500"/>
              </a:lnSpc>
              <a:spcBef>
                <a:spcPts val="0"/>
              </a:spcBef>
              <a:spcAft>
                <a:spcPts val="1200"/>
              </a:spcAft>
              <a:buFontTx/>
              <a:buNone/>
              <a:defRPr sz="1000"/>
            </a:lvl2pPr>
            <a:lvl3pPr marL="182774" indent="-182774">
              <a:lnSpc>
                <a:spcPts val="1500"/>
              </a:lnSpc>
              <a:spcBef>
                <a:spcPts val="0"/>
              </a:spcBef>
              <a:spcAft>
                <a:spcPts val="1200"/>
              </a:spcAft>
              <a:buClr>
                <a:schemeClr val="tx2"/>
              </a:buClr>
              <a:buFont typeface="+mj-lt"/>
              <a:buAutoNum type="alphaUcPeriod"/>
              <a:defRPr sz="1000"/>
            </a:lvl3pPr>
            <a:lvl4pPr>
              <a:lnSpc>
                <a:spcPct val="110000"/>
              </a:lnSpc>
              <a:spcBef>
                <a:spcPts val="0"/>
              </a:spcBef>
              <a:defRPr sz="1100"/>
            </a:lvl4pPr>
            <a:lvl5pPr>
              <a:lnSpc>
                <a:spcPct val="110000"/>
              </a:lnSpc>
              <a:spcBef>
                <a:spcPts val="0"/>
              </a:spcBef>
              <a:defRPr sz="1100"/>
            </a:lvl5pPr>
          </a:lstStyle>
          <a:p>
            <a:pPr lvl="0"/>
            <a:r>
              <a:rPr lang="en-US" dirty="0"/>
              <a:t>Click to edit Master text styles</a:t>
            </a:r>
          </a:p>
          <a:p>
            <a:pPr lvl="1"/>
            <a:r>
              <a:rPr lang="en-US" dirty="0"/>
              <a:t>Second level</a:t>
            </a:r>
          </a:p>
          <a:p>
            <a:pPr lvl="2"/>
            <a:r>
              <a:rPr lang="en-US" dirty="0"/>
              <a:t>Third level</a:t>
            </a:r>
          </a:p>
        </p:txBody>
      </p:sp>
      <p:sp>
        <p:nvSpPr>
          <p:cNvPr id="3" name="AssetID" descr="svtx:content/slide/@id">
            <a:extLst>
              <a:ext uri="{FF2B5EF4-FFF2-40B4-BE49-F238E27FC236}">
                <a16:creationId xmlns:a16="http://schemas.microsoft.com/office/drawing/2014/main" id="{4F5C593E-A3D0-F7AF-8FFC-1927346A316E}"/>
              </a:ext>
            </a:extLst>
          </p:cNvPr>
          <p:cNvSpPr>
            <a:spLocks noGrp="1" noRot="1" noMove="1" noResize="1" noEditPoints="1" noAdjustHandles="1" noChangeArrowheads="1" noChangeShapeType="1"/>
          </p:cNvSpPr>
          <p:nvPr>
            <p:ph type="body" sz="quarter" idx="21"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2605905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I_Title/Subhead">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29812"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8"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4" name="Text Placeholder 3"/>
          <p:cNvSpPr>
            <a:spLocks noGrp="1"/>
          </p:cNvSpPr>
          <p:nvPr>
            <p:ph type="body" sz="quarter" idx="20"/>
          </p:nvPr>
        </p:nvSpPr>
        <p:spPr>
          <a:xfrm>
            <a:off x="537745" y="1798621"/>
            <a:ext cx="2390775" cy="4876800"/>
          </a:xfrm>
        </p:spPr>
        <p:txBody>
          <a:bodyPr lIns="91388" rIns="91388">
            <a:noAutofit/>
          </a:bodyPr>
          <a:lstStyle>
            <a:lvl1pPr>
              <a:lnSpc>
                <a:spcPts val="1500"/>
              </a:lnSpc>
              <a:spcBef>
                <a:spcPts val="1200"/>
              </a:spcBef>
              <a:defRPr sz="1000" b="0">
                <a:solidFill>
                  <a:schemeClr val="tx1"/>
                </a:solidFill>
              </a:defRPr>
            </a:lvl1pPr>
            <a:lvl2pPr marL="0" indent="0">
              <a:lnSpc>
                <a:spcPct val="110000"/>
              </a:lnSpc>
              <a:spcBef>
                <a:spcPts val="0"/>
              </a:spcBef>
              <a:spcAft>
                <a:spcPts val="1200"/>
              </a:spcAft>
              <a:buFontTx/>
              <a:buNone/>
              <a:defRPr sz="1100"/>
            </a:lvl2pPr>
            <a:lvl3pPr marL="182774" indent="-182774">
              <a:lnSpc>
                <a:spcPct val="110000"/>
              </a:lnSpc>
              <a:spcBef>
                <a:spcPts val="0"/>
              </a:spcBef>
              <a:spcAft>
                <a:spcPts val="1200"/>
              </a:spcAft>
              <a:buClr>
                <a:schemeClr val="tx2"/>
              </a:buClr>
              <a:buFont typeface="+mj-lt"/>
              <a:buAutoNum type="alphaUcPeriod"/>
              <a:defRPr sz="1100"/>
            </a:lvl3pPr>
            <a:lvl4pPr>
              <a:lnSpc>
                <a:spcPct val="110000"/>
              </a:lnSpc>
              <a:spcBef>
                <a:spcPts val="0"/>
              </a:spcBef>
              <a:defRPr sz="1100"/>
            </a:lvl4pPr>
            <a:lvl5pPr>
              <a:lnSpc>
                <a:spcPct val="110000"/>
              </a:lnSpc>
              <a:spcBef>
                <a:spcPts val="0"/>
              </a:spcBef>
              <a:defRPr sz="1100"/>
            </a:lvl5pPr>
          </a:lstStyle>
          <a:p>
            <a:pPr lvl="0"/>
            <a:r>
              <a:rPr lang="en-US" dirty="0"/>
              <a:t>Click to edit Master text styles</a:t>
            </a:r>
          </a:p>
        </p:txBody>
      </p:sp>
      <p:sp>
        <p:nvSpPr>
          <p:cNvPr id="3" name="AssetID" descr="svtx:content/slide/@id">
            <a:extLst>
              <a:ext uri="{FF2B5EF4-FFF2-40B4-BE49-F238E27FC236}">
                <a16:creationId xmlns:a16="http://schemas.microsoft.com/office/drawing/2014/main" id="{D48D5424-9962-48E4-90B1-4E302797D352}"/>
              </a:ext>
            </a:extLst>
          </p:cNvPr>
          <p:cNvSpPr>
            <a:spLocks noGrp="1" noRot="1" noMove="1" noResize="1" noEditPoints="1" noAdjustHandles="1" noChangeArrowheads="1" noChangeShapeType="1"/>
          </p:cNvSpPr>
          <p:nvPr>
            <p:ph type="body" sz="quarter" idx="21"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795862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AssetID" descr="svtx:content/slide/@id">
            <a:extLst>
              <a:ext uri="{FF2B5EF4-FFF2-40B4-BE49-F238E27FC236}">
                <a16:creationId xmlns:a16="http://schemas.microsoft.com/office/drawing/2014/main" id="{932B6E07-811C-1DDD-436D-9B5AAFDBEE53}"/>
              </a:ext>
            </a:extLst>
          </p:cNvPr>
          <p:cNvSpPr>
            <a:spLocks noGrp="1" noRot="1" noMove="1" noResize="1" noEditPoints="1" noAdjustHandles="1" noChangeArrowheads="1" noChangeShapeType="1"/>
          </p:cNvSpPr>
          <p:nvPr>
            <p:ph type="body" idx="10" hasCustomPrompt="1"/>
          </p:nvPr>
        </p:nvSpPr>
        <p:spPr>
          <a:xfrm>
            <a:off x="8216900" y="7543800"/>
            <a:ext cx="1841500" cy="228600"/>
          </a:xfr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21565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Subhead &amp; 2-col Content">
    <p:spTree>
      <p:nvGrpSpPr>
        <p:cNvPr id="1" name=""/>
        <p:cNvGrpSpPr/>
        <p:nvPr/>
      </p:nvGrpSpPr>
      <p:grpSpPr>
        <a:xfrm>
          <a:off x="0" y="0"/>
          <a:ext cx="0" cy="0"/>
          <a:chOff x="0" y="0"/>
          <a:chExt cx="0" cy="0"/>
        </a:xfrm>
      </p:grpSpPr>
      <p:sp>
        <p:nvSpPr>
          <p:cNvPr id="2" name="Title 1"/>
          <p:cNvSpPr>
            <a:spLocks noGrp="1"/>
          </p:cNvSpPr>
          <p:nvPr>
            <p:ph type="title"/>
          </p:nvPr>
        </p:nvSpPr>
        <p:spPr>
          <a:xfrm>
            <a:off x="529812" y="677016"/>
            <a:ext cx="9052560" cy="521864"/>
          </a:xfrm>
        </p:spPr>
        <p:txBody>
          <a:bodyPr lIns="91388" tIns="54833" rIns="91388" bIns="54833" anchor="t">
            <a:noAutofit/>
          </a:bodyPr>
          <a:lstStyle>
            <a:lvl1pPr algn="l">
              <a:defRPr sz="2600">
                <a:solidFill>
                  <a:schemeClr val="tx2"/>
                </a:solidFill>
              </a:defRPr>
            </a:lvl1pPr>
          </a:lstStyle>
          <a:p>
            <a:r>
              <a:rPr lang="en-US" dirty="0"/>
              <a:t>Click to edit Master title style</a:t>
            </a:r>
          </a:p>
        </p:txBody>
      </p:sp>
      <p:sp>
        <p:nvSpPr>
          <p:cNvPr id="6" name="Slide Number Placeholder 5"/>
          <p:cNvSpPr>
            <a:spLocks noGrp="1"/>
          </p:cNvSpPr>
          <p:nvPr>
            <p:ph type="sldNum" sz="quarter" idx="12"/>
          </p:nvPr>
        </p:nvSpPr>
        <p:spPr>
          <a:xfrm>
            <a:off x="9144000" y="7120615"/>
            <a:ext cx="492760" cy="413808"/>
          </a:xfrm>
          <a:prstGeom prst="rect">
            <a:avLst/>
          </a:prstGeom>
        </p:spPr>
        <p:txBody>
          <a:bodyPr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
        <p:nvSpPr>
          <p:cNvPr id="10" name="Picture Placeholder 18"/>
          <p:cNvSpPr>
            <a:spLocks noGrp="1"/>
          </p:cNvSpPr>
          <p:nvPr>
            <p:ph type="pic" sz="quarter" idx="13" hasCustomPrompt="1"/>
          </p:nvPr>
        </p:nvSpPr>
        <p:spPr>
          <a:xfrm>
            <a:off x="7760340" y="350356"/>
            <a:ext cx="1830388" cy="732495"/>
          </a:xfrm>
        </p:spPr>
        <p:txBody>
          <a:bodyPr anchor="ctr">
            <a:spAutoFit/>
          </a:bodyPr>
          <a:lstStyle>
            <a:lvl1pPr marL="0" indent="0" algn="ctr">
              <a:buNone/>
              <a:defRPr sz="2000">
                <a:solidFill>
                  <a:schemeClr val="bg1">
                    <a:lumMod val="50000"/>
                  </a:schemeClr>
                </a:solidFill>
              </a:defRPr>
            </a:lvl1pPr>
          </a:lstStyle>
          <a:p>
            <a:r>
              <a:rPr lang="en-US" dirty="0"/>
              <a:t>Insert Firm Logo</a:t>
            </a:r>
          </a:p>
        </p:txBody>
      </p:sp>
      <p:sp>
        <p:nvSpPr>
          <p:cNvPr id="14" name="Text Placeholder 13"/>
          <p:cNvSpPr>
            <a:spLocks noGrp="1"/>
          </p:cNvSpPr>
          <p:nvPr>
            <p:ph type="body" sz="quarter" idx="15" hasCustomPrompt="1"/>
          </p:nvPr>
        </p:nvSpPr>
        <p:spPr>
          <a:xfrm>
            <a:off x="529812" y="7134371"/>
            <a:ext cx="8529320" cy="400050"/>
          </a:xfrm>
        </p:spPr>
        <p:txBody>
          <a:bodyPr lIns="91388" tIns="0" rIns="91388" bIns="0" anchor="b">
            <a:noAutofit/>
          </a:bodyPr>
          <a:lstStyle>
            <a:lvl1pPr marL="0" indent="0">
              <a:spcBef>
                <a:spcPts val="0"/>
              </a:spcBef>
              <a:buNone/>
              <a:defRPr sz="800">
                <a:solidFill>
                  <a:schemeClr val="tx1">
                    <a:lumMod val="65000"/>
                    <a:lumOff val="35000"/>
                  </a:schemeClr>
                </a:solidFill>
                <a:latin typeface="Arial Narrow" pitchFamily="34" charset="0"/>
              </a:defRPr>
            </a:lvl1pPr>
            <a:lvl2pPr marL="509115" indent="0">
              <a:buNone/>
              <a:defRPr sz="800">
                <a:solidFill>
                  <a:schemeClr val="tx1">
                    <a:lumMod val="65000"/>
                    <a:lumOff val="35000"/>
                  </a:schemeClr>
                </a:solidFill>
              </a:defRPr>
            </a:lvl2pPr>
            <a:lvl3pPr marL="1018229" indent="0">
              <a:buNone/>
              <a:defRPr sz="800">
                <a:solidFill>
                  <a:schemeClr val="tx1">
                    <a:lumMod val="65000"/>
                    <a:lumOff val="35000"/>
                  </a:schemeClr>
                </a:solidFill>
              </a:defRPr>
            </a:lvl3pPr>
            <a:lvl4pPr marL="1527344" indent="0">
              <a:buNone/>
              <a:defRPr sz="800">
                <a:solidFill>
                  <a:schemeClr val="tx1">
                    <a:lumMod val="65000"/>
                    <a:lumOff val="35000"/>
                  </a:schemeClr>
                </a:solidFill>
              </a:defRPr>
            </a:lvl4pPr>
            <a:lvl5pPr marL="2036458" indent="0">
              <a:buNone/>
              <a:defRPr sz="800">
                <a:solidFill>
                  <a:schemeClr val="tx1">
                    <a:lumMod val="65000"/>
                    <a:lumOff val="35000"/>
                  </a:schemeClr>
                </a:solidFill>
              </a:defRPr>
            </a:lvl5pPr>
          </a:lstStyle>
          <a:p>
            <a:pPr lvl="0"/>
            <a:r>
              <a:rPr lang="en-US" dirty="0"/>
              <a:t>Click to edit footnote </a:t>
            </a:r>
          </a:p>
        </p:txBody>
      </p:sp>
      <p:sp>
        <p:nvSpPr>
          <p:cNvPr id="21" name="Text Placeholder 20"/>
          <p:cNvSpPr>
            <a:spLocks noGrp="1"/>
          </p:cNvSpPr>
          <p:nvPr>
            <p:ph type="body" sz="quarter" idx="18" hasCustomPrompt="1"/>
          </p:nvPr>
        </p:nvSpPr>
        <p:spPr>
          <a:xfrm>
            <a:off x="540289" y="1790200"/>
            <a:ext cx="8961120" cy="4808538"/>
          </a:xfrm>
        </p:spPr>
        <p:txBody>
          <a:bodyPr lIns="91388" tIns="54833" rIns="91388" bIns="54833" numCol="2" spcCol="365760">
            <a:noAutofit/>
          </a:bodyPr>
          <a:lstStyle>
            <a:lvl1pPr marL="0" indent="0">
              <a:lnSpc>
                <a:spcPct val="110000"/>
              </a:lnSpc>
              <a:spcBef>
                <a:spcPts val="0"/>
              </a:spcBef>
              <a:spcAft>
                <a:spcPts val="900"/>
              </a:spcAft>
              <a:buFontTx/>
              <a:buNone/>
              <a:defRPr sz="950"/>
            </a:lvl1pPr>
            <a:lvl2pPr marL="0" indent="0">
              <a:lnSpc>
                <a:spcPct val="110000"/>
              </a:lnSpc>
              <a:spcBef>
                <a:spcPts val="600"/>
              </a:spcBef>
              <a:spcAft>
                <a:spcPts val="300"/>
              </a:spcAft>
              <a:buFontTx/>
              <a:buNone/>
              <a:defRPr sz="1000" cap="all" baseline="0">
                <a:solidFill>
                  <a:schemeClr val="tx2"/>
                </a:solidFill>
              </a:defRPr>
            </a:lvl2pPr>
            <a:lvl3pPr marL="0" indent="0">
              <a:lnSpc>
                <a:spcPct val="140000"/>
              </a:lnSpc>
              <a:spcBef>
                <a:spcPts val="0"/>
              </a:spcBef>
              <a:spcAft>
                <a:spcPts val="1200"/>
              </a:spcAft>
              <a:buFontTx/>
              <a:buNone/>
              <a:defRPr sz="1100">
                <a:solidFill>
                  <a:schemeClr val="tx2"/>
                </a:solidFill>
              </a:defRPr>
            </a:lvl3pPr>
            <a:lvl4pPr marL="0" indent="0">
              <a:lnSpc>
                <a:spcPct val="110000"/>
              </a:lnSpc>
              <a:spcBef>
                <a:spcPts val="0"/>
              </a:spcBef>
              <a:buFontTx/>
              <a:buNone/>
              <a:defRPr sz="900">
                <a:solidFill>
                  <a:schemeClr val="tx2"/>
                </a:solidFill>
              </a:defRPr>
            </a:lvl4pPr>
            <a:lvl5pPr marL="0" indent="0">
              <a:lnSpc>
                <a:spcPct val="110000"/>
              </a:lnSpc>
              <a:spcBef>
                <a:spcPts val="599"/>
              </a:spcBef>
              <a:buFontTx/>
              <a:buNone/>
              <a:defRPr sz="1100"/>
            </a:lvl5pPr>
          </a:lstStyle>
          <a:p>
            <a:pPr lvl="0"/>
            <a:r>
              <a:rPr lang="en-US" dirty="0"/>
              <a:t>Click to edit Master text styles</a:t>
            </a:r>
          </a:p>
          <a:p>
            <a:pPr lvl="1"/>
            <a:r>
              <a:rPr lang="en-US" dirty="0"/>
              <a:t>2nd level subhead</a:t>
            </a:r>
          </a:p>
          <a:p>
            <a:pPr lvl="2"/>
            <a:r>
              <a:rPr lang="en-US" dirty="0"/>
              <a:t>3rd intro</a:t>
            </a:r>
          </a:p>
          <a:p>
            <a:pPr lvl="3"/>
            <a:r>
              <a:rPr lang="en-US" dirty="0"/>
              <a:t>Small sub</a:t>
            </a:r>
          </a:p>
        </p:txBody>
      </p:sp>
      <p:sp>
        <p:nvSpPr>
          <p:cNvPr id="8" name="Text Placeholder 11"/>
          <p:cNvSpPr>
            <a:spLocks noGrp="1"/>
          </p:cNvSpPr>
          <p:nvPr>
            <p:ph type="body" sz="quarter" idx="14" hasCustomPrompt="1"/>
          </p:nvPr>
        </p:nvSpPr>
        <p:spPr>
          <a:xfrm>
            <a:off x="529813" y="1086488"/>
            <a:ext cx="8823326" cy="346075"/>
          </a:xfrm>
        </p:spPr>
        <p:txBody>
          <a:bodyPr lIns="91388" tIns="54833" rIns="91388" bIns="54833" anchor="t">
            <a:noAutofit/>
          </a:bodyPr>
          <a:lstStyle>
            <a:lvl1pPr marL="0" indent="0">
              <a:buNone/>
              <a:defRPr sz="1600">
                <a:solidFill>
                  <a:schemeClr val="bg1">
                    <a:lumMod val="50000"/>
                  </a:schemeClr>
                </a:solidFill>
              </a:defRPr>
            </a:lvl1pPr>
          </a:lstStyle>
          <a:p>
            <a:pPr lvl="0"/>
            <a:r>
              <a:rPr lang="en-US" dirty="0"/>
              <a:t>Click to edit subhead</a:t>
            </a:r>
          </a:p>
        </p:txBody>
      </p:sp>
      <p:sp>
        <p:nvSpPr>
          <p:cNvPr id="3" name="AssetID" descr="svtx:content/slide/@id">
            <a:extLst>
              <a:ext uri="{FF2B5EF4-FFF2-40B4-BE49-F238E27FC236}">
                <a16:creationId xmlns:a16="http://schemas.microsoft.com/office/drawing/2014/main" id="{F2A87862-A8E0-ABD6-88D6-D1B7A5C18CC7}"/>
              </a:ext>
            </a:extLst>
          </p:cNvPr>
          <p:cNvSpPr>
            <a:spLocks noGrp="1" noRot="1" noMove="1" noResize="1" noEditPoints="1" noAdjustHandles="1" noChangeArrowheads="1" noChangeShapeType="1"/>
          </p:cNvSpPr>
          <p:nvPr>
            <p:ph type="body" sz="quarter" idx="19" hasCustomPrompt="1"/>
          </p:nvPr>
        </p:nvSpPr>
        <p:spPr>
          <a:xfrm>
            <a:off x="8216900" y="7543800"/>
            <a:ext cx="1841500" cy="228600"/>
          </a:xfrm>
          <a:prstGeom prst="rect">
            <a:avLst/>
          </a:prstGeom>
        </p:spPr>
        <p:txBody>
          <a:bodyPr wrap="none" lIns="91440" tIns="45720" rIns="91440" bIns="45720" anchor="b">
            <a:noAutofit/>
          </a:bodyPr>
          <a:lstStyle>
            <a:lvl1pPr algn="r">
              <a:defRPr sz="700" b="0">
                <a:solidFill>
                  <a:schemeClr val="bg1">
                    <a:lumMod val="50000"/>
                  </a:schemeClr>
                </a:solidFill>
                <a:latin typeface="Arial Narrow" panose="020B0606020202030204" pitchFamily="34" charset="0"/>
              </a:defRPr>
            </a:lvl1pPr>
          </a:lstStyle>
          <a:p>
            <a:pPr lvl="0"/>
            <a:r>
              <a:rPr lang="en-US"/>
              <a:t>AssetID</a:t>
            </a:r>
          </a:p>
        </p:txBody>
      </p:sp>
    </p:spTree>
    <p:extLst>
      <p:ext uri="{BB962C8B-B14F-4D97-AF65-F5344CB8AC3E}">
        <p14:creationId xmlns:p14="http://schemas.microsoft.com/office/powerpoint/2010/main" val="3525437444"/>
      </p:ext>
    </p:extLst>
  </p:cSld>
  <p:clrMapOvr>
    <a:masterClrMapping/>
  </p:clrMapOvr>
  <p:extLst>
    <p:ext uri="{DCECCB84-F9BA-43D5-87BE-67443E8EF086}">
      <p15:sldGuideLst xmlns:p15="http://schemas.microsoft.com/office/powerpoint/2012/main">
        <p15:guide id="3" orient="horz" pos="112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311256"/>
            <a:ext cx="9052560" cy="1295400"/>
          </a:xfrm>
          <a:prstGeom prst="rect">
            <a:avLst/>
          </a:prstGeom>
        </p:spPr>
        <p:txBody>
          <a:bodyPr vert="horz" lIns="101823" tIns="50911" rIns="101823" bIns="50911"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0" y="1813566"/>
            <a:ext cx="9052560" cy="5129425"/>
          </a:xfrm>
          <a:prstGeom prst="rect">
            <a:avLst/>
          </a:prstGeom>
        </p:spPr>
        <p:txBody>
          <a:bodyPr vert="horz" lIns="101823" tIns="50911" rIns="101823" bIns="5091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9144000" y="7067448"/>
            <a:ext cx="492760" cy="413808"/>
          </a:xfrm>
          <a:prstGeom prst="rect">
            <a:avLst/>
          </a:prstGeom>
        </p:spPr>
        <p:txBody>
          <a:bodyPr lIns="0" tIns="0" rIns="0" bIns="0" anchor="b"/>
          <a:lstStyle>
            <a:lvl1pPr algn="r">
              <a:defRPr sz="1000">
                <a:solidFill>
                  <a:schemeClr val="bg1">
                    <a:lumMod val="50000"/>
                  </a:schemeClr>
                </a:solidFill>
              </a:defRPr>
            </a:lvl1pPr>
          </a:lstStyle>
          <a:p>
            <a:fld id="{66F6FF41-5833-4EBF-9145-362BCED2914A}" type="slidenum">
              <a:rPr lang="en-US" smtClean="0">
                <a:solidFill>
                  <a:prstClr val="white">
                    <a:lumMod val="50000"/>
                  </a:prstClr>
                </a:solidFill>
              </a:rPr>
              <a:pPr/>
              <a:t>‹#›</a:t>
            </a:fld>
            <a:endParaRPr lang="en-US" dirty="0">
              <a:solidFill>
                <a:prstClr val="white">
                  <a:lumMod val="50000"/>
                </a:prstClr>
              </a:solidFill>
            </a:endParaRPr>
          </a:p>
        </p:txBody>
      </p:sp>
    </p:spTree>
    <p:extLst>
      <p:ext uri="{BB962C8B-B14F-4D97-AF65-F5344CB8AC3E}">
        <p14:creationId xmlns:p14="http://schemas.microsoft.com/office/powerpoint/2010/main" val="180127434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3" r:id="rId5"/>
    <p:sldLayoutId id="2147483670" r:id="rId6"/>
    <p:sldLayoutId id="2147483671" r:id="rId7"/>
    <p:sldLayoutId id="2147483672" r:id="rId8"/>
    <p:sldLayoutId id="2147483674" r:id="rId9"/>
  </p:sldLayoutIdLst>
  <p:hf hdr="0" ftr="0" dt="0"/>
  <p:txStyles>
    <p:titleStyle>
      <a:lvl1pPr algn="l" defTabSz="1018228" rtl="0" eaLnBrk="1" latinLnBrk="0" hangingPunct="1">
        <a:spcBef>
          <a:spcPct val="0"/>
        </a:spcBef>
        <a:buNone/>
        <a:defRPr sz="2600" kern="1200">
          <a:solidFill>
            <a:schemeClr val="tx1"/>
          </a:solidFill>
          <a:latin typeface="Arial" pitchFamily="34" charset="0"/>
          <a:ea typeface="+mj-ea"/>
          <a:cs typeface="Arial" pitchFamily="34" charset="0"/>
        </a:defRPr>
      </a:lvl1pPr>
    </p:titleStyle>
    <p:body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228" rtl="0" eaLnBrk="1" latinLnBrk="0" hangingPunct="1">
        <a:defRPr sz="2000" kern="1200">
          <a:solidFill>
            <a:schemeClr val="tx1"/>
          </a:solidFill>
          <a:latin typeface="+mn-lt"/>
          <a:ea typeface="+mn-ea"/>
          <a:cs typeface="+mn-cs"/>
        </a:defRPr>
      </a:lvl1pPr>
      <a:lvl2pPr marL="509115" algn="l" defTabSz="1018228" rtl="0" eaLnBrk="1" latinLnBrk="0" hangingPunct="1">
        <a:defRPr sz="2000" kern="1200">
          <a:solidFill>
            <a:schemeClr val="tx1"/>
          </a:solidFill>
          <a:latin typeface="+mn-lt"/>
          <a:ea typeface="+mn-ea"/>
          <a:cs typeface="+mn-cs"/>
        </a:defRPr>
      </a:lvl2pPr>
      <a:lvl3pPr marL="1018228" algn="l" defTabSz="1018228" rtl="0" eaLnBrk="1" latinLnBrk="0" hangingPunct="1">
        <a:defRPr sz="2000" kern="1200">
          <a:solidFill>
            <a:schemeClr val="tx1"/>
          </a:solidFill>
          <a:latin typeface="+mn-lt"/>
          <a:ea typeface="+mn-ea"/>
          <a:cs typeface="+mn-cs"/>
        </a:defRPr>
      </a:lvl3pPr>
      <a:lvl4pPr marL="1527344" algn="l" defTabSz="1018228" rtl="0" eaLnBrk="1" latinLnBrk="0" hangingPunct="1">
        <a:defRPr sz="2000" kern="1200">
          <a:solidFill>
            <a:schemeClr val="tx1"/>
          </a:solidFill>
          <a:latin typeface="+mn-lt"/>
          <a:ea typeface="+mn-ea"/>
          <a:cs typeface="+mn-cs"/>
        </a:defRPr>
      </a:lvl4pPr>
      <a:lvl5pPr marL="2036458" algn="l" defTabSz="1018228" rtl="0" eaLnBrk="1" latinLnBrk="0" hangingPunct="1">
        <a:defRPr sz="2000" kern="1200">
          <a:solidFill>
            <a:schemeClr val="tx1"/>
          </a:solidFill>
          <a:latin typeface="+mn-lt"/>
          <a:ea typeface="+mn-ea"/>
          <a:cs typeface="+mn-cs"/>
        </a:defRPr>
      </a:lvl5pPr>
      <a:lvl6pPr marL="2545574" algn="l" defTabSz="1018228" rtl="0" eaLnBrk="1" latinLnBrk="0" hangingPunct="1">
        <a:defRPr sz="2000" kern="1200">
          <a:solidFill>
            <a:schemeClr val="tx1"/>
          </a:solidFill>
          <a:latin typeface="+mn-lt"/>
          <a:ea typeface="+mn-ea"/>
          <a:cs typeface="+mn-cs"/>
        </a:defRPr>
      </a:lvl6pPr>
      <a:lvl7pPr marL="3054686" algn="l" defTabSz="1018228" rtl="0" eaLnBrk="1" latinLnBrk="0" hangingPunct="1">
        <a:defRPr sz="2000" kern="1200">
          <a:solidFill>
            <a:schemeClr val="tx1"/>
          </a:solidFill>
          <a:latin typeface="+mn-lt"/>
          <a:ea typeface="+mn-ea"/>
          <a:cs typeface="+mn-cs"/>
        </a:defRPr>
      </a:lvl7pPr>
      <a:lvl8pPr marL="3563802" algn="l" defTabSz="1018228" rtl="0" eaLnBrk="1" latinLnBrk="0" hangingPunct="1">
        <a:defRPr sz="2000" kern="1200">
          <a:solidFill>
            <a:schemeClr val="tx1"/>
          </a:solidFill>
          <a:latin typeface="+mn-lt"/>
          <a:ea typeface="+mn-ea"/>
          <a:cs typeface="+mn-cs"/>
        </a:defRPr>
      </a:lvl8pPr>
      <a:lvl9pPr marL="4072914" algn="l" defTabSz="1018228" rtl="0" eaLnBrk="1" latinLnBrk="0" hangingPunct="1">
        <a:defRPr sz="20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 userDrawn="1">
          <p15:clr>
            <a:srgbClr val="F26B43"/>
          </p15:clr>
        </p15:guide>
        <p15:guide id="2" pos="595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jpg"/><Relationship Id="rId4" Type="http://schemas.openxmlformats.org/officeDocument/2006/relationships/chart" Target="../charts/char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9.xml"/><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1.jpg"/><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1.jpg"/><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1.jpg"/><Relationship Id="rId4" Type="http://schemas.openxmlformats.org/officeDocument/2006/relationships/chart" Target="../charts/chart6.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1.jpg"/><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1.jpg"/><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ssetID" descr="svtx:content/slide/@id">
            <a:extLst>
              <a:ext uri="{FF2B5EF4-FFF2-40B4-BE49-F238E27FC236}">
                <a16:creationId xmlns:a16="http://schemas.microsoft.com/office/drawing/2014/main" id="{B02B273C-6B27-A88F-55DF-8F7FF010D154}"/>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dirty="0">
                <a:solidFill>
                  <a:schemeClr val="bg1">
                    <a:lumMod val="50000"/>
                  </a:schemeClr>
                </a:solidFill>
                <a:latin typeface="Avenir LT 35 Light" panose="020B0303020000020003" pitchFamily="34" charset="0"/>
                <a:cs typeface="+mn-cs"/>
              </a:rPr>
              <a:t>135202</a:t>
            </a:r>
          </a:p>
        </p:txBody>
      </p:sp>
      <p:sp>
        <p:nvSpPr>
          <p:cNvPr id="4" name="Title 3"/>
          <p:cNvSpPr>
            <a:spLocks noGrp="1"/>
          </p:cNvSpPr>
          <p:nvPr>
            <p:ph type="ctrTitle"/>
          </p:nvPr>
        </p:nvSpPr>
        <p:spPr>
          <a:xfrm>
            <a:off x="4650360" y="4334726"/>
            <a:ext cx="4879340" cy="1883198"/>
          </a:xfrm>
        </p:spPr>
        <p:txBody>
          <a:bodyPr/>
          <a:lstStyle/>
          <a:p>
            <a:r>
              <a:rPr lang="en-US" dirty="0">
                <a:highlight>
                  <a:srgbClr val="FFFFFF"/>
                </a:highlight>
              </a:rPr>
              <a:t>Q1</a:t>
            </a:r>
          </a:p>
        </p:txBody>
      </p:sp>
      <p:sp>
        <p:nvSpPr>
          <p:cNvPr id="5" name="Subtitle 4"/>
          <p:cNvSpPr>
            <a:spLocks noGrp="1"/>
          </p:cNvSpPr>
          <p:nvPr>
            <p:ph type="subTitle" idx="1"/>
          </p:nvPr>
        </p:nvSpPr>
        <p:spPr>
          <a:xfrm>
            <a:off x="4626860" y="6416045"/>
            <a:ext cx="4818380" cy="384494"/>
          </a:xfrm>
        </p:spPr>
        <p:txBody>
          <a:bodyPr/>
          <a:lstStyle/>
          <a:p>
            <a:r>
              <a:rPr lang="en-US" dirty="0"/>
              <a:t>Quarterly Market Review</a:t>
            </a:r>
          </a:p>
        </p:txBody>
      </p:sp>
      <p:sp>
        <p:nvSpPr>
          <p:cNvPr id="8" name="Text Placeholder 7"/>
          <p:cNvSpPr>
            <a:spLocks noGrp="1"/>
          </p:cNvSpPr>
          <p:nvPr>
            <p:ph type="body" sz="quarter" idx="11"/>
          </p:nvPr>
        </p:nvSpPr>
        <p:spPr>
          <a:xfrm>
            <a:off x="4626860" y="6847523"/>
            <a:ext cx="4818380" cy="457200"/>
          </a:xfrm>
        </p:spPr>
        <p:txBody>
          <a:bodyPr/>
          <a:lstStyle/>
          <a:p>
            <a:r>
              <a:rPr lang="en-US" dirty="0">
                <a:highlight>
                  <a:srgbClr val="FFFFFF"/>
                </a:highlight>
              </a:rPr>
              <a:t>First Quarter 2024</a:t>
            </a:r>
          </a:p>
        </p:txBody>
      </p:sp>
      <p:pic>
        <p:nvPicPr>
          <p:cNvPr id="6" name="Picture Placeholder 5" descr="A logo for a company&#10;&#10;Description automatically generated">
            <a:extLst>
              <a:ext uri="{FF2B5EF4-FFF2-40B4-BE49-F238E27FC236}">
                <a16:creationId xmlns:a16="http://schemas.microsoft.com/office/drawing/2014/main" id="{0E3282C1-190A-C8AF-8753-DD210835DC31}"/>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329" r="329"/>
          <a:stretch>
            <a:fillRect/>
          </a:stretch>
        </p:blipFill>
        <p:spPr/>
      </p:pic>
    </p:spTree>
    <p:extLst>
      <p:ext uri="{BB962C8B-B14F-4D97-AF65-F5344CB8AC3E}">
        <p14:creationId xmlns:p14="http://schemas.microsoft.com/office/powerpoint/2010/main" val="1676102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ssetID" descr="svtx:content/slide/@id">
            <a:extLst>
              <a:ext uri="{FF2B5EF4-FFF2-40B4-BE49-F238E27FC236}">
                <a16:creationId xmlns:a16="http://schemas.microsoft.com/office/drawing/2014/main" id="{52C7D755-D4C3-A329-6870-BEB5F9E87378}"/>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dirty="0">
                <a:solidFill>
                  <a:schemeClr val="bg1">
                    <a:lumMod val="50000"/>
                  </a:schemeClr>
                </a:solidFill>
                <a:latin typeface="Avenir LT 35 Light" panose="020B0303020000020003" pitchFamily="34" charset="0"/>
                <a:cs typeface="+mn-cs"/>
              </a:rPr>
              <a:t>135206</a:t>
            </a:r>
          </a:p>
        </p:txBody>
      </p:sp>
      <p:graphicFrame>
        <p:nvGraphicFramePr>
          <p:cNvPr id="24" name="Chart 23"/>
          <p:cNvGraphicFramePr>
            <a:graphicFrameLocks/>
          </p:cNvGraphicFramePr>
          <p:nvPr>
            <p:extLst>
              <p:ext uri="{D42A27DB-BD31-4B8C-83A1-F6EECF244321}">
                <p14:modId xmlns:p14="http://schemas.microsoft.com/office/powerpoint/2010/main" val="2186454517"/>
              </p:ext>
            </p:extLst>
          </p:nvPr>
        </p:nvGraphicFramePr>
        <p:xfrm>
          <a:off x="6458587" y="1869155"/>
          <a:ext cx="3290251" cy="2765030"/>
        </p:xfrm>
        <a:graphic>
          <a:graphicData uri="http://schemas.openxmlformats.org/drawingml/2006/chart">
            <c:chart xmlns:c="http://schemas.openxmlformats.org/drawingml/2006/chart" xmlns:r="http://schemas.openxmlformats.org/officeDocument/2006/relationships" r:id="rId3"/>
          </a:graphicData>
        </a:graphic>
      </p:graphicFrame>
      <p:cxnSp>
        <p:nvCxnSpPr>
          <p:cNvPr id="28" name="Straight Connector 27"/>
          <p:cNvCxnSpPr>
            <a:cxnSpLocks/>
          </p:cNvCxnSpPr>
          <p:nvPr/>
        </p:nvCxnSpPr>
        <p:spPr>
          <a:xfrm>
            <a:off x="3244040" y="1861360"/>
            <a:ext cx="0" cy="4720415"/>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510762" y="657966"/>
            <a:ext cx="9052560" cy="521864"/>
          </a:xfrm>
        </p:spPr>
        <p:txBody>
          <a:bodyPr/>
          <a:lstStyle/>
          <a:p>
            <a:r>
              <a:rPr lang="en-US" dirty="0"/>
              <a:t>Fixed Income</a:t>
            </a:r>
          </a:p>
        </p:txBody>
      </p:sp>
      <p:sp>
        <p:nvSpPr>
          <p:cNvPr id="4" name="Slide Number Placeholder 3"/>
          <p:cNvSpPr>
            <a:spLocks noGrp="1"/>
          </p:cNvSpPr>
          <p:nvPr>
            <p:ph type="sldNum" sz="quarter" idx="12"/>
          </p:nvPr>
        </p:nvSpPr>
        <p:spPr/>
        <p:txBody>
          <a:bodyPr/>
          <a:lstStyle/>
          <a:p>
            <a:fld id="{66F6FF41-5833-4EBF-9145-362BCED2914A}" type="slidenum">
              <a:rPr lang="en-US" smtClean="0"/>
              <a:pPr/>
              <a:t>10</a:t>
            </a:fld>
            <a:endParaRPr lang="en-US" dirty="0"/>
          </a:p>
        </p:txBody>
      </p:sp>
      <p:sp>
        <p:nvSpPr>
          <p:cNvPr id="31" name="Text Placeholder 30"/>
          <p:cNvSpPr>
            <a:spLocks noGrp="1"/>
          </p:cNvSpPr>
          <p:nvPr>
            <p:ph type="body" sz="quarter" idx="15"/>
          </p:nvPr>
        </p:nvSpPr>
        <p:spPr>
          <a:xfrm>
            <a:off x="529811" y="7134371"/>
            <a:ext cx="8680855" cy="400050"/>
          </a:xfrm>
        </p:spPr>
        <p:txBody>
          <a:bodyPr/>
          <a:lstStyle/>
          <a:p>
            <a:r>
              <a:rPr lang="en-US" dirty="0"/>
              <a:t>1. Bloomberg US Treasury and US Corporate Bond Indices.</a:t>
            </a:r>
          </a:p>
          <a:p>
            <a:r>
              <a:rPr lang="en-US" dirty="0"/>
              <a:t>2. Bloomberg Municipal Bond Index.</a:t>
            </a:r>
          </a:p>
          <a:p>
            <a:r>
              <a:rPr lang="en-US" dirty="0"/>
              <a:t>One basis point (bps) equals 0.01%. </a:t>
            </a:r>
            <a:r>
              <a:rPr lang="en-US" b="1" dirty="0"/>
              <a:t>Past performance is not a guarantee of future results. Indices are not available for direct investment. Index performance does not reflect the expenses associated with the management of an actual portfolio. </a:t>
            </a:r>
            <a:r>
              <a:rPr lang="en-US" dirty="0"/>
              <a:t>Yield curve data from Federal Reserve. State and local bonds and the Yield to Worst are from the S&amp;P National AMT-Free Municipal Bond Index. AAA-AA Corporates represent the ICE </a:t>
            </a:r>
            <a:r>
              <a:rPr lang="en-US" dirty="0" err="1"/>
              <a:t>BofA</a:t>
            </a:r>
            <a:r>
              <a:rPr lang="en-US" dirty="0"/>
              <a:t> US Corporates, AA-AAA rated. A-BBB Corporates represent the ICE </a:t>
            </a:r>
            <a:r>
              <a:rPr lang="en-US" dirty="0" err="1"/>
              <a:t>BofA</a:t>
            </a:r>
            <a:r>
              <a:rPr lang="en-US" dirty="0"/>
              <a:t> Corporates, BBB-A rated. Bloomberg data provided by Bloomberg. US long-term bonds, bills, inflation, and fixed income factor data © Stocks, Bonds, Bills, and Inflation (SBBI) Yearbook™, Ibbotson Associates, Chicago (annually updated work by Roger G. Ibbotson and Rex A. Sinquefield). FTSE fixed income indices © 2024 FTSE Fixed Income LLC, all rights reserved. ICE </a:t>
            </a:r>
            <a:r>
              <a:rPr lang="en-US" dirty="0" err="1"/>
              <a:t>BofA</a:t>
            </a:r>
            <a:r>
              <a:rPr lang="en-US" dirty="0"/>
              <a:t> index data © 2024 ICE Data Indices, LLC. S&amp;P data © 2024 S&amp;P Dow Jones Indices LLC, a division of S&amp;P Global. All rights reserved. Bloomberg data provided by Bloomberg.</a:t>
            </a:r>
          </a:p>
        </p:txBody>
      </p:sp>
      <p:sp>
        <p:nvSpPr>
          <p:cNvPr id="7" name="Text Placeholder 6"/>
          <p:cNvSpPr>
            <a:spLocks noGrp="1"/>
          </p:cNvSpPr>
          <p:nvPr>
            <p:ph type="body" sz="quarter" idx="14"/>
          </p:nvPr>
        </p:nvSpPr>
        <p:spPr>
          <a:xfrm>
            <a:off x="529813" y="1067438"/>
            <a:ext cx="8823326" cy="346075"/>
          </a:xfrm>
        </p:spPr>
        <p:txBody>
          <a:bodyPr/>
          <a:lstStyle/>
          <a:p>
            <a:r>
              <a:rPr lang="en-US" dirty="0">
                <a:highlight>
                  <a:srgbClr val="FFFFFF"/>
                </a:highlight>
              </a:rPr>
              <a:t>First quarter 2024 i</a:t>
            </a:r>
            <a:r>
              <a:rPr lang="en-US" dirty="0"/>
              <a:t>ndex returns</a:t>
            </a:r>
          </a:p>
        </p:txBody>
      </p:sp>
      <p:sp>
        <p:nvSpPr>
          <p:cNvPr id="9" name="Text Placeholder 8"/>
          <p:cNvSpPr>
            <a:spLocks noGrp="1"/>
          </p:cNvSpPr>
          <p:nvPr>
            <p:ph type="body" sz="quarter" idx="20"/>
          </p:nvPr>
        </p:nvSpPr>
        <p:spPr>
          <a:xfrm>
            <a:off x="537745" y="1798621"/>
            <a:ext cx="2630093" cy="4876800"/>
          </a:xfrm>
        </p:spPr>
        <p:txBody>
          <a:bodyPr/>
          <a:lstStyle/>
          <a:p>
            <a:pPr>
              <a:lnSpc>
                <a:spcPts val="1200"/>
              </a:lnSpc>
            </a:pPr>
            <a:r>
              <a:rPr lang="en-US" sz="900" dirty="0"/>
              <a:t>Interest rates generally increased in the US Treasury market for the quarter. </a:t>
            </a:r>
          </a:p>
          <a:p>
            <a:pPr>
              <a:lnSpc>
                <a:spcPts val="1200"/>
              </a:lnSpc>
            </a:pPr>
            <a:r>
              <a:rPr lang="en-US" sz="900" dirty="0"/>
              <a:t>On the short end of the yield curve, the 1-Month US Treasury Bill yield decreased 11 basis points (bps) to 5.49%, while the 1-Year US Treasury Bill yield increased 24 bps to 5.03%. The yield on the 2-Year US Treasury Note increased 36 bps to 4.59%.</a:t>
            </a:r>
          </a:p>
          <a:p>
            <a:pPr>
              <a:lnSpc>
                <a:spcPts val="1200"/>
              </a:lnSpc>
            </a:pPr>
            <a:r>
              <a:rPr lang="en-US" sz="900" dirty="0"/>
              <a:t>The yield on the 5-Year US Treasury Note increased 37 bps to 4.21%. The yield on the </a:t>
            </a:r>
            <a:br>
              <a:rPr lang="en-US" sz="900" dirty="0"/>
            </a:br>
            <a:r>
              <a:rPr lang="en-US" sz="900" dirty="0"/>
              <a:t>10-Year US Treasury Note increased 32 bps to 4.20%. The yield on the 30-Year US Treasury Bond increased 31 bps to 4.34%. </a:t>
            </a:r>
          </a:p>
          <a:p>
            <a:pPr>
              <a:lnSpc>
                <a:spcPts val="1200"/>
              </a:lnSpc>
            </a:pPr>
            <a:r>
              <a:rPr lang="en-US" sz="900" dirty="0"/>
              <a:t>In terms of total returns, short-term US treasury bonds returned -0.05% while intermediate-term US treasury bonds returned -0.36%. Short-term corporate bonds returned +0.60% and intermediate-term corporate bonds returned +0.26%.</a:t>
            </a:r>
            <a:r>
              <a:rPr lang="en-US" sz="900" baseline="30000" dirty="0"/>
              <a:t>1</a:t>
            </a:r>
          </a:p>
          <a:p>
            <a:pPr>
              <a:lnSpc>
                <a:spcPts val="1200"/>
              </a:lnSpc>
            </a:pPr>
            <a:r>
              <a:rPr lang="en-US" sz="900" dirty="0"/>
              <a:t>The total returns for short- and intermediate-term municipal bonds were -0.19% and -0.52%, respectively. Within the municipal fixed income market, general obligation bonds returned </a:t>
            </a:r>
            <a:br>
              <a:rPr lang="en-US" sz="900" dirty="0"/>
            </a:br>
            <a:r>
              <a:rPr lang="en-US" sz="900" dirty="0"/>
              <a:t>-0.70% while revenue bonds returned -0.27%.</a:t>
            </a:r>
            <a:r>
              <a:rPr lang="en-US" sz="900" baseline="30000" dirty="0"/>
              <a:t>2</a:t>
            </a:r>
          </a:p>
        </p:txBody>
      </p:sp>
      <p:graphicFrame>
        <p:nvGraphicFramePr>
          <p:cNvPr id="13" name="Chart 12"/>
          <p:cNvGraphicFramePr/>
          <p:nvPr>
            <p:extLst>
              <p:ext uri="{D42A27DB-BD31-4B8C-83A1-F6EECF244321}">
                <p14:modId xmlns:p14="http://schemas.microsoft.com/office/powerpoint/2010/main" val="862712611"/>
              </p:ext>
            </p:extLst>
          </p:nvPr>
        </p:nvGraphicFramePr>
        <p:xfrm>
          <a:off x="3308350" y="1780835"/>
          <a:ext cx="3290250" cy="2555191"/>
        </p:xfrm>
        <a:graphic>
          <a:graphicData uri="http://schemas.openxmlformats.org/drawingml/2006/chart">
            <c:chart xmlns:c="http://schemas.openxmlformats.org/drawingml/2006/chart" xmlns:r="http://schemas.openxmlformats.org/officeDocument/2006/relationships" r:id="rId4"/>
          </a:graphicData>
        </a:graphic>
      </p:graphicFrame>
      <p:grpSp>
        <p:nvGrpSpPr>
          <p:cNvPr id="14" name="Group 13">
            <a:extLst>
              <a:ext uri="{FF2B5EF4-FFF2-40B4-BE49-F238E27FC236}">
                <a16:creationId xmlns:a16="http://schemas.microsoft.com/office/drawing/2014/main" id="{55E1E5BB-4953-46FF-817A-033424FD0AC9}"/>
              </a:ext>
            </a:extLst>
          </p:cNvPr>
          <p:cNvGrpSpPr/>
          <p:nvPr/>
        </p:nvGrpSpPr>
        <p:grpSpPr>
          <a:xfrm>
            <a:off x="6553200" y="1804757"/>
            <a:ext cx="3124200" cy="251464"/>
            <a:chOff x="6553200" y="1852382"/>
            <a:chExt cx="3124200" cy="251464"/>
          </a:xfrm>
        </p:grpSpPr>
        <p:sp>
          <p:nvSpPr>
            <p:cNvPr id="15" name="TextBox 14">
              <a:extLst>
                <a:ext uri="{FF2B5EF4-FFF2-40B4-BE49-F238E27FC236}">
                  <a16:creationId xmlns:a16="http://schemas.microsoft.com/office/drawing/2014/main" id="{3C9D9838-ECD3-4931-9B7C-06BFBB0B01F1}"/>
                </a:ext>
              </a:extLst>
            </p:cNvPr>
            <p:cNvSpPr txBox="1"/>
            <p:nvPr/>
          </p:nvSpPr>
          <p:spPr bwMode="auto">
            <a:xfrm>
              <a:off x="6553200" y="1852382"/>
              <a:ext cx="31242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defTabSz="914400" fontAlgn="base">
                <a:spcBef>
                  <a:spcPct val="0"/>
                </a:spcBef>
                <a:spcAft>
                  <a:spcPct val="0"/>
                </a:spcAft>
              </a:pPr>
              <a:r>
                <a:rPr lang="en-US" sz="1000" b="1" dirty="0">
                  <a:solidFill>
                    <a:schemeClr val="accent1"/>
                  </a:solidFill>
                  <a:latin typeface="Arial" panose="020B0604020202020204" pitchFamily="34" charset="0"/>
                  <a:cs typeface="Arial" panose="020B0604020202020204" pitchFamily="34" charset="0"/>
                </a:rPr>
                <a:t>Bond Yield Across Issuers (%)</a:t>
              </a:r>
            </a:p>
          </p:txBody>
        </p:sp>
        <p:cxnSp>
          <p:nvCxnSpPr>
            <p:cNvPr id="16" name="Straight Connector 15">
              <a:extLst>
                <a:ext uri="{FF2B5EF4-FFF2-40B4-BE49-F238E27FC236}">
                  <a16:creationId xmlns:a16="http://schemas.microsoft.com/office/drawing/2014/main" id="{96145A5E-3C3E-4203-A160-EB66BDE96A91}"/>
                </a:ext>
              </a:extLst>
            </p:cNvPr>
            <p:cNvCxnSpPr>
              <a:cxnSpLocks/>
            </p:cNvCxnSpPr>
            <p:nvPr/>
          </p:nvCxnSpPr>
          <p:spPr>
            <a:xfrm>
              <a:off x="6627174" y="2103846"/>
              <a:ext cx="282162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17" name="Group 16">
            <a:extLst>
              <a:ext uri="{FF2B5EF4-FFF2-40B4-BE49-F238E27FC236}">
                <a16:creationId xmlns:a16="http://schemas.microsoft.com/office/drawing/2014/main" id="{22D189D9-AF95-41E8-AE96-FF00C107A61F}"/>
              </a:ext>
            </a:extLst>
          </p:cNvPr>
          <p:cNvGrpSpPr/>
          <p:nvPr/>
        </p:nvGrpSpPr>
        <p:grpSpPr>
          <a:xfrm>
            <a:off x="3255377" y="1804757"/>
            <a:ext cx="3250197" cy="251464"/>
            <a:chOff x="6552350" y="1852382"/>
            <a:chExt cx="3105106" cy="251464"/>
          </a:xfrm>
        </p:grpSpPr>
        <p:sp>
          <p:nvSpPr>
            <p:cNvPr id="19" name="TextBox 18">
              <a:extLst>
                <a:ext uri="{FF2B5EF4-FFF2-40B4-BE49-F238E27FC236}">
                  <a16:creationId xmlns:a16="http://schemas.microsoft.com/office/drawing/2014/main" id="{5385B490-7D37-43D6-8F1A-FEBD41FEB51C}"/>
                </a:ext>
              </a:extLst>
            </p:cNvPr>
            <p:cNvSpPr txBox="1"/>
            <p:nvPr/>
          </p:nvSpPr>
          <p:spPr bwMode="auto">
            <a:xfrm>
              <a:off x="6552350" y="1852382"/>
              <a:ext cx="310510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r>
                <a:rPr lang="en-US" sz="1000" b="1" dirty="0">
                  <a:solidFill>
                    <a:schemeClr val="accent1"/>
                  </a:solidFill>
                  <a:latin typeface="Arial" panose="020B0604020202020204" pitchFamily="34" charset="0"/>
                  <a:cs typeface="Arial" panose="020B0604020202020204" pitchFamily="34" charset="0"/>
                </a:rPr>
                <a:t>US Treasury Yield Curve (%)</a:t>
              </a:r>
            </a:p>
          </p:txBody>
        </p:sp>
        <p:cxnSp>
          <p:nvCxnSpPr>
            <p:cNvPr id="20" name="Straight Connector 19">
              <a:extLst>
                <a:ext uri="{FF2B5EF4-FFF2-40B4-BE49-F238E27FC236}">
                  <a16:creationId xmlns:a16="http://schemas.microsoft.com/office/drawing/2014/main" id="{91D5B4BC-D963-4288-9C94-0CC1D026CE6A}"/>
                </a:ext>
              </a:extLst>
            </p:cNvPr>
            <p:cNvCxnSpPr>
              <a:cxnSpLocks/>
            </p:cNvCxnSpPr>
            <p:nvPr/>
          </p:nvCxnSpPr>
          <p:spPr>
            <a:xfrm>
              <a:off x="6627175" y="2103846"/>
              <a:ext cx="3002981"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2ABDCD61-3242-44D5-A263-F169E09AF887}"/>
              </a:ext>
            </a:extLst>
          </p:cNvPr>
          <p:cNvSpPr txBox="1"/>
          <p:nvPr/>
        </p:nvSpPr>
        <p:spPr bwMode="auto">
          <a:xfrm>
            <a:off x="3261378" y="4464298"/>
            <a:ext cx="322033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r>
              <a:rPr lang="en-US" sz="1000" b="1" dirty="0">
                <a:solidFill>
                  <a:schemeClr val="accent1"/>
                </a:solidFill>
                <a:latin typeface="Arial" panose="020B0604020202020204" pitchFamily="34" charset="0"/>
                <a:cs typeface="Arial" panose="020B0604020202020204" pitchFamily="34" charset="0"/>
              </a:rPr>
              <a:t>Period Returns (%)</a:t>
            </a:r>
          </a:p>
        </p:txBody>
      </p:sp>
      <p:grpSp>
        <p:nvGrpSpPr>
          <p:cNvPr id="5" name="Group 4">
            <a:extLst>
              <a:ext uri="{FF2B5EF4-FFF2-40B4-BE49-F238E27FC236}">
                <a16:creationId xmlns:a16="http://schemas.microsoft.com/office/drawing/2014/main" id="{16C13B3C-CEC1-43B8-B4A2-92176E592EA9}"/>
              </a:ext>
            </a:extLst>
          </p:cNvPr>
          <p:cNvGrpSpPr/>
          <p:nvPr/>
        </p:nvGrpSpPr>
        <p:grpSpPr>
          <a:xfrm>
            <a:off x="8695630" y="2057772"/>
            <a:ext cx="1018377" cy="215444"/>
            <a:chOff x="8695630" y="2082740"/>
            <a:chExt cx="1018377" cy="215444"/>
          </a:xfrm>
        </p:grpSpPr>
        <p:sp>
          <p:nvSpPr>
            <p:cNvPr id="22" name="TextBox 21">
              <a:extLst>
                <a:ext uri="{FF2B5EF4-FFF2-40B4-BE49-F238E27FC236}">
                  <a16:creationId xmlns:a16="http://schemas.microsoft.com/office/drawing/2014/main" id="{AC131EFC-9CA0-474B-8B3C-FB092B049D3E}"/>
                </a:ext>
              </a:extLst>
            </p:cNvPr>
            <p:cNvSpPr txBox="1"/>
            <p:nvPr/>
          </p:nvSpPr>
          <p:spPr bwMode="auto">
            <a:xfrm>
              <a:off x="8700255" y="2082740"/>
              <a:ext cx="101375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defTabSz="914400" fontAlgn="base">
                <a:spcBef>
                  <a:spcPct val="0"/>
                </a:spcBef>
                <a:spcAft>
                  <a:spcPct val="0"/>
                </a:spcAft>
              </a:pPr>
              <a:r>
                <a:rPr lang="en-US" sz="800" dirty="0">
                  <a:latin typeface="Arial" panose="020B0604020202020204" pitchFamily="34" charset="0"/>
                  <a:cs typeface="Arial" panose="020B0604020202020204" pitchFamily="34" charset="0"/>
                </a:rPr>
                <a:t>Yield to Worst</a:t>
              </a:r>
            </a:p>
          </p:txBody>
        </p:sp>
        <p:sp>
          <p:nvSpPr>
            <p:cNvPr id="29" name="Rectangle 28">
              <a:extLst>
                <a:ext uri="{FF2B5EF4-FFF2-40B4-BE49-F238E27FC236}">
                  <a16:creationId xmlns:a16="http://schemas.microsoft.com/office/drawing/2014/main" id="{0820A9EF-7611-48FA-87F3-F179DDDBE212}"/>
                </a:ext>
              </a:extLst>
            </p:cNvPr>
            <p:cNvSpPr/>
            <p:nvPr/>
          </p:nvSpPr>
          <p:spPr>
            <a:xfrm>
              <a:off x="8695630" y="2163059"/>
              <a:ext cx="63568" cy="6356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a:extLst>
              <a:ext uri="{FF2B5EF4-FFF2-40B4-BE49-F238E27FC236}">
                <a16:creationId xmlns:a16="http://schemas.microsoft.com/office/drawing/2014/main" id="{D54E367E-7B22-4710-BBF0-D920DEEE597E}"/>
              </a:ext>
            </a:extLst>
          </p:cNvPr>
          <p:cNvGrpSpPr/>
          <p:nvPr/>
        </p:nvGrpSpPr>
        <p:grpSpPr>
          <a:xfrm>
            <a:off x="7648139" y="2055515"/>
            <a:ext cx="1013752" cy="215444"/>
            <a:chOff x="5336879" y="5181333"/>
            <a:chExt cx="1013752" cy="215444"/>
          </a:xfrm>
        </p:grpSpPr>
        <p:sp>
          <p:nvSpPr>
            <p:cNvPr id="25" name="TextBox 24">
              <a:extLst>
                <a:ext uri="{FF2B5EF4-FFF2-40B4-BE49-F238E27FC236}">
                  <a16:creationId xmlns:a16="http://schemas.microsoft.com/office/drawing/2014/main" id="{A8574983-F93E-474C-B4EA-BD02FEF0553D}"/>
                </a:ext>
              </a:extLst>
            </p:cNvPr>
            <p:cNvSpPr txBox="1"/>
            <p:nvPr/>
          </p:nvSpPr>
          <p:spPr bwMode="auto">
            <a:xfrm>
              <a:off x="5336879" y="5181333"/>
              <a:ext cx="101375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rtlCol="0">
              <a:spAutoFit/>
            </a:bodyPr>
            <a:lstStyle/>
            <a:p>
              <a:pPr defTabSz="914400" fontAlgn="base">
                <a:spcBef>
                  <a:spcPct val="0"/>
                </a:spcBef>
                <a:spcAft>
                  <a:spcPct val="0"/>
                </a:spcAft>
              </a:pPr>
              <a:r>
                <a:rPr lang="en-US" sz="800" dirty="0">
                  <a:latin typeface="Arial" panose="020B0604020202020204" pitchFamily="34" charset="0"/>
                  <a:cs typeface="Arial" panose="020B0604020202020204" pitchFamily="34" charset="0"/>
                </a:rPr>
                <a:t>Yield to Maturity</a:t>
              </a:r>
            </a:p>
          </p:txBody>
        </p:sp>
        <p:sp>
          <p:nvSpPr>
            <p:cNvPr id="26" name="Rectangle 25">
              <a:extLst>
                <a:ext uri="{FF2B5EF4-FFF2-40B4-BE49-F238E27FC236}">
                  <a16:creationId xmlns:a16="http://schemas.microsoft.com/office/drawing/2014/main" id="{E3D02806-48E3-4C86-8E60-1B36BA435369}"/>
                </a:ext>
              </a:extLst>
            </p:cNvPr>
            <p:cNvSpPr/>
            <p:nvPr/>
          </p:nvSpPr>
          <p:spPr>
            <a:xfrm>
              <a:off x="5336879" y="5257271"/>
              <a:ext cx="63568" cy="6356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27" name="Table 26">
            <a:extLst>
              <a:ext uri="{FF2B5EF4-FFF2-40B4-BE49-F238E27FC236}">
                <a16:creationId xmlns:a16="http://schemas.microsoft.com/office/drawing/2014/main" id="{836FDEAA-49E1-4EA5-9DA2-0095573EC1F4}"/>
              </a:ext>
            </a:extLst>
          </p:cNvPr>
          <p:cNvGraphicFramePr>
            <a:graphicFrameLocks noGrp="1"/>
          </p:cNvGraphicFramePr>
          <p:nvPr>
            <p:extLst>
              <p:ext uri="{D42A27DB-BD31-4B8C-83A1-F6EECF244321}">
                <p14:modId xmlns:p14="http://schemas.microsoft.com/office/powerpoint/2010/main" val="3354510028"/>
              </p:ext>
            </p:extLst>
          </p:nvPr>
        </p:nvGraphicFramePr>
        <p:xfrm>
          <a:off x="3330674" y="4756636"/>
          <a:ext cx="6035040" cy="1782265"/>
        </p:xfrm>
        <a:graphic>
          <a:graphicData uri="http://schemas.openxmlformats.org/drawingml/2006/table">
            <a:tbl>
              <a:tblPr>
                <a:tableStyleId>{5C22544A-7EE6-4342-B048-85BDC9FD1C3A}</a:tableStyleId>
              </a:tblPr>
              <a:tblGrid>
                <a:gridCol w="3291840">
                  <a:extLst>
                    <a:ext uri="{9D8B030D-6E8A-4147-A177-3AD203B41FA5}">
                      <a16:colId xmlns:a16="http://schemas.microsoft.com/office/drawing/2014/main" val="20000"/>
                    </a:ext>
                  </a:extLst>
                </a:gridCol>
                <a:gridCol w="548640">
                  <a:extLst>
                    <a:ext uri="{9D8B030D-6E8A-4147-A177-3AD203B41FA5}">
                      <a16:colId xmlns:a16="http://schemas.microsoft.com/office/drawing/2014/main" val="851030634"/>
                    </a:ext>
                  </a:extLst>
                </a:gridCol>
                <a:gridCol w="548640">
                  <a:extLst>
                    <a:ext uri="{9D8B030D-6E8A-4147-A177-3AD203B41FA5}">
                      <a16:colId xmlns:a16="http://schemas.microsoft.com/office/drawing/2014/main" val="20001"/>
                    </a:ext>
                  </a:extLst>
                </a:gridCol>
                <a:gridCol w="548640">
                  <a:extLst>
                    <a:ext uri="{9D8B030D-6E8A-4147-A177-3AD203B41FA5}">
                      <a16:colId xmlns:a16="http://schemas.microsoft.com/office/drawing/2014/main" val="20003"/>
                    </a:ext>
                  </a:extLst>
                </a:gridCol>
                <a:gridCol w="548640">
                  <a:extLst>
                    <a:ext uri="{9D8B030D-6E8A-4147-A177-3AD203B41FA5}">
                      <a16:colId xmlns:a16="http://schemas.microsoft.com/office/drawing/2014/main" val="20004"/>
                    </a:ext>
                  </a:extLst>
                </a:gridCol>
                <a:gridCol w="548640">
                  <a:extLst>
                    <a:ext uri="{9D8B030D-6E8A-4147-A177-3AD203B41FA5}">
                      <a16:colId xmlns:a16="http://schemas.microsoft.com/office/drawing/2014/main" val="20005"/>
                    </a:ext>
                  </a:extLst>
                </a:gridCol>
              </a:tblGrid>
              <a:tr h="94016">
                <a:tc>
                  <a:txBody>
                    <a:bodyPr/>
                    <a:lstStyle/>
                    <a:p>
                      <a:endParaRPr lang="en-GB" sz="500" dirty="0"/>
                    </a:p>
                  </a:txBody>
                  <a:tcPr marL="8959" marR="8959" marT="8959" marB="0" anchor="b">
                    <a:noFill/>
                  </a:tcPr>
                </a:tc>
                <a:tc>
                  <a:txBody>
                    <a:bodyPr/>
                    <a:lstStyle/>
                    <a:p>
                      <a:pPr algn="r" fontAlgn="b"/>
                      <a:endParaRPr lang="en-GB" sz="500" b="0" i="0" u="none" strike="noStrike" dirty="0">
                        <a:solidFill>
                          <a:srgbClr val="000000"/>
                        </a:solidFill>
                        <a:effectLst/>
                        <a:latin typeface="+mn-lt"/>
                      </a:endParaRPr>
                    </a:p>
                  </a:txBody>
                  <a:tcPr marL="8959" marR="107513" marT="8959" marB="0" anchor="b">
                    <a:noFill/>
                  </a:tcPr>
                </a:tc>
                <a:tc>
                  <a:txBody>
                    <a:bodyPr/>
                    <a:lstStyle/>
                    <a:p>
                      <a:pPr algn="r" fontAlgn="b"/>
                      <a:r>
                        <a:rPr lang="en-GB" sz="500" u="none" strike="noStrike" dirty="0">
                          <a:effectLst/>
                          <a:latin typeface="+mn-lt"/>
                        </a:rPr>
                        <a:t> </a:t>
                      </a:r>
                      <a:endParaRPr lang="en-GB" sz="500" b="0" i="0" u="none" strike="noStrike" dirty="0">
                        <a:solidFill>
                          <a:srgbClr val="000000"/>
                        </a:solidFill>
                        <a:effectLst/>
                        <a:latin typeface="+mn-lt"/>
                      </a:endParaRPr>
                    </a:p>
                  </a:txBody>
                  <a:tcPr marL="8959" marR="107513" marT="8959" marB="0" anchor="b">
                    <a:noFill/>
                  </a:tcPr>
                </a:tc>
                <a:tc gridSpan="3">
                  <a:txBody>
                    <a:bodyPr/>
                    <a:lstStyle/>
                    <a:p>
                      <a:pPr marL="0" marR="0" lvl="0" indent="0" algn="ctr" defTabSz="1018824" rtl="0" eaLnBrk="1" fontAlgn="b" latinLnBrk="0" hangingPunct="1">
                        <a:lnSpc>
                          <a:spcPct val="100000"/>
                        </a:lnSpc>
                        <a:spcBef>
                          <a:spcPts val="0"/>
                        </a:spcBef>
                        <a:spcAft>
                          <a:spcPts val="0"/>
                        </a:spcAft>
                        <a:buClrTx/>
                        <a:buSzTx/>
                        <a:buFontTx/>
                        <a:buNone/>
                        <a:tabLst/>
                        <a:defRPr/>
                      </a:pPr>
                      <a:r>
                        <a:rPr lang="en-GB" sz="700" u="none" strike="noStrike" dirty="0">
                          <a:effectLst/>
                          <a:latin typeface="+mn-lt"/>
                        </a:rPr>
                        <a:t>Annualized</a:t>
                      </a:r>
                      <a:endParaRPr lang="en-GB" sz="700" b="0" i="1" u="none" strike="noStrike" dirty="0">
                        <a:solidFill>
                          <a:srgbClr val="000000"/>
                        </a:solidFill>
                        <a:effectLst/>
                        <a:latin typeface="+mn-lt"/>
                      </a:endParaRPr>
                    </a:p>
                  </a:txBody>
                  <a:tcPr marL="0" marR="0" marT="0"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ts val="0"/>
                        </a:spcBef>
                        <a:spcAft>
                          <a:spcPts val="0"/>
                        </a:spcAft>
                        <a:buClrTx/>
                        <a:buSzTx/>
                        <a:buFontTx/>
                        <a:buNone/>
                        <a:tabLst/>
                        <a:defRPr/>
                      </a:pPr>
                      <a:r>
                        <a:rPr lang="en-GB" sz="800" u="none" strike="noStrike" dirty="0">
                          <a:effectLst/>
                          <a:latin typeface="+mn-lt"/>
                        </a:rPr>
                        <a:t>Annualized</a:t>
                      </a:r>
                      <a:endParaRPr lang="en-GB" sz="800" b="0" i="1" u="none" strike="noStrike" dirty="0">
                        <a:solidFill>
                          <a:srgbClr val="000000"/>
                        </a:solidFill>
                        <a:effectLst/>
                        <a:latin typeface="+mn-lt"/>
                      </a:endParaRPr>
                    </a:p>
                  </a:txBody>
                  <a:tcPr marL="8959" marR="8959" marT="8959" marB="0">
                    <a:noFill/>
                  </a:tcPr>
                </a:tc>
                <a:tc hMerge="1">
                  <a:txBody>
                    <a:bodyPr/>
                    <a:lstStyle/>
                    <a:p>
                      <a:endParaRPr lang="en-GB"/>
                    </a:p>
                  </a:txBody>
                  <a:tcPr/>
                </a:tc>
                <a:extLst>
                  <a:ext uri="{0D108BD9-81ED-4DB2-BD59-A6C34878D82A}">
                    <a16:rowId xmlns:a16="http://schemas.microsoft.com/office/drawing/2014/main" val="10000"/>
                  </a:ext>
                </a:extLst>
              </a:tr>
              <a:tr h="186689">
                <a:tc>
                  <a:txBody>
                    <a:bodyPr/>
                    <a:lstStyle/>
                    <a:p>
                      <a:pPr algn="l" fontAlgn="ctr"/>
                      <a:r>
                        <a:rPr lang="en-US" sz="800" b="0" i="0" u="none" strike="noStrike" dirty="0">
                          <a:solidFill>
                            <a:schemeClr val="dk1"/>
                          </a:solidFill>
                          <a:effectLst/>
                          <a:latin typeface="+mn-lt"/>
                        </a:rPr>
                        <a:t>Asset Class</a:t>
                      </a:r>
                      <a:endParaRPr lang="en-GB" sz="800" b="0" i="0" u="none" strike="noStrike" dirty="0">
                        <a:solidFill>
                          <a:srgbClr val="000000"/>
                        </a:solidFill>
                        <a:effectLst/>
                        <a:latin typeface="+mn-lt"/>
                      </a:endParaRPr>
                    </a:p>
                  </a:txBody>
                  <a:tcPr marL="46800" marR="8959" marT="8959" marB="0" anchor="ctr">
                    <a:solidFill>
                      <a:schemeClr val="bg1">
                        <a:lumMod val="85000"/>
                      </a:schemeClr>
                    </a:solidFill>
                  </a:tcPr>
                </a:tc>
                <a:tc>
                  <a:txBody>
                    <a:bodyPr/>
                    <a:lstStyle/>
                    <a:p>
                      <a:pPr algn="ctr" fontAlgn="ctr"/>
                      <a:r>
                        <a:rPr lang="en-GB" sz="800" b="0" i="0" u="none" strike="noStrike" dirty="0">
                          <a:solidFill>
                            <a:srgbClr val="000000"/>
                          </a:solidFill>
                          <a:effectLst/>
                          <a:latin typeface="+mn-lt"/>
                        </a:rPr>
                        <a:t>QTR</a:t>
                      </a:r>
                    </a:p>
                  </a:txBody>
                  <a:tcPr marL="0" marR="0" marT="0" marB="0" anchor="ctr">
                    <a:solidFill>
                      <a:schemeClr val="bg1">
                        <a:lumMod val="85000"/>
                      </a:schemeClr>
                    </a:solidFill>
                  </a:tcPr>
                </a:tc>
                <a:tc>
                  <a:txBody>
                    <a:bodyPr/>
                    <a:lstStyle/>
                    <a:p>
                      <a:pPr algn="ctr" fontAlgn="ctr"/>
                      <a:r>
                        <a:rPr lang="en-GB" sz="800" b="0" i="0" u="none" strike="noStrike" dirty="0">
                          <a:solidFill>
                            <a:schemeClr val="dk1"/>
                          </a:solidFill>
                          <a:effectLst/>
                          <a:latin typeface="+mn-lt"/>
                        </a:rPr>
                        <a:t>1 Year</a:t>
                      </a:r>
                      <a:endParaRPr lang="en-GB" sz="800" b="0" i="0" u="none" strike="noStrike" dirty="0">
                        <a:solidFill>
                          <a:srgbClr val="000000"/>
                        </a:solidFill>
                        <a:effectLst/>
                        <a:latin typeface="+mn-lt"/>
                      </a:endParaRPr>
                    </a:p>
                  </a:txBody>
                  <a:tcPr marL="0" marR="0" marT="0" marB="0" anchor="ctr">
                    <a:solidFill>
                      <a:schemeClr val="bg1">
                        <a:lumMod val="85000"/>
                      </a:schemeClr>
                    </a:solidFill>
                  </a:tcPr>
                </a:tc>
                <a:tc>
                  <a:txBody>
                    <a:bodyPr/>
                    <a:lstStyle/>
                    <a:p>
                      <a:pPr algn="ctr" fontAlgn="ctr"/>
                      <a:r>
                        <a:rPr lang="en-GB" sz="800" u="none" strike="noStrike" dirty="0">
                          <a:effectLst/>
                          <a:latin typeface="+mn-lt"/>
                        </a:rPr>
                        <a:t>3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5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10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2"/>
                  </a:ext>
                </a:extLst>
              </a:tr>
              <a:tr h="164395">
                <a:tc>
                  <a:txBody>
                    <a:bodyPr/>
                    <a:lstStyle/>
                    <a:p>
                      <a:pPr algn="l" fontAlgn="b"/>
                      <a:r>
                        <a:rPr lang="en-US" sz="800" b="0" i="0" u="none" strike="noStrike" kern="1200" dirty="0">
                          <a:solidFill>
                            <a:srgbClr val="000000"/>
                          </a:solidFill>
                          <a:effectLst/>
                          <a:latin typeface="+mn-lt"/>
                          <a:ea typeface="+mn-ea"/>
                          <a:cs typeface="+mn-cs"/>
                        </a:rPr>
                        <a:t>Bloomberg U.S. High Yield Corporate Bond Index</a:t>
                      </a:r>
                    </a:p>
                  </a:txBody>
                  <a:tcPr marL="46800" marR="7168" marT="7168" marB="0" anchor="ctr">
                    <a:noFill/>
                  </a:tcPr>
                </a:tc>
                <a:tc>
                  <a:txBody>
                    <a:bodyPr/>
                    <a:lstStyle/>
                    <a:p>
                      <a:pPr algn="r" fontAlgn="b"/>
                      <a:r>
                        <a:rPr lang="en-GB" sz="800" b="0" i="0" u="none" strike="noStrike">
                          <a:solidFill>
                            <a:schemeClr val="tx1"/>
                          </a:solidFill>
                          <a:effectLst/>
                          <a:latin typeface="+mn-lt"/>
                        </a:rPr>
                        <a:t>1.47</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dirty="0">
                          <a:solidFill>
                            <a:schemeClr val="tx1"/>
                          </a:solidFill>
                          <a:effectLst/>
                          <a:latin typeface="+mn-lt"/>
                        </a:rPr>
                        <a:t>11.15</a:t>
                      </a:r>
                    </a:p>
                  </a:txBody>
                  <a:tcPr marL="0" marR="182880" marT="0" marB="0" anchor="ctr">
                    <a:noFill/>
                  </a:tcPr>
                </a:tc>
                <a:tc>
                  <a:txBody>
                    <a:bodyPr/>
                    <a:lstStyle/>
                    <a:p>
                      <a:pPr algn="r" fontAlgn="b"/>
                      <a:r>
                        <a:rPr lang="en-GB" sz="800" b="0" i="0" u="none" strike="noStrike">
                          <a:solidFill>
                            <a:schemeClr val="tx1"/>
                          </a:solidFill>
                          <a:effectLst/>
                          <a:latin typeface="+mn-lt"/>
                        </a:rPr>
                        <a:t>2.19</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a:solidFill>
                            <a:schemeClr val="tx1"/>
                          </a:solidFill>
                          <a:effectLst/>
                          <a:latin typeface="+mn-lt"/>
                        </a:rPr>
                        <a:t>4.21</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a:solidFill>
                            <a:srgbClr val="000000"/>
                          </a:solidFill>
                          <a:effectLst/>
                          <a:latin typeface="+mn-lt"/>
                        </a:rPr>
                        <a:t>4.44</a:t>
                      </a:r>
                      <a:endParaRPr lang="en-GB" sz="800" b="0" i="0" u="none" strike="noStrike" dirty="0">
                        <a:solidFill>
                          <a:srgbClr val="000000"/>
                        </a:solidFill>
                        <a:effectLst/>
                        <a:latin typeface="+mn-lt"/>
                      </a:endParaRPr>
                    </a:p>
                  </a:txBody>
                  <a:tcPr marL="0" marR="182880" marT="0" marB="0" anchor="ctr">
                    <a:noFill/>
                  </a:tcPr>
                </a:tc>
                <a:extLst>
                  <a:ext uri="{0D108BD9-81ED-4DB2-BD59-A6C34878D82A}">
                    <a16:rowId xmlns:a16="http://schemas.microsoft.com/office/drawing/2014/main" val="10003"/>
                  </a:ext>
                </a:extLst>
              </a:tr>
              <a:tr h="164395">
                <a:tc>
                  <a:txBody>
                    <a:bodyPr/>
                    <a:lstStyle/>
                    <a:p>
                      <a:pPr algn="l" fontAlgn="b"/>
                      <a:r>
                        <a:rPr lang="en-US" sz="800" b="0" i="0" u="none" strike="noStrike" kern="1200">
                          <a:solidFill>
                            <a:srgbClr val="000000"/>
                          </a:solidFill>
                          <a:effectLst/>
                          <a:latin typeface="+mn-lt"/>
                          <a:ea typeface="+mn-ea"/>
                          <a:cs typeface="+mn-cs"/>
                        </a:rPr>
                        <a:t>ICE BofA US 3-Month Treasury Bill Index</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a:solidFill>
                            <a:schemeClr val="tx1"/>
                          </a:solidFill>
                          <a:effectLst/>
                          <a:latin typeface="+mn-lt"/>
                        </a:rPr>
                        <a:t>1.29</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a:solidFill>
                            <a:schemeClr val="tx1"/>
                          </a:solidFill>
                          <a:effectLst/>
                          <a:latin typeface="+mn-lt"/>
                        </a:rPr>
                        <a:t>5.24</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a:solidFill>
                            <a:schemeClr val="tx1"/>
                          </a:solidFill>
                          <a:effectLst/>
                          <a:latin typeface="+mn-lt"/>
                        </a:rPr>
                        <a:t>2.58</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a:solidFill>
                            <a:schemeClr val="tx1"/>
                          </a:solidFill>
                          <a:effectLst/>
                          <a:latin typeface="+mn-lt"/>
                        </a:rPr>
                        <a:t>2.02</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a:solidFill>
                            <a:srgbClr val="000000"/>
                          </a:solidFill>
                          <a:effectLst/>
                          <a:latin typeface="+mn-lt"/>
                        </a:rPr>
                        <a:t>1.38</a:t>
                      </a:r>
                      <a:endParaRPr lang="en-GB" sz="800" b="0" i="0" u="none" strike="noStrike" dirty="0">
                        <a:solidFill>
                          <a:srgbClr val="000000"/>
                        </a:solidFill>
                        <a:effectLst/>
                        <a:latin typeface="+mn-lt"/>
                      </a:endParaRPr>
                    </a:p>
                  </a:txBody>
                  <a:tcPr marL="0" marR="182880" marT="0" marB="0" anchor="ctr">
                    <a:noFill/>
                  </a:tcPr>
                </a:tc>
                <a:extLst>
                  <a:ext uri="{0D108BD9-81ED-4DB2-BD59-A6C34878D82A}">
                    <a16:rowId xmlns:a16="http://schemas.microsoft.com/office/drawing/2014/main" val="10004"/>
                  </a:ext>
                </a:extLst>
              </a:tr>
              <a:tr h="164395">
                <a:tc>
                  <a:txBody>
                    <a:bodyPr/>
                    <a:lstStyle/>
                    <a:p>
                      <a:pPr algn="l" fontAlgn="b"/>
                      <a:r>
                        <a:rPr lang="en-US" sz="800" b="0" i="0" u="none" strike="noStrike" kern="1200">
                          <a:solidFill>
                            <a:srgbClr val="000000"/>
                          </a:solidFill>
                          <a:effectLst/>
                          <a:latin typeface="+mn-lt"/>
                          <a:ea typeface="+mn-ea"/>
                          <a:cs typeface="+mn-cs"/>
                        </a:rPr>
                        <a:t>ICE BofA 1-Year US Treasury Note Index</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a:solidFill>
                            <a:schemeClr val="tx1"/>
                          </a:solidFill>
                          <a:effectLst/>
                          <a:latin typeface="+mn-lt"/>
                        </a:rPr>
                        <a:t>0.83</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a:solidFill>
                            <a:schemeClr val="tx1"/>
                          </a:solidFill>
                          <a:effectLst/>
                          <a:latin typeface="+mn-lt"/>
                        </a:rPr>
                        <a:t>4.30</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a:solidFill>
                            <a:schemeClr val="tx1"/>
                          </a:solidFill>
                          <a:effectLst/>
                          <a:latin typeface="+mn-lt"/>
                        </a:rPr>
                        <a:t>1.44</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a:solidFill>
                            <a:schemeClr val="tx1"/>
                          </a:solidFill>
                          <a:effectLst/>
                          <a:latin typeface="+mn-lt"/>
                        </a:rPr>
                        <a:t>1.66</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a:solidFill>
                            <a:schemeClr val="tx1"/>
                          </a:solidFill>
                          <a:effectLst/>
                          <a:latin typeface="+mn-lt"/>
                        </a:rPr>
                        <a:t>1.25</a:t>
                      </a:r>
                      <a:endParaRPr lang="en-GB" sz="800" b="0" i="0" u="none" strike="noStrike" dirty="0">
                        <a:solidFill>
                          <a:schemeClr val="tx1"/>
                        </a:solidFill>
                        <a:effectLst/>
                        <a:latin typeface="+mn-lt"/>
                      </a:endParaRPr>
                    </a:p>
                  </a:txBody>
                  <a:tcPr marL="0" marR="182880" marT="0" marB="0" anchor="ctr">
                    <a:noFill/>
                  </a:tcPr>
                </a:tc>
                <a:extLst>
                  <a:ext uri="{0D108BD9-81ED-4DB2-BD59-A6C34878D82A}">
                    <a16:rowId xmlns:a16="http://schemas.microsoft.com/office/drawing/2014/main" val="4272147078"/>
                  </a:ext>
                </a:extLst>
              </a:tr>
              <a:tr h="164592">
                <a:tc>
                  <a:txBody>
                    <a:bodyPr/>
                    <a:lstStyle/>
                    <a:p>
                      <a:pPr algn="l" fontAlgn="b"/>
                      <a:r>
                        <a:rPr lang="en-US" sz="800" b="0" i="0" u="none" strike="noStrike" kern="1200">
                          <a:solidFill>
                            <a:srgbClr val="000000"/>
                          </a:solidFill>
                          <a:effectLst/>
                          <a:latin typeface="+mn-lt"/>
                          <a:ea typeface="+mn-ea"/>
                          <a:cs typeface="+mn-cs"/>
                        </a:rPr>
                        <a:t>FTSE World Government Bond Index 1-5 Years (hedged to USD)</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a:solidFill>
                            <a:schemeClr val="tx1"/>
                          </a:solidFill>
                          <a:effectLst/>
                          <a:latin typeface="+mn-lt"/>
                        </a:rPr>
                        <a:t>0.26</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a:solidFill>
                            <a:schemeClr val="tx1"/>
                          </a:solidFill>
                          <a:effectLst/>
                          <a:latin typeface="+mn-lt"/>
                        </a:rPr>
                        <a:t>3.66</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dirty="0">
                          <a:solidFill>
                            <a:schemeClr val="tx1"/>
                          </a:solidFill>
                          <a:effectLst/>
                          <a:latin typeface="+mn-lt"/>
                        </a:rPr>
                        <a:t>0.11</a:t>
                      </a:r>
                    </a:p>
                  </a:txBody>
                  <a:tcPr marL="0" marR="182880" marT="0" marB="0" anchor="ctr">
                    <a:noFill/>
                  </a:tcPr>
                </a:tc>
                <a:tc>
                  <a:txBody>
                    <a:bodyPr/>
                    <a:lstStyle/>
                    <a:p>
                      <a:pPr algn="r" fontAlgn="b"/>
                      <a:r>
                        <a:rPr lang="en-GB" sz="800" b="0" i="0" u="none" strike="noStrike" dirty="0">
                          <a:solidFill>
                            <a:schemeClr val="tx1"/>
                          </a:solidFill>
                          <a:effectLst/>
                          <a:latin typeface="+mn-lt"/>
                        </a:rPr>
                        <a:t>1.16</a:t>
                      </a:r>
                    </a:p>
                  </a:txBody>
                  <a:tcPr marL="0" marR="182880" marT="0" marB="0" anchor="ctr">
                    <a:noFill/>
                  </a:tcPr>
                </a:tc>
                <a:tc>
                  <a:txBody>
                    <a:bodyPr/>
                    <a:lstStyle/>
                    <a:p>
                      <a:pPr algn="r" fontAlgn="b"/>
                      <a:r>
                        <a:rPr lang="en-GB" sz="800" b="0" i="0" u="none" strike="noStrike">
                          <a:solidFill>
                            <a:srgbClr val="000000"/>
                          </a:solidFill>
                          <a:effectLst/>
                          <a:latin typeface="+mn-lt"/>
                        </a:rPr>
                        <a:t>1.41</a:t>
                      </a:r>
                      <a:endParaRPr lang="en-GB" sz="800" b="0" i="0" u="none" strike="noStrike" dirty="0">
                        <a:solidFill>
                          <a:srgbClr val="000000"/>
                        </a:solidFill>
                        <a:effectLst/>
                        <a:latin typeface="+mn-lt"/>
                      </a:endParaRPr>
                    </a:p>
                  </a:txBody>
                  <a:tcPr marL="0" marR="182880" marT="0" marB="0" anchor="ctr">
                    <a:noFill/>
                  </a:tcPr>
                </a:tc>
                <a:extLst>
                  <a:ext uri="{0D108BD9-81ED-4DB2-BD59-A6C34878D82A}">
                    <a16:rowId xmlns:a16="http://schemas.microsoft.com/office/drawing/2014/main" val="78724785"/>
                  </a:ext>
                </a:extLst>
              </a:tr>
              <a:tr h="164395">
                <a:tc>
                  <a:txBody>
                    <a:bodyPr/>
                    <a:lstStyle/>
                    <a:p>
                      <a:pPr algn="l" fontAlgn="b"/>
                      <a:r>
                        <a:rPr lang="en-US" sz="800" b="0" i="0" u="none" strike="noStrike" kern="1200">
                          <a:solidFill>
                            <a:srgbClr val="000000"/>
                          </a:solidFill>
                          <a:effectLst/>
                          <a:latin typeface="+mn-lt"/>
                          <a:ea typeface="+mn-ea"/>
                          <a:cs typeface="+mn-cs"/>
                        </a:rPr>
                        <a:t>Bloomberg U.S. TIPS Index</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dirty="0">
                          <a:solidFill>
                            <a:srgbClr val="C00000"/>
                          </a:solidFill>
                          <a:effectLst/>
                          <a:latin typeface="+mn-lt"/>
                        </a:rPr>
                        <a:t>-0.08</a:t>
                      </a:r>
                    </a:p>
                  </a:txBody>
                  <a:tcPr marL="0" marR="182880" marT="0" marB="0" anchor="ctr">
                    <a:noFill/>
                  </a:tcPr>
                </a:tc>
                <a:tc>
                  <a:txBody>
                    <a:bodyPr/>
                    <a:lstStyle/>
                    <a:p>
                      <a:pPr algn="r" fontAlgn="b"/>
                      <a:r>
                        <a:rPr lang="en-GB" sz="800" b="0" i="0" u="none" strike="noStrike" dirty="0">
                          <a:solidFill>
                            <a:schemeClr val="tx1"/>
                          </a:solidFill>
                          <a:effectLst/>
                          <a:latin typeface="+mn-lt"/>
                        </a:rPr>
                        <a:t>0.45</a:t>
                      </a:r>
                    </a:p>
                  </a:txBody>
                  <a:tcPr marL="0" marR="182880" marT="0" marB="0" anchor="ctr">
                    <a:noFill/>
                  </a:tcPr>
                </a:tc>
                <a:tc>
                  <a:txBody>
                    <a:bodyPr/>
                    <a:lstStyle/>
                    <a:p>
                      <a:pPr algn="r" fontAlgn="b"/>
                      <a:r>
                        <a:rPr lang="en-GB" sz="800" b="0" i="0" u="none" strike="noStrike" dirty="0">
                          <a:solidFill>
                            <a:srgbClr val="C00000"/>
                          </a:solidFill>
                          <a:effectLst/>
                          <a:latin typeface="+mn-lt"/>
                        </a:rPr>
                        <a:t>-0.53</a:t>
                      </a:r>
                    </a:p>
                  </a:txBody>
                  <a:tcPr marL="0" marR="182880" marT="0" marB="0" anchor="ctr">
                    <a:noFill/>
                  </a:tcPr>
                </a:tc>
                <a:tc>
                  <a:txBody>
                    <a:bodyPr/>
                    <a:lstStyle/>
                    <a:p>
                      <a:pPr algn="r" fontAlgn="b"/>
                      <a:r>
                        <a:rPr lang="en-GB" sz="800" b="0" i="0" u="none" strike="noStrike" dirty="0">
                          <a:solidFill>
                            <a:schemeClr val="tx1"/>
                          </a:solidFill>
                          <a:effectLst/>
                          <a:latin typeface="+mn-lt"/>
                        </a:rPr>
                        <a:t>2.49</a:t>
                      </a:r>
                    </a:p>
                  </a:txBody>
                  <a:tcPr marL="0" marR="182880" marT="0" marB="0" anchor="ctr">
                    <a:noFill/>
                  </a:tcPr>
                </a:tc>
                <a:tc>
                  <a:txBody>
                    <a:bodyPr/>
                    <a:lstStyle/>
                    <a:p>
                      <a:pPr algn="r" fontAlgn="b"/>
                      <a:r>
                        <a:rPr lang="en-GB" sz="800" b="0" i="0" u="none" strike="noStrike" dirty="0">
                          <a:solidFill>
                            <a:schemeClr val="tx1"/>
                          </a:solidFill>
                          <a:effectLst/>
                          <a:latin typeface="+mn-lt"/>
                        </a:rPr>
                        <a:t>2.21</a:t>
                      </a:r>
                    </a:p>
                  </a:txBody>
                  <a:tcPr marL="0" marR="182880" marT="0" marB="0" anchor="ctr">
                    <a:noFill/>
                  </a:tcPr>
                </a:tc>
                <a:extLst>
                  <a:ext uri="{0D108BD9-81ED-4DB2-BD59-A6C34878D82A}">
                    <a16:rowId xmlns:a16="http://schemas.microsoft.com/office/drawing/2014/main" val="549291973"/>
                  </a:ext>
                </a:extLst>
              </a:tr>
              <a:tr h="164395">
                <a:tc>
                  <a:txBody>
                    <a:bodyPr/>
                    <a:lstStyle/>
                    <a:p>
                      <a:pPr algn="l" fontAlgn="b"/>
                      <a:r>
                        <a:rPr lang="en-US" sz="800" b="0" i="0" u="none" strike="noStrike" kern="1200">
                          <a:solidFill>
                            <a:srgbClr val="000000"/>
                          </a:solidFill>
                          <a:effectLst/>
                          <a:latin typeface="+mn-lt"/>
                          <a:ea typeface="+mn-ea"/>
                          <a:cs typeface="+mn-cs"/>
                        </a:rPr>
                        <a:t>Bloomberg Municipal Bond Index</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dirty="0">
                          <a:solidFill>
                            <a:srgbClr val="C00000"/>
                          </a:solidFill>
                          <a:effectLst/>
                          <a:latin typeface="+mn-lt"/>
                        </a:rPr>
                        <a:t>-0.39</a:t>
                      </a:r>
                    </a:p>
                  </a:txBody>
                  <a:tcPr marL="0" marR="182880" marT="0" marB="0" anchor="ctr">
                    <a:noFill/>
                  </a:tcPr>
                </a:tc>
                <a:tc>
                  <a:txBody>
                    <a:bodyPr/>
                    <a:lstStyle/>
                    <a:p>
                      <a:pPr algn="r" fontAlgn="b"/>
                      <a:r>
                        <a:rPr lang="en-GB" sz="800" b="0" i="0" u="none" strike="noStrike" dirty="0">
                          <a:solidFill>
                            <a:schemeClr val="tx1"/>
                          </a:solidFill>
                          <a:effectLst/>
                          <a:latin typeface="+mn-lt"/>
                        </a:rPr>
                        <a:t>3.13</a:t>
                      </a:r>
                    </a:p>
                  </a:txBody>
                  <a:tcPr marL="0" marR="182880" marT="0" marB="0" anchor="ctr">
                    <a:noFill/>
                  </a:tcPr>
                </a:tc>
                <a:tc>
                  <a:txBody>
                    <a:bodyPr/>
                    <a:lstStyle/>
                    <a:p>
                      <a:pPr algn="r" fontAlgn="b"/>
                      <a:r>
                        <a:rPr lang="en-GB" sz="800" b="0" i="0" u="none" strike="noStrike" dirty="0">
                          <a:solidFill>
                            <a:srgbClr val="C00000"/>
                          </a:solidFill>
                          <a:effectLst/>
                          <a:latin typeface="+mn-lt"/>
                        </a:rPr>
                        <a:t>-0.41</a:t>
                      </a:r>
                    </a:p>
                  </a:txBody>
                  <a:tcPr marL="0" marR="182880" marT="0" marB="0" anchor="ctr">
                    <a:noFill/>
                  </a:tcPr>
                </a:tc>
                <a:tc>
                  <a:txBody>
                    <a:bodyPr/>
                    <a:lstStyle/>
                    <a:p>
                      <a:pPr algn="r" fontAlgn="b"/>
                      <a:r>
                        <a:rPr lang="en-GB" sz="800" b="0" i="0" u="none" strike="noStrike">
                          <a:solidFill>
                            <a:schemeClr val="tx1"/>
                          </a:solidFill>
                          <a:effectLst/>
                          <a:latin typeface="+mn-lt"/>
                        </a:rPr>
                        <a:t>1.59</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dirty="0">
                          <a:solidFill>
                            <a:schemeClr val="tx1"/>
                          </a:solidFill>
                          <a:effectLst/>
                          <a:latin typeface="+mn-lt"/>
                        </a:rPr>
                        <a:t>2.66</a:t>
                      </a:r>
                    </a:p>
                  </a:txBody>
                  <a:tcPr marL="0" marR="182880" marT="0" marB="0" anchor="ctr">
                    <a:noFill/>
                  </a:tcPr>
                </a:tc>
                <a:extLst>
                  <a:ext uri="{0D108BD9-81ED-4DB2-BD59-A6C34878D82A}">
                    <a16:rowId xmlns:a16="http://schemas.microsoft.com/office/drawing/2014/main" val="4284189487"/>
                  </a:ext>
                </a:extLst>
              </a:tr>
              <a:tr h="164395">
                <a:tc>
                  <a:txBody>
                    <a:bodyPr/>
                    <a:lstStyle/>
                    <a:p>
                      <a:pPr algn="l" fontAlgn="b"/>
                      <a:r>
                        <a:rPr lang="en-US" sz="800" b="0" i="0" u="none" strike="noStrike" kern="1200">
                          <a:solidFill>
                            <a:srgbClr val="000000"/>
                          </a:solidFill>
                          <a:effectLst/>
                          <a:latin typeface="+mn-lt"/>
                          <a:ea typeface="+mn-ea"/>
                          <a:cs typeface="+mn-cs"/>
                        </a:rPr>
                        <a:t>Bloomberg U.S. Aggregate Bond Index</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dirty="0">
                          <a:solidFill>
                            <a:srgbClr val="C00000"/>
                          </a:solidFill>
                          <a:effectLst/>
                          <a:latin typeface="+mn-lt"/>
                        </a:rPr>
                        <a:t>-0.78</a:t>
                      </a:r>
                    </a:p>
                  </a:txBody>
                  <a:tcPr marL="0" marR="182880" marT="0" marB="0" anchor="ctr">
                    <a:noFill/>
                  </a:tcPr>
                </a:tc>
                <a:tc>
                  <a:txBody>
                    <a:bodyPr/>
                    <a:lstStyle/>
                    <a:p>
                      <a:pPr algn="r" fontAlgn="b"/>
                      <a:r>
                        <a:rPr lang="en-GB" sz="800" b="0" i="0" u="none" strike="noStrike" dirty="0">
                          <a:solidFill>
                            <a:schemeClr val="tx1"/>
                          </a:solidFill>
                          <a:effectLst/>
                          <a:latin typeface="+mn-lt"/>
                        </a:rPr>
                        <a:t>1.70</a:t>
                      </a:r>
                    </a:p>
                  </a:txBody>
                  <a:tcPr marL="0" marR="182880" marT="0" marB="0" anchor="ctr">
                    <a:noFill/>
                  </a:tcPr>
                </a:tc>
                <a:tc>
                  <a:txBody>
                    <a:bodyPr/>
                    <a:lstStyle/>
                    <a:p>
                      <a:pPr algn="r" fontAlgn="b"/>
                      <a:r>
                        <a:rPr lang="en-GB" sz="800" b="0" i="0" u="none" strike="noStrike" dirty="0">
                          <a:solidFill>
                            <a:srgbClr val="C00000"/>
                          </a:solidFill>
                          <a:effectLst/>
                          <a:latin typeface="+mn-lt"/>
                        </a:rPr>
                        <a:t>-2.46</a:t>
                      </a:r>
                    </a:p>
                  </a:txBody>
                  <a:tcPr marL="0" marR="182880" marT="0" marB="0" anchor="ctr">
                    <a:noFill/>
                  </a:tcPr>
                </a:tc>
                <a:tc>
                  <a:txBody>
                    <a:bodyPr/>
                    <a:lstStyle/>
                    <a:p>
                      <a:pPr algn="r" fontAlgn="b"/>
                      <a:r>
                        <a:rPr lang="en-GB" sz="800" b="0" i="0" u="none" strike="noStrike">
                          <a:solidFill>
                            <a:schemeClr val="tx1"/>
                          </a:solidFill>
                          <a:effectLst/>
                          <a:latin typeface="+mn-lt"/>
                        </a:rPr>
                        <a:t>0.36</a:t>
                      </a:r>
                      <a:endParaRPr lang="en-GB" sz="800" b="0" i="0" u="none" strike="noStrike" dirty="0">
                        <a:solidFill>
                          <a:schemeClr val="tx1"/>
                        </a:solidFill>
                        <a:effectLst/>
                        <a:latin typeface="+mn-lt"/>
                      </a:endParaRPr>
                    </a:p>
                  </a:txBody>
                  <a:tcPr marL="0" marR="182880" marT="0" marB="0" anchor="ctr">
                    <a:noFill/>
                  </a:tcPr>
                </a:tc>
                <a:tc>
                  <a:txBody>
                    <a:bodyPr/>
                    <a:lstStyle/>
                    <a:p>
                      <a:pPr algn="r" fontAlgn="b"/>
                      <a:r>
                        <a:rPr lang="en-GB" sz="800" b="0" i="0" u="none" strike="noStrike">
                          <a:solidFill>
                            <a:schemeClr val="tx1"/>
                          </a:solidFill>
                          <a:effectLst/>
                          <a:latin typeface="+mn-lt"/>
                        </a:rPr>
                        <a:t>1.54</a:t>
                      </a:r>
                      <a:endParaRPr lang="en-GB" sz="800" b="0" i="0" u="none" strike="noStrike" dirty="0">
                        <a:solidFill>
                          <a:schemeClr val="tx1"/>
                        </a:solidFill>
                        <a:effectLst/>
                        <a:latin typeface="+mn-lt"/>
                      </a:endParaRPr>
                    </a:p>
                  </a:txBody>
                  <a:tcPr marL="0" marR="182880" marT="0" marB="0" anchor="ctr">
                    <a:noFill/>
                  </a:tcPr>
                </a:tc>
                <a:extLst>
                  <a:ext uri="{0D108BD9-81ED-4DB2-BD59-A6C34878D82A}">
                    <a16:rowId xmlns:a16="http://schemas.microsoft.com/office/drawing/2014/main" val="655811284"/>
                  </a:ext>
                </a:extLst>
              </a:tr>
              <a:tr h="164395">
                <a:tc>
                  <a:txBody>
                    <a:bodyPr/>
                    <a:lstStyle/>
                    <a:p>
                      <a:pPr algn="l" fontAlgn="b"/>
                      <a:r>
                        <a:rPr lang="en-US" sz="800" b="0" i="0" u="none" strike="noStrike" kern="1200">
                          <a:solidFill>
                            <a:srgbClr val="000000"/>
                          </a:solidFill>
                          <a:effectLst/>
                          <a:latin typeface="+mn-lt"/>
                          <a:ea typeface="+mn-ea"/>
                          <a:cs typeface="+mn-cs"/>
                        </a:rPr>
                        <a:t>FTSE World Government Bond Index 1-5 Years</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dirty="0">
                          <a:solidFill>
                            <a:srgbClr val="C00000"/>
                          </a:solidFill>
                          <a:effectLst/>
                          <a:latin typeface="+mn-lt"/>
                        </a:rPr>
                        <a:t>-1.35</a:t>
                      </a:r>
                    </a:p>
                  </a:txBody>
                  <a:tcPr marL="0" marR="182880" marT="0" marB="0" anchor="ctr">
                    <a:noFill/>
                  </a:tcPr>
                </a:tc>
                <a:tc>
                  <a:txBody>
                    <a:bodyPr/>
                    <a:lstStyle/>
                    <a:p>
                      <a:pPr algn="r" fontAlgn="b"/>
                      <a:r>
                        <a:rPr lang="en-GB" sz="800" b="0" i="0" u="none" strike="noStrike" dirty="0">
                          <a:solidFill>
                            <a:schemeClr val="tx1"/>
                          </a:solidFill>
                          <a:effectLst/>
                          <a:latin typeface="+mn-lt"/>
                        </a:rPr>
                        <a:t>1.27</a:t>
                      </a:r>
                    </a:p>
                  </a:txBody>
                  <a:tcPr marL="0" marR="182880" marT="0" marB="0" anchor="ctr">
                    <a:noFill/>
                  </a:tcPr>
                </a:tc>
                <a:tc>
                  <a:txBody>
                    <a:bodyPr/>
                    <a:lstStyle/>
                    <a:p>
                      <a:pPr algn="r" fontAlgn="b"/>
                      <a:r>
                        <a:rPr lang="en-GB" sz="800" b="0" i="0" u="none" strike="noStrike" dirty="0">
                          <a:solidFill>
                            <a:srgbClr val="C00000"/>
                          </a:solidFill>
                          <a:effectLst/>
                          <a:latin typeface="+mn-lt"/>
                        </a:rPr>
                        <a:t>-2.61</a:t>
                      </a:r>
                    </a:p>
                  </a:txBody>
                  <a:tcPr marL="0" marR="182880" marT="0" marB="0" anchor="ctr">
                    <a:noFill/>
                  </a:tcPr>
                </a:tc>
                <a:tc>
                  <a:txBody>
                    <a:bodyPr/>
                    <a:lstStyle/>
                    <a:p>
                      <a:pPr algn="r" fontAlgn="b"/>
                      <a:r>
                        <a:rPr lang="en-GB" sz="800" b="0" i="0" u="none" strike="noStrike" dirty="0">
                          <a:solidFill>
                            <a:srgbClr val="C00000"/>
                          </a:solidFill>
                          <a:effectLst/>
                          <a:latin typeface="+mn-lt"/>
                        </a:rPr>
                        <a:t>-0.40</a:t>
                      </a:r>
                    </a:p>
                  </a:txBody>
                  <a:tcPr marL="0" marR="182880" marT="0" marB="0" anchor="ctr">
                    <a:noFill/>
                  </a:tcPr>
                </a:tc>
                <a:tc>
                  <a:txBody>
                    <a:bodyPr/>
                    <a:lstStyle/>
                    <a:p>
                      <a:pPr algn="r" fontAlgn="b"/>
                      <a:r>
                        <a:rPr lang="en-GB" sz="800" b="0" i="0" u="none" strike="noStrike" dirty="0">
                          <a:solidFill>
                            <a:srgbClr val="C00000"/>
                          </a:solidFill>
                          <a:effectLst/>
                          <a:latin typeface="+mn-lt"/>
                        </a:rPr>
                        <a:t>-0.68</a:t>
                      </a:r>
                    </a:p>
                  </a:txBody>
                  <a:tcPr marL="0" marR="182880" marT="0" marB="0" anchor="ctr">
                    <a:noFill/>
                  </a:tcPr>
                </a:tc>
                <a:extLst>
                  <a:ext uri="{0D108BD9-81ED-4DB2-BD59-A6C34878D82A}">
                    <a16:rowId xmlns:a16="http://schemas.microsoft.com/office/drawing/2014/main" val="1488062421"/>
                  </a:ext>
                </a:extLst>
              </a:tr>
              <a:tr h="164395">
                <a:tc>
                  <a:txBody>
                    <a:bodyPr/>
                    <a:lstStyle/>
                    <a:p>
                      <a:pPr algn="l" fontAlgn="b"/>
                      <a:r>
                        <a:rPr lang="en-US" sz="800" b="0" i="0" u="none" strike="noStrike" kern="1200">
                          <a:solidFill>
                            <a:srgbClr val="000000"/>
                          </a:solidFill>
                          <a:effectLst/>
                          <a:latin typeface="+mn-lt"/>
                          <a:ea typeface="+mn-ea"/>
                          <a:cs typeface="+mn-cs"/>
                        </a:rPr>
                        <a:t>Bloomberg U.S. Government Bond Index Long</a:t>
                      </a:r>
                      <a:endParaRPr lang="en-US" sz="8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r" fontAlgn="b"/>
                      <a:r>
                        <a:rPr lang="en-GB" sz="800" b="0" i="0" u="none" strike="noStrike" dirty="0">
                          <a:solidFill>
                            <a:srgbClr val="C00000"/>
                          </a:solidFill>
                          <a:effectLst/>
                          <a:latin typeface="+mn-lt"/>
                        </a:rPr>
                        <a:t>-3.24</a:t>
                      </a:r>
                    </a:p>
                  </a:txBody>
                  <a:tcPr marL="0" marR="182880" marT="0" marB="0" anchor="ctr">
                    <a:noFill/>
                  </a:tcPr>
                </a:tc>
                <a:tc>
                  <a:txBody>
                    <a:bodyPr/>
                    <a:lstStyle/>
                    <a:p>
                      <a:pPr algn="r" fontAlgn="b"/>
                      <a:r>
                        <a:rPr lang="en-GB" sz="800" b="0" i="0" u="none" strike="noStrike" dirty="0">
                          <a:solidFill>
                            <a:srgbClr val="C00000"/>
                          </a:solidFill>
                          <a:effectLst/>
                          <a:latin typeface="+mn-lt"/>
                        </a:rPr>
                        <a:t>-6.03</a:t>
                      </a:r>
                    </a:p>
                  </a:txBody>
                  <a:tcPr marL="0" marR="182880" marT="0" marB="0" anchor="ctr">
                    <a:noFill/>
                  </a:tcPr>
                </a:tc>
                <a:tc>
                  <a:txBody>
                    <a:bodyPr/>
                    <a:lstStyle/>
                    <a:p>
                      <a:pPr algn="r" fontAlgn="b"/>
                      <a:r>
                        <a:rPr lang="en-GB" sz="800" b="0" i="0" u="none" strike="noStrike" dirty="0">
                          <a:solidFill>
                            <a:srgbClr val="C00000"/>
                          </a:solidFill>
                          <a:effectLst/>
                          <a:latin typeface="+mn-lt"/>
                        </a:rPr>
                        <a:t>-8.01</a:t>
                      </a:r>
                    </a:p>
                  </a:txBody>
                  <a:tcPr marL="0" marR="182880" marT="0" marB="0" anchor="ctr">
                    <a:noFill/>
                  </a:tcPr>
                </a:tc>
                <a:tc>
                  <a:txBody>
                    <a:bodyPr/>
                    <a:lstStyle/>
                    <a:p>
                      <a:pPr algn="r" fontAlgn="b"/>
                      <a:r>
                        <a:rPr lang="en-GB" sz="800" b="0" i="0" u="none" strike="noStrike" dirty="0">
                          <a:solidFill>
                            <a:srgbClr val="C00000"/>
                          </a:solidFill>
                          <a:effectLst/>
                          <a:latin typeface="+mn-lt"/>
                        </a:rPr>
                        <a:t>-2.77</a:t>
                      </a:r>
                    </a:p>
                  </a:txBody>
                  <a:tcPr marL="0" marR="182880" marT="0" marB="0" anchor="ctr">
                    <a:noFill/>
                  </a:tcPr>
                </a:tc>
                <a:tc>
                  <a:txBody>
                    <a:bodyPr/>
                    <a:lstStyle/>
                    <a:p>
                      <a:pPr algn="r" fontAlgn="b"/>
                      <a:r>
                        <a:rPr lang="en-GB" sz="800" b="0" i="0" u="none" strike="noStrike" dirty="0">
                          <a:solidFill>
                            <a:schemeClr val="tx1"/>
                          </a:solidFill>
                          <a:effectLst/>
                          <a:latin typeface="+mn-lt"/>
                        </a:rPr>
                        <a:t>1.25</a:t>
                      </a:r>
                    </a:p>
                  </a:txBody>
                  <a:tcPr marL="0" marR="182880" marT="0" marB="0" anchor="ctr">
                    <a:noFill/>
                  </a:tcPr>
                </a:tc>
                <a:extLst>
                  <a:ext uri="{0D108BD9-81ED-4DB2-BD59-A6C34878D82A}">
                    <a16:rowId xmlns:a16="http://schemas.microsoft.com/office/drawing/2014/main" val="150157158"/>
                  </a:ext>
                </a:extLst>
              </a:tr>
            </a:tbl>
          </a:graphicData>
        </a:graphic>
      </p:graphicFrame>
      <p:cxnSp>
        <p:nvCxnSpPr>
          <p:cNvPr id="30" name="Straight Connector 29">
            <a:extLst>
              <a:ext uri="{FF2B5EF4-FFF2-40B4-BE49-F238E27FC236}">
                <a16:creationId xmlns:a16="http://schemas.microsoft.com/office/drawing/2014/main" id="{34B5387E-6C51-4FCC-92BF-39B84EAB7E35}"/>
              </a:ext>
            </a:extLst>
          </p:cNvPr>
          <p:cNvCxnSpPr>
            <a:cxnSpLocks/>
          </p:cNvCxnSpPr>
          <p:nvPr/>
        </p:nvCxnSpPr>
        <p:spPr>
          <a:xfrm>
            <a:off x="3333698" y="4719230"/>
            <a:ext cx="6115102"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6" name="Picture Placeholder 5" descr="A logo for a company&#10;&#10;Description automatically generated">
            <a:extLst>
              <a:ext uri="{FF2B5EF4-FFF2-40B4-BE49-F238E27FC236}">
                <a16:creationId xmlns:a16="http://schemas.microsoft.com/office/drawing/2014/main" id="{601E678A-F7D0-F8EA-C9D2-B7D0C2535B1B}"/>
              </a:ext>
            </a:extLst>
          </p:cNvPr>
          <p:cNvPicPr>
            <a:picLocks noGrp="1" noChangeAspect="1"/>
          </p:cNvPicPr>
          <p:nvPr>
            <p:ph type="pic" sz="quarter" idx="13"/>
          </p:nvPr>
        </p:nvPicPr>
        <p:blipFill>
          <a:blip r:embed="rId5">
            <a:extLst>
              <a:ext uri="{28A0092B-C50C-407E-A947-70E740481C1C}">
                <a14:useLocalDpi xmlns:a14="http://schemas.microsoft.com/office/drawing/2010/main" val="0"/>
              </a:ext>
            </a:extLst>
          </a:blip>
          <a:srcRect l="221" r="221"/>
          <a:stretch>
            <a:fillRect/>
          </a:stretch>
        </p:blipFill>
        <p:spPr>
          <a:xfrm>
            <a:off x="7759700" y="350838"/>
            <a:ext cx="1830388" cy="731837"/>
          </a:xfrm>
        </p:spPr>
      </p:pic>
    </p:spTree>
    <p:extLst>
      <p:ext uri="{BB962C8B-B14F-4D97-AF65-F5344CB8AC3E}">
        <p14:creationId xmlns:p14="http://schemas.microsoft.com/office/powerpoint/2010/main" val="2359517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ssetID" descr="svtx:content/slide/@id">
            <a:extLst>
              <a:ext uri="{FF2B5EF4-FFF2-40B4-BE49-F238E27FC236}">
                <a16:creationId xmlns:a16="http://schemas.microsoft.com/office/drawing/2014/main" id="{6DA5E66F-3DC7-7C79-173C-40218EE4669D}"/>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dirty="0">
                <a:solidFill>
                  <a:schemeClr val="bg1">
                    <a:lumMod val="50000"/>
                  </a:schemeClr>
                </a:solidFill>
                <a:latin typeface="Avenir LT 35 Light" panose="020B0303020000020003" pitchFamily="34" charset="0"/>
                <a:cs typeface="+mn-cs"/>
              </a:rPr>
              <a:t>135208</a:t>
            </a:r>
          </a:p>
        </p:txBody>
      </p:sp>
      <p:sp>
        <p:nvSpPr>
          <p:cNvPr id="2" name="Title 1"/>
          <p:cNvSpPr>
            <a:spLocks noGrp="1"/>
          </p:cNvSpPr>
          <p:nvPr>
            <p:ph type="title"/>
          </p:nvPr>
        </p:nvSpPr>
        <p:spPr>
          <a:xfrm>
            <a:off x="529812" y="657966"/>
            <a:ext cx="9052560" cy="521864"/>
          </a:xfrm>
        </p:spPr>
        <p:txBody>
          <a:bodyPr/>
          <a:lstStyle/>
          <a:p>
            <a:r>
              <a:rPr lang="en-US" dirty="0"/>
              <a:t>The Next BlackBerry?</a:t>
            </a:r>
          </a:p>
        </p:txBody>
      </p:sp>
      <p:sp>
        <p:nvSpPr>
          <p:cNvPr id="14" name="Slide Number Placeholder 14">
            <a:extLst>
              <a:ext uri="{FF2B5EF4-FFF2-40B4-BE49-F238E27FC236}">
                <a16:creationId xmlns:a16="http://schemas.microsoft.com/office/drawing/2014/main" id="{8F33D129-1FF5-42ED-8B9E-6B38437C40AA}"/>
              </a:ext>
            </a:extLst>
          </p:cNvPr>
          <p:cNvSpPr>
            <a:spLocks noGrp="1"/>
          </p:cNvSpPr>
          <p:nvPr>
            <p:ph type="sldNum" sz="quarter" idx="12"/>
          </p:nvPr>
        </p:nvSpPr>
        <p:spPr/>
        <p:txBody>
          <a:bodyPr/>
          <a:lstStyle/>
          <a:p>
            <a:fld id="{66F6FF41-5833-4EBF-9145-362BCED2914A}" type="slidenum">
              <a:rPr lang="en-US" smtClean="0"/>
              <a:pPr/>
              <a:t>11</a:t>
            </a:fld>
            <a:endParaRPr lang="en-US" dirty="0"/>
          </a:p>
        </p:txBody>
      </p:sp>
      <p:sp>
        <p:nvSpPr>
          <p:cNvPr id="25" name="Text Placeholder 5">
            <a:extLst>
              <a:ext uri="{FF2B5EF4-FFF2-40B4-BE49-F238E27FC236}">
                <a16:creationId xmlns:a16="http://schemas.microsoft.com/office/drawing/2014/main" id="{9D9570AD-1E60-413D-974B-A337233AFC74}"/>
              </a:ext>
            </a:extLst>
          </p:cNvPr>
          <p:cNvSpPr>
            <a:spLocks noGrp="1"/>
          </p:cNvSpPr>
          <p:nvPr>
            <p:ph type="body" sz="quarter" idx="15"/>
          </p:nvPr>
        </p:nvSpPr>
        <p:spPr/>
        <p:txBody>
          <a:bodyPr/>
          <a:lstStyle/>
          <a:p>
            <a:r>
              <a:rPr kumimoji="0" lang="en-US" sz="800"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rPr>
              <a:t>1. Magnificent 7 include Alphabet, Amazon, Apple, Meta, Microsoft, Nvidia, and Tesla. Named securities may be held in accounts managed by Dimensional. </a:t>
            </a:r>
          </a:p>
          <a:p>
            <a:r>
              <a:rPr lang="en-US" b="1" dirty="0"/>
              <a:t>See following page for important disclosure.</a:t>
            </a:r>
            <a:endParaRPr lang="en-US" dirty="0"/>
          </a:p>
        </p:txBody>
      </p:sp>
      <p:sp>
        <p:nvSpPr>
          <p:cNvPr id="3" name="Text Placeholder 2"/>
          <p:cNvSpPr>
            <a:spLocks noGrp="1"/>
          </p:cNvSpPr>
          <p:nvPr>
            <p:ph type="body" sz="quarter" idx="18"/>
          </p:nvPr>
        </p:nvSpPr>
        <p:spPr>
          <a:xfrm>
            <a:off x="540290" y="1900598"/>
            <a:ext cx="3582823" cy="3873670"/>
          </a:xfrm>
        </p:spPr>
        <p:txBody>
          <a:bodyPr numCol="1"/>
          <a:lstStyle/>
          <a:p>
            <a:pPr>
              <a:lnSpc>
                <a:spcPts val="1400"/>
              </a:lnSpc>
              <a:spcBef>
                <a:spcPts val="1000"/>
              </a:spcBef>
              <a:spcAft>
                <a:spcPts val="300"/>
              </a:spcAft>
            </a:pPr>
            <a:r>
              <a:rPr lang="en-US" sz="1000" dirty="0">
                <a:latin typeface="+mn-lt"/>
              </a:rPr>
              <a:t>Some investors attribute the Magnificent 7 stocks’ dominance to a “winner-take-all” environment in which a handful of companies achieve sufficient market share to hinder competition.</a:t>
            </a:r>
            <a:r>
              <a:rPr lang="en-US" sz="1000" baseline="30000" dirty="0">
                <a:latin typeface="+mn-lt"/>
              </a:rPr>
              <a:t>1</a:t>
            </a:r>
            <a:r>
              <a:rPr lang="en-US" sz="1000" dirty="0">
                <a:latin typeface="+mn-lt"/>
              </a:rPr>
              <a:t> In businesses where gaining users drives success, establishing a strong market share may be like building a moat around profitability. But that doesn’t guarantee these companies can stay on top.</a:t>
            </a:r>
          </a:p>
          <a:p>
            <a:pPr>
              <a:lnSpc>
                <a:spcPts val="1400"/>
              </a:lnSpc>
              <a:spcBef>
                <a:spcPts val="1000"/>
              </a:spcBef>
              <a:spcAft>
                <a:spcPts val="300"/>
              </a:spcAft>
            </a:pPr>
            <a:r>
              <a:rPr lang="en-US" sz="1000" dirty="0">
                <a:latin typeface="+mn-lt"/>
              </a:rPr>
              <a:t>Think about the state of mobile phones 15 years ago. </a:t>
            </a:r>
            <a:br>
              <a:rPr lang="en-US" sz="1000" dirty="0">
                <a:latin typeface="+mn-lt"/>
              </a:rPr>
            </a:br>
            <a:r>
              <a:rPr lang="en-US" sz="1000" dirty="0">
                <a:latin typeface="+mn-lt"/>
              </a:rPr>
              <a:t>In all likelihood, you would have been reading this on a BlackBerry, such was that device’s entrenchment for mobile business communication. Then, along came iPhones and Androids and suddenly BlackBerry’s foothold was eroded.</a:t>
            </a:r>
          </a:p>
          <a:p>
            <a:pPr>
              <a:lnSpc>
                <a:spcPts val="1400"/>
              </a:lnSpc>
              <a:spcBef>
                <a:spcPts val="1000"/>
              </a:spcBef>
              <a:spcAft>
                <a:spcPts val="300"/>
              </a:spcAft>
            </a:pPr>
            <a:r>
              <a:rPr lang="en-US" sz="1000" dirty="0">
                <a:latin typeface="+mn-lt"/>
              </a:rPr>
              <a:t>History is littered with examples of household names that were usurped by the Next Big Thing. Remember, Sears was a Top 10-sized stock in the US once upon a time. AOL was synonymous with internet access in the 1990s. And in 2003, the most popular social media network starting with the letter F was Friendster.</a:t>
            </a:r>
          </a:p>
          <a:p>
            <a:pPr>
              <a:lnSpc>
                <a:spcPts val="1400"/>
              </a:lnSpc>
              <a:spcBef>
                <a:spcPts val="1000"/>
              </a:spcBef>
              <a:spcAft>
                <a:spcPts val="300"/>
              </a:spcAft>
            </a:pPr>
            <a:r>
              <a:rPr lang="en-US" sz="1000" dirty="0">
                <a:latin typeface="+mn-lt"/>
              </a:rPr>
              <a:t>Even the biggest companies have uncertain futures, highlighting the need for broadly diversified investments. And even if these companies stay at the top of the market, that’s no assurance higher returns will continue if their success is expected.</a:t>
            </a:r>
          </a:p>
          <a:p>
            <a:pPr>
              <a:lnSpc>
                <a:spcPts val="1400"/>
              </a:lnSpc>
              <a:spcBef>
                <a:spcPts val="1000"/>
              </a:spcBef>
              <a:spcAft>
                <a:spcPts val="300"/>
              </a:spcAft>
            </a:pPr>
            <a:endParaRPr lang="en-US" sz="1000" dirty="0">
              <a:latin typeface="+mn-lt"/>
            </a:endParaRPr>
          </a:p>
        </p:txBody>
      </p:sp>
      <p:sp>
        <p:nvSpPr>
          <p:cNvPr id="4" name="Text Placeholder 3"/>
          <p:cNvSpPr>
            <a:spLocks noGrp="1"/>
          </p:cNvSpPr>
          <p:nvPr>
            <p:ph type="body" sz="quarter" idx="14"/>
          </p:nvPr>
        </p:nvSpPr>
        <p:spPr>
          <a:xfrm>
            <a:off x="529813" y="1067438"/>
            <a:ext cx="8823326" cy="346075"/>
          </a:xfrm>
        </p:spPr>
        <p:txBody>
          <a:bodyPr/>
          <a:lstStyle/>
          <a:p>
            <a:r>
              <a:rPr lang="en-US" dirty="0"/>
              <a:t>First quarter 2024</a:t>
            </a:r>
          </a:p>
          <a:p>
            <a:r>
              <a:rPr lang="en-US" dirty="0"/>
              <a:t>Wes </a:t>
            </a:r>
            <a:r>
              <a:rPr lang="en-US" dirty="0" err="1"/>
              <a:t>Crill</a:t>
            </a:r>
            <a:r>
              <a:rPr lang="en-US" dirty="0"/>
              <a:t>, PhD, Senior Investment Director and Vice President, Dimensional Fund Advisors</a:t>
            </a:r>
          </a:p>
        </p:txBody>
      </p:sp>
      <p:sp>
        <p:nvSpPr>
          <p:cNvPr id="19" name="Text Placeholder 2">
            <a:extLst>
              <a:ext uri="{FF2B5EF4-FFF2-40B4-BE49-F238E27FC236}">
                <a16:creationId xmlns:a16="http://schemas.microsoft.com/office/drawing/2014/main" id="{2EF8EE57-0DEF-FCEE-3939-F368329981C7}"/>
              </a:ext>
            </a:extLst>
          </p:cNvPr>
          <p:cNvSpPr txBox="1">
            <a:spLocks/>
          </p:cNvSpPr>
          <p:nvPr/>
        </p:nvSpPr>
        <p:spPr>
          <a:xfrm>
            <a:off x="4563687" y="2011278"/>
            <a:ext cx="4700340" cy="800269"/>
          </a:xfrm>
          <a:prstGeom prst="rect">
            <a:avLst/>
          </a:prstGeom>
        </p:spPr>
        <p:txBody>
          <a:bodyPr vert="horz" lIns="91388" tIns="54833" rIns="91388" bIns="54833" numCol="1" spcCol="365760" rtlCol="0">
            <a:noAutofit/>
          </a:bodyPr>
          <a:lstStyle>
            <a:lvl1pPr marL="0" indent="0" algn="l" defTabSz="1018228" rtl="0" eaLnBrk="1" latinLnBrk="0" hangingPunct="1">
              <a:lnSpc>
                <a:spcPct val="110000"/>
              </a:lnSpc>
              <a:spcBef>
                <a:spcPts val="0"/>
              </a:spcBef>
              <a:spcAft>
                <a:spcPts val="900"/>
              </a:spcAft>
              <a:buFontTx/>
              <a:buNone/>
              <a:defRPr sz="950" kern="1200">
                <a:solidFill>
                  <a:schemeClr val="tx1"/>
                </a:solidFill>
                <a:latin typeface="Arial" pitchFamily="34" charset="0"/>
                <a:ea typeface="+mn-ea"/>
                <a:cs typeface="Arial" pitchFamily="34" charset="0"/>
              </a:defRPr>
            </a:lvl1pPr>
            <a:lvl2pPr marL="0" indent="0" algn="l" defTabSz="1018228" rtl="0" eaLnBrk="1" latinLnBrk="0" hangingPunct="1">
              <a:lnSpc>
                <a:spcPct val="110000"/>
              </a:lnSpc>
              <a:spcBef>
                <a:spcPts val="600"/>
              </a:spcBef>
              <a:spcAft>
                <a:spcPts val="300"/>
              </a:spcAft>
              <a:buFontTx/>
              <a:buNone/>
              <a:defRPr sz="1000" kern="1200" cap="all" baseline="0">
                <a:solidFill>
                  <a:schemeClr val="tx2"/>
                </a:solidFill>
                <a:latin typeface="Arial" pitchFamily="34" charset="0"/>
                <a:ea typeface="+mn-ea"/>
                <a:cs typeface="Arial" pitchFamily="34" charset="0"/>
              </a:defRPr>
            </a:lvl2pPr>
            <a:lvl3pPr marL="0" indent="0" algn="l" defTabSz="1018228" rtl="0" eaLnBrk="1" latinLnBrk="0" hangingPunct="1">
              <a:lnSpc>
                <a:spcPct val="140000"/>
              </a:lnSpc>
              <a:spcBef>
                <a:spcPts val="0"/>
              </a:spcBef>
              <a:spcAft>
                <a:spcPts val="1200"/>
              </a:spcAft>
              <a:buFontTx/>
              <a:buNone/>
              <a:defRPr sz="1100" kern="1200">
                <a:solidFill>
                  <a:schemeClr val="tx2"/>
                </a:solidFill>
                <a:latin typeface="Arial" pitchFamily="34" charset="0"/>
                <a:ea typeface="+mn-ea"/>
                <a:cs typeface="Arial" pitchFamily="34" charset="0"/>
              </a:defRPr>
            </a:lvl3pPr>
            <a:lvl4pPr marL="0" indent="0" algn="l" defTabSz="1018228" rtl="0" eaLnBrk="1" latinLnBrk="0" hangingPunct="1">
              <a:lnSpc>
                <a:spcPct val="110000"/>
              </a:lnSpc>
              <a:spcBef>
                <a:spcPts val="0"/>
              </a:spcBef>
              <a:buFontTx/>
              <a:buNone/>
              <a:defRPr sz="900" kern="1200">
                <a:solidFill>
                  <a:schemeClr val="tx2"/>
                </a:solidFill>
                <a:latin typeface="Arial" pitchFamily="34" charset="0"/>
                <a:ea typeface="+mn-ea"/>
                <a:cs typeface="Arial" pitchFamily="34" charset="0"/>
              </a:defRPr>
            </a:lvl4pPr>
            <a:lvl5pPr marL="0" indent="0" algn="l" defTabSz="1018228" rtl="0" eaLnBrk="1" latinLnBrk="0" hangingPunct="1">
              <a:lnSpc>
                <a:spcPct val="110000"/>
              </a:lnSpc>
              <a:spcBef>
                <a:spcPts val="599"/>
              </a:spcBef>
              <a:buFontTx/>
              <a:buNone/>
              <a:defRPr sz="11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nSpc>
                <a:spcPct val="120000"/>
              </a:lnSpc>
              <a:spcAft>
                <a:spcPts val="0"/>
              </a:spcAft>
            </a:pPr>
            <a:r>
              <a:rPr kumimoji="0" lang="en-US" sz="1050" b="1" i="0" u="none" strike="noStrike" kern="1200" cap="none" spc="90" normalizeH="0" baseline="0" noProof="0" dirty="0">
                <a:ln>
                  <a:noFill/>
                </a:ln>
                <a:solidFill>
                  <a:srgbClr val="000000"/>
                </a:solidFill>
                <a:effectLst/>
                <a:uLnTx/>
                <a:uFillTx/>
                <a:latin typeface="Avenir LT 55 Roman"/>
                <a:cs typeface="+mn-cs"/>
              </a:rPr>
              <a:t>BLACKBERRY TRAILING 12-MONTH SALES PER SHARE</a:t>
            </a:r>
          </a:p>
          <a:p>
            <a:pPr>
              <a:lnSpc>
                <a:spcPct val="100000"/>
              </a:lnSpc>
            </a:pPr>
            <a:r>
              <a:rPr lang="en-US" sz="900" dirty="0">
                <a:latin typeface="+mj-lt"/>
              </a:rPr>
              <a:t>February 2004–January 2024</a:t>
            </a:r>
          </a:p>
        </p:txBody>
      </p:sp>
      <p:cxnSp>
        <p:nvCxnSpPr>
          <p:cNvPr id="22" name="Straight Connector 21">
            <a:extLst>
              <a:ext uri="{FF2B5EF4-FFF2-40B4-BE49-F238E27FC236}">
                <a16:creationId xmlns:a16="http://schemas.microsoft.com/office/drawing/2014/main" id="{EA5BFF70-BEA3-772F-4AA7-26E764A125DD}"/>
              </a:ext>
            </a:extLst>
          </p:cNvPr>
          <p:cNvCxnSpPr>
            <a:cxnSpLocks/>
          </p:cNvCxnSpPr>
          <p:nvPr/>
        </p:nvCxnSpPr>
        <p:spPr>
          <a:xfrm>
            <a:off x="4638502" y="1981200"/>
            <a:ext cx="4810298" cy="0"/>
          </a:xfrm>
          <a:prstGeom prst="line">
            <a:avLst/>
          </a:prstGeom>
          <a:ln w="285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6B22E78E-322D-D50F-260A-72FFF35B7688}"/>
              </a:ext>
            </a:extLst>
          </p:cNvPr>
          <p:cNvGrpSpPr/>
          <p:nvPr/>
        </p:nvGrpSpPr>
        <p:grpSpPr>
          <a:xfrm>
            <a:off x="4675191" y="2782571"/>
            <a:ext cx="5029410" cy="4115530"/>
            <a:chOff x="4358292" y="2713222"/>
            <a:chExt cx="5029410" cy="4115530"/>
          </a:xfrm>
        </p:grpSpPr>
        <p:pic>
          <p:nvPicPr>
            <p:cNvPr id="10" name="Picture 9" descr="A graph of a graph with numbers and a line&#10;&#10;Description automatically generated with medium confidence">
              <a:extLst>
                <a:ext uri="{FF2B5EF4-FFF2-40B4-BE49-F238E27FC236}">
                  <a16:creationId xmlns:a16="http://schemas.microsoft.com/office/drawing/2014/main" id="{E1ECA36E-E95D-D780-CB44-787C88FE086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58292" y="2713222"/>
              <a:ext cx="5029410" cy="4115530"/>
            </a:xfrm>
            <a:prstGeom prst="rect">
              <a:avLst/>
            </a:prstGeom>
          </p:spPr>
        </p:pic>
        <p:sp>
          <p:nvSpPr>
            <p:cNvPr id="11" name="TextBox 10">
              <a:extLst>
                <a:ext uri="{FF2B5EF4-FFF2-40B4-BE49-F238E27FC236}">
                  <a16:creationId xmlns:a16="http://schemas.microsoft.com/office/drawing/2014/main" id="{4ED9F532-A0DC-5C07-298F-171A0E190A68}"/>
                </a:ext>
              </a:extLst>
            </p:cNvPr>
            <p:cNvSpPr txBox="1"/>
            <p:nvPr/>
          </p:nvSpPr>
          <p:spPr>
            <a:xfrm>
              <a:off x="5393441" y="5896747"/>
              <a:ext cx="1071308" cy="369332"/>
            </a:xfrm>
            <a:prstGeom prst="rect">
              <a:avLst/>
            </a:prstGeom>
            <a:noFill/>
          </p:spPr>
          <p:txBody>
            <a:bodyPr wrap="square">
              <a:spAutoFit/>
            </a:bodyPr>
            <a:lstStyle/>
            <a:p>
              <a:r>
                <a:rPr lang="en-US" sz="900" b="1" dirty="0">
                  <a:solidFill>
                    <a:srgbClr val="FF0000"/>
                  </a:solidFill>
                </a:rPr>
                <a:t>June 2007</a:t>
              </a:r>
            </a:p>
            <a:p>
              <a:r>
                <a:rPr lang="en-US" sz="900" dirty="0">
                  <a:solidFill>
                    <a:schemeClr val="bg1">
                      <a:lumMod val="50000"/>
                    </a:schemeClr>
                  </a:solidFill>
                </a:rPr>
                <a:t>iPhone Debut</a:t>
              </a:r>
            </a:p>
          </p:txBody>
        </p:sp>
        <p:sp>
          <p:nvSpPr>
            <p:cNvPr id="12" name="TextBox 11">
              <a:extLst>
                <a:ext uri="{FF2B5EF4-FFF2-40B4-BE49-F238E27FC236}">
                  <a16:creationId xmlns:a16="http://schemas.microsoft.com/office/drawing/2014/main" id="{3110EE02-11DD-D85D-AD79-17D2360C453C}"/>
                </a:ext>
              </a:extLst>
            </p:cNvPr>
            <p:cNvSpPr txBox="1"/>
            <p:nvPr/>
          </p:nvSpPr>
          <p:spPr>
            <a:xfrm>
              <a:off x="5762564" y="5258635"/>
              <a:ext cx="1071308" cy="369332"/>
            </a:xfrm>
            <a:prstGeom prst="rect">
              <a:avLst/>
            </a:prstGeom>
            <a:noFill/>
          </p:spPr>
          <p:txBody>
            <a:bodyPr wrap="square">
              <a:spAutoFit/>
            </a:bodyPr>
            <a:lstStyle/>
            <a:p>
              <a:r>
                <a:rPr lang="en-US" sz="900" b="1" dirty="0">
                  <a:solidFill>
                    <a:srgbClr val="FF0000"/>
                  </a:solidFill>
                </a:rPr>
                <a:t>September 2008</a:t>
              </a:r>
            </a:p>
            <a:p>
              <a:r>
                <a:rPr lang="en-US" sz="900" dirty="0">
                  <a:solidFill>
                    <a:schemeClr val="bg1">
                      <a:lumMod val="50000"/>
                    </a:schemeClr>
                  </a:solidFill>
                </a:rPr>
                <a:t>Android Debut</a:t>
              </a:r>
            </a:p>
          </p:txBody>
        </p:sp>
        <p:sp>
          <p:nvSpPr>
            <p:cNvPr id="13" name="TextBox 12">
              <a:extLst>
                <a:ext uri="{FF2B5EF4-FFF2-40B4-BE49-F238E27FC236}">
                  <a16:creationId xmlns:a16="http://schemas.microsoft.com/office/drawing/2014/main" id="{72070CEC-2777-9F5B-148D-6D3C6C417435}"/>
                </a:ext>
              </a:extLst>
            </p:cNvPr>
            <p:cNvSpPr txBox="1"/>
            <p:nvPr/>
          </p:nvSpPr>
          <p:spPr>
            <a:xfrm>
              <a:off x="5207914" y="3105107"/>
              <a:ext cx="1071308" cy="923330"/>
            </a:xfrm>
            <a:prstGeom prst="rect">
              <a:avLst/>
            </a:prstGeom>
            <a:noFill/>
          </p:spPr>
          <p:txBody>
            <a:bodyPr wrap="square">
              <a:spAutoFit/>
            </a:bodyPr>
            <a:lstStyle/>
            <a:p>
              <a:r>
                <a:rPr lang="en-US" sz="900" b="1" dirty="0">
                  <a:solidFill>
                    <a:srgbClr val="FF0000"/>
                  </a:solidFill>
                </a:rPr>
                <a:t>March 2011</a:t>
              </a:r>
            </a:p>
            <a:p>
              <a:r>
                <a:rPr lang="en-US" sz="900" dirty="0">
                  <a:solidFill>
                    <a:schemeClr val="bg1">
                      <a:lumMod val="50000"/>
                    </a:schemeClr>
                  </a:solidFill>
                </a:rPr>
                <a:t>Android Surpasses BlackBerry in US Smartphone Market Share</a:t>
              </a:r>
            </a:p>
          </p:txBody>
        </p:sp>
        <p:sp>
          <p:nvSpPr>
            <p:cNvPr id="15" name="TextBox 14">
              <a:extLst>
                <a:ext uri="{FF2B5EF4-FFF2-40B4-BE49-F238E27FC236}">
                  <a16:creationId xmlns:a16="http://schemas.microsoft.com/office/drawing/2014/main" id="{6721A6B9-ED95-2ACE-5086-5D4410D22A92}"/>
                </a:ext>
              </a:extLst>
            </p:cNvPr>
            <p:cNvSpPr txBox="1"/>
            <p:nvPr/>
          </p:nvSpPr>
          <p:spPr>
            <a:xfrm>
              <a:off x="6562516" y="2713222"/>
              <a:ext cx="1168700" cy="369332"/>
            </a:xfrm>
            <a:prstGeom prst="rect">
              <a:avLst/>
            </a:prstGeom>
            <a:noFill/>
          </p:spPr>
          <p:txBody>
            <a:bodyPr wrap="square">
              <a:spAutoFit/>
            </a:bodyPr>
            <a:lstStyle/>
            <a:p>
              <a:r>
                <a:rPr lang="en-US" sz="900" b="1" dirty="0">
                  <a:solidFill>
                    <a:srgbClr val="FF0000"/>
                  </a:solidFill>
                </a:rPr>
                <a:t>September 2011 </a:t>
              </a:r>
              <a:r>
                <a:rPr lang="en-US" sz="900" dirty="0">
                  <a:solidFill>
                    <a:schemeClr val="bg1">
                      <a:lumMod val="50000"/>
                    </a:schemeClr>
                  </a:solidFill>
                </a:rPr>
                <a:t>$39.62</a:t>
              </a:r>
            </a:p>
          </p:txBody>
        </p:sp>
      </p:grpSp>
      <p:pic>
        <p:nvPicPr>
          <p:cNvPr id="6" name="Picture Placeholder 5" descr="A logo for a company&#10;&#10;Description automatically generated">
            <a:extLst>
              <a:ext uri="{FF2B5EF4-FFF2-40B4-BE49-F238E27FC236}">
                <a16:creationId xmlns:a16="http://schemas.microsoft.com/office/drawing/2014/main" id="{F0FA491E-72F3-B885-B391-A2807C536124}"/>
              </a:ext>
            </a:extLst>
          </p:cNvPr>
          <p:cNvPicPr>
            <a:picLocks noGrp="1" noChangeAspect="1"/>
          </p:cNvPicPr>
          <p:nvPr>
            <p:ph type="pic" sz="quarter" idx="13"/>
          </p:nvPr>
        </p:nvPicPr>
        <p:blipFill>
          <a:blip r:embed="rId4">
            <a:extLst>
              <a:ext uri="{28A0092B-C50C-407E-A947-70E740481C1C}">
                <a14:useLocalDpi xmlns:a14="http://schemas.microsoft.com/office/drawing/2010/main" val="0"/>
              </a:ext>
            </a:extLst>
          </a:blip>
          <a:srcRect l="221" r="221"/>
          <a:stretch>
            <a:fillRect/>
          </a:stretch>
        </p:blipFill>
        <p:spPr>
          <a:xfrm>
            <a:off x="7759700" y="350838"/>
            <a:ext cx="1830388" cy="731837"/>
          </a:xfrm>
        </p:spPr>
      </p:pic>
    </p:spTree>
    <p:extLst>
      <p:ext uri="{BB962C8B-B14F-4D97-AF65-F5344CB8AC3E}">
        <p14:creationId xmlns:p14="http://schemas.microsoft.com/office/powerpoint/2010/main" val="93783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ssetID" descr="svtx:content/slide/@id">
            <a:extLst>
              <a:ext uri="{FF2B5EF4-FFF2-40B4-BE49-F238E27FC236}">
                <a16:creationId xmlns:a16="http://schemas.microsoft.com/office/drawing/2014/main" id="{C07BE4F8-6148-F63E-6316-36014890691D}"/>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dirty="0">
                <a:solidFill>
                  <a:schemeClr val="bg1">
                    <a:lumMod val="50000"/>
                  </a:schemeClr>
                </a:solidFill>
                <a:latin typeface="Avenir LT 35 Light" panose="020B0303020000020003" pitchFamily="34" charset="0"/>
                <a:cs typeface="+mn-cs"/>
              </a:rPr>
              <a:t>135209</a:t>
            </a:r>
          </a:p>
        </p:txBody>
      </p:sp>
      <p:sp>
        <p:nvSpPr>
          <p:cNvPr id="2" name="Title 1"/>
          <p:cNvSpPr>
            <a:spLocks noGrp="1"/>
          </p:cNvSpPr>
          <p:nvPr>
            <p:ph type="title"/>
          </p:nvPr>
        </p:nvSpPr>
        <p:spPr>
          <a:xfrm>
            <a:off x="529812" y="657966"/>
            <a:ext cx="9052560" cy="521864"/>
          </a:xfrm>
        </p:spPr>
        <p:txBody>
          <a:bodyPr/>
          <a:lstStyle/>
          <a:p>
            <a:r>
              <a:rPr lang="en-US" dirty="0"/>
              <a:t>The Next BlackBerry?</a:t>
            </a:r>
          </a:p>
        </p:txBody>
      </p:sp>
      <p:sp>
        <p:nvSpPr>
          <p:cNvPr id="14" name="Slide Number Placeholder 14">
            <a:extLst>
              <a:ext uri="{FF2B5EF4-FFF2-40B4-BE49-F238E27FC236}">
                <a16:creationId xmlns:a16="http://schemas.microsoft.com/office/drawing/2014/main" id="{8F33D129-1FF5-42ED-8B9E-6B38437C40AA}"/>
              </a:ext>
            </a:extLst>
          </p:cNvPr>
          <p:cNvSpPr>
            <a:spLocks noGrp="1"/>
          </p:cNvSpPr>
          <p:nvPr>
            <p:ph type="sldNum" sz="quarter" idx="12"/>
          </p:nvPr>
        </p:nvSpPr>
        <p:spPr/>
        <p:txBody>
          <a:bodyPr/>
          <a:lstStyle/>
          <a:p>
            <a:fld id="{66F6FF41-5833-4EBF-9145-362BCED2914A}" type="slidenum">
              <a:rPr lang="en-US" smtClean="0"/>
              <a:pPr/>
              <a:t>12</a:t>
            </a:fld>
            <a:endParaRPr lang="en-US" dirty="0"/>
          </a:p>
        </p:txBody>
      </p:sp>
      <p:sp>
        <p:nvSpPr>
          <p:cNvPr id="25" name="Text Placeholder 5">
            <a:extLst>
              <a:ext uri="{FF2B5EF4-FFF2-40B4-BE49-F238E27FC236}">
                <a16:creationId xmlns:a16="http://schemas.microsoft.com/office/drawing/2014/main" id="{9D9570AD-1E60-413D-974B-A337233AFC74}"/>
              </a:ext>
            </a:extLst>
          </p:cNvPr>
          <p:cNvSpPr>
            <a:spLocks noGrp="1"/>
          </p:cNvSpPr>
          <p:nvPr>
            <p:ph type="body" sz="quarter" idx="15"/>
          </p:nvPr>
        </p:nvSpPr>
        <p:spPr/>
        <p:txBody>
          <a:bodyPr/>
          <a:lstStyle/>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1"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rPr>
              <a:t>Past performance is no guarantee of future results. </a:t>
            </a: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rPr>
              <a:t>In USD. Source: FactSet.</a:t>
            </a: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endParaRP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1"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rPr>
              <a:t>Disclosures</a:t>
            </a: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rPr>
              <a:t>The information in this material is intended for the recipient’s background information and use only. It is provided in good faith and without any warranty or representation as to accuracy or completeness. Information and opinions presented in this material have been obtained or derived from sources believed by Dimensional to be reliable, and Dimensional has reasonable grounds to believe that all factual information herein is true as at the date of this material. It does not constitute investment advice, a recommendation, or an offer of any services or products for sale and is not intended to provide a sufficient basis on which to make an investment decision. Before acting on any information in this document, you should consider whether it is appropriate for your particular circumstances and, if appropriate, seek professional advice. It is the responsibility of any persons wishing to make a purchase to inform themselves of and observe all applicable laws and regulations. Unauthorized reproduction or transmission of this material is strictly prohibited. Dimensional accepts no responsibility for loss arising from the use of the information contained herein.</a:t>
            </a: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rPr>
              <a:t>This material is not directed at any person in any jurisdiction where the availability of this material is prohibited or would subject Dimensional or its products or services to any registration, licensing, or other such legal requirements within the jurisdiction.</a:t>
            </a: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rPr>
              <a:t>“Dimensional” refers to the Dimensional separate but affiliated entities generally, rather than to one particular entity. These entities are Dimensional Fund Advisors LP, Dimensional Fund Advisors Ltd., Dimensional Ireland Limited, DFA Australia Limited, Dimensional Fund Advisors Canada ULC, Dimensional Fund Advisors Pte. Ltd., Dimensional Japan Ltd., and Dimensional Hong Kong Limited. Dimensional Hong Kong Limited is licensed by the Securities and Futures Commission to conduct Type 1 (dealing in securities) regulated activities only and does not provide asset management services.</a:t>
            </a: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1"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rPr>
              <a:t>RISKS</a:t>
            </a: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rPr>
              <a:t>Investments involve risks. The investment return and principal value of an investment may fluctuate so that an investor’s shares, when redeemed, may be worth more or less than their original value. Past performance is not a guarantee of future results. There is no guarantee strategies will be successful.</a:t>
            </a: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rPr>
              <a:t>Dimensional Fund Advisors LP is an investment advisor registered with the Securities and Exchange Commission.</a:t>
            </a: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rPr>
              <a:t>Investment products: • Not FDIC Insured • Not Bank Guaranteed • May Lose Value</a:t>
            </a:r>
          </a:p>
          <a:p>
            <a:pPr marL="0" marR="0" lvl="0" indent="0" algn="l" defTabSz="1018824" rtl="0" eaLnBrk="1" fontAlgn="auto" latinLnBrk="0" hangingPunct="1">
              <a:lnSpc>
                <a:spcPct val="95000"/>
              </a:lnSpc>
              <a:spcBef>
                <a:spcPts val="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rgbClr val="000000">
                    <a:lumMod val="75000"/>
                    <a:lumOff val="25000"/>
                  </a:srgbClr>
                </a:solidFill>
                <a:effectLst/>
                <a:uLnTx/>
                <a:uFillTx/>
                <a:latin typeface="Arial Narrow" pitchFamily="34" charset="0"/>
                <a:ea typeface="+mn-ea"/>
                <a:cs typeface="Arial" pitchFamily="34" charset="0"/>
              </a:rPr>
              <a:t>Dimensional Fund Advisors does not have any bank affiliates.</a:t>
            </a:r>
          </a:p>
        </p:txBody>
      </p:sp>
      <p:sp>
        <p:nvSpPr>
          <p:cNvPr id="4" name="Text Placeholder 3"/>
          <p:cNvSpPr>
            <a:spLocks noGrp="1"/>
          </p:cNvSpPr>
          <p:nvPr>
            <p:ph type="body" sz="quarter" idx="14"/>
          </p:nvPr>
        </p:nvSpPr>
        <p:spPr>
          <a:xfrm>
            <a:off x="529813" y="1067438"/>
            <a:ext cx="8823326" cy="346075"/>
          </a:xfrm>
        </p:spPr>
        <p:txBody>
          <a:bodyPr/>
          <a:lstStyle/>
          <a:p>
            <a:r>
              <a:rPr lang="en-US" dirty="0"/>
              <a:t>(continued from page 11)</a:t>
            </a:r>
          </a:p>
        </p:txBody>
      </p:sp>
      <p:pic>
        <p:nvPicPr>
          <p:cNvPr id="3" name="Picture Placeholder 5" descr="A logo for a company&#10;&#10;Description automatically generated">
            <a:extLst>
              <a:ext uri="{FF2B5EF4-FFF2-40B4-BE49-F238E27FC236}">
                <a16:creationId xmlns:a16="http://schemas.microsoft.com/office/drawing/2014/main" id="{CBD7EB7E-46AB-C650-ADEE-F29DD9EFB663}"/>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221" r="221"/>
          <a:stretch>
            <a:fillRect/>
          </a:stretch>
        </p:blipFill>
        <p:spPr>
          <a:xfrm>
            <a:off x="7759700" y="350838"/>
            <a:ext cx="1830388" cy="731837"/>
          </a:xfrm>
        </p:spPr>
      </p:pic>
    </p:spTree>
    <p:extLst>
      <p:ext uri="{BB962C8B-B14F-4D97-AF65-F5344CB8AC3E}">
        <p14:creationId xmlns:p14="http://schemas.microsoft.com/office/powerpoint/2010/main" val="623990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ssetID" descr="svtx:content/slide/@id">
            <a:extLst>
              <a:ext uri="{FF2B5EF4-FFF2-40B4-BE49-F238E27FC236}">
                <a16:creationId xmlns:a16="http://schemas.microsoft.com/office/drawing/2014/main" id="{E82A28F4-6BD7-49BA-FF1C-D12CDC5717B5}"/>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dirty="0">
                <a:solidFill>
                  <a:schemeClr val="bg1">
                    <a:lumMod val="50000"/>
                  </a:schemeClr>
                </a:solidFill>
                <a:latin typeface="Avenir LT 35 Light" panose="020B0303020000020003" pitchFamily="34" charset="0"/>
                <a:cs typeface="+mn-cs"/>
              </a:rPr>
              <a:t>135210</a:t>
            </a:r>
          </a:p>
        </p:txBody>
      </p:sp>
      <p:sp>
        <p:nvSpPr>
          <p:cNvPr id="2" name="Title 1"/>
          <p:cNvSpPr>
            <a:spLocks noGrp="1"/>
          </p:cNvSpPr>
          <p:nvPr>
            <p:ph type="title"/>
          </p:nvPr>
        </p:nvSpPr>
        <p:spPr>
          <a:xfrm>
            <a:off x="520287" y="648441"/>
            <a:ext cx="9052560" cy="521864"/>
          </a:xfrm>
        </p:spPr>
        <p:txBody>
          <a:bodyPr/>
          <a:lstStyle/>
          <a:p>
            <a:r>
              <a:rPr lang="en-US" dirty="0"/>
              <a:t>Quarterly Market Review</a:t>
            </a:r>
          </a:p>
        </p:txBody>
      </p:sp>
      <p:sp>
        <p:nvSpPr>
          <p:cNvPr id="3" name="Slide Number Placeholder 2"/>
          <p:cNvSpPr>
            <a:spLocks noGrp="1"/>
          </p:cNvSpPr>
          <p:nvPr>
            <p:ph type="sldNum" sz="quarter" idx="12"/>
          </p:nvPr>
        </p:nvSpPr>
        <p:spPr/>
        <p:txBody>
          <a:bodyPr/>
          <a:lstStyle/>
          <a:p>
            <a:fld id="{66F6FF41-5833-4EBF-9145-362BCED2914A}" type="slidenum">
              <a:rPr lang="en-US" smtClean="0"/>
              <a:pPr/>
              <a:t>2</a:t>
            </a:fld>
            <a:endParaRPr lang="en-US" dirty="0"/>
          </a:p>
        </p:txBody>
      </p:sp>
      <p:sp>
        <p:nvSpPr>
          <p:cNvPr id="6" name="Text Placeholder 5"/>
          <p:cNvSpPr>
            <a:spLocks noGrp="1"/>
          </p:cNvSpPr>
          <p:nvPr>
            <p:ph type="body" sz="quarter" idx="14"/>
          </p:nvPr>
        </p:nvSpPr>
        <p:spPr>
          <a:xfrm>
            <a:off x="520288" y="1057913"/>
            <a:ext cx="8823326" cy="346075"/>
          </a:xfrm>
        </p:spPr>
        <p:txBody>
          <a:bodyPr/>
          <a:lstStyle/>
          <a:p>
            <a:r>
              <a:rPr lang="en-US" dirty="0">
                <a:highlight>
                  <a:srgbClr val="FFFFFF"/>
                </a:highlight>
              </a:rPr>
              <a:t>First quarter 2024</a:t>
            </a:r>
          </a:p>
        </p:txBody>
      </p:sp>
      <p:sp>
        <p:nvSpPr>
          <p:cNvPr id="13" name="Text Placeholder 12">
            <a:extLst>
              <a:ext uri="{FF2B5EF4-FFF2-40B4-BE49-F238E27FC236}">
                <a16:creationId xmlns:a16="http://schemas.microsoft.com/office/drawing/2014/main" id="{5BB2B357-9F4E-4020-8217-6B1C17E28E90}"/>
              </a:ext>
            </a:extLst>
          </p:cNvPr>
          <p:cNvSpPr>
            <a:spLocks noGrp="1"/>
          </p:cNvSpPr>
          <p:nvPr>
            <p:ph type="body" sz="quarter" idx="15"/>
          </p:nvPr>
        </p:nvSpPr>
        <p:spPr/>
        <p:txBody>
          <a:bodyPr/>
          <a:lstStyle/>
          <a:p>
            <a:endParaRPr lang="en-US" dirty="0"/>
          </a:p>
        </p:txBody>
      </p:sp>
      <p:sp>
        <p:nvSpPr>
          <p:cNvPr id="14" name="Text Placeholder 13"/>
          <p:cNvSpPr>
            <a:spLocks noGrp="1"/>
          </p:cNvSpPr>
          <p:nvPr>
            <p:ph type="body" sz="quarter" idx="17"/>
          </p:nvPr>
        </p:nvSpPr>
        <p:spPr>
          <a:xfrm>
            <a:off x="4702810" y="1738848"/>
            <a:ext cx="4121521" cy="5205079"/>
          </a:xfrm>
        </p:spPr>
        <p:txBody>
          <a:bodyPr/>
          <a:lstStyle/>
          <a:p>
            <a:pPr>
              <a:lnSpc>
                <a:spcPct val="130000"/>
              </a:lnSpc>
              <a:spcBef>
                <a:spcPts val="1000"/>
              </a:spcBef>
            </a:pPr>
            <a:r>
              <a:rPr lang="en-US" dirty="0"/>
              <a:t>Overview:</a:t>
            </a:r>
          </a:p>
          <a:p>
            <a:pPr lvl="1">
              <a:lnSpc>
                <a:spcPct val="100000"/>
              </a:lnSpc>
              <a:spcBef>
                <a:spcPts val="1100"/>
              </a:spcBef>
            </a:pPr>
            <a:r>
              <a:rPr lang="en-US" dirty="0"/>
              <a:t>Market Summary</a:t>
            </a:r>
          </a:p>
          <a:p>
            <a:pPr lvl="1">
              <a:lnSpc>
                <a:spcPct val="100000"/>
              </a:lnSpc>
              <a:spcBef>
                <a:spcPts val="1100"/>
              </a:spcBef>
            </a:pPr>
            <a:r>
              <a:rPr lang="en-US" dirty="0"/>
              <a:t>World Stock Market Performance	</a:t>
            </a:r>
          </a:p>
          <a:p>
            <a:pPr lvl="1">
              <a:lnSpc>
                <a:spcPct val="100000"/>
              </a:lnSpc>
              <a:spcBef>
                <a:spcPts val="1100"/>
              </a:spcBef>
            </a:pPr>
            <a:r>
              <a:rPr lang="en-US" dirty="0"/>
              <a:t>US Stocks	</a:t>
            </a:r>
          </a:p>
          <a:p>
            <a:pPr lvl="1">
              <a:lnSpc>
                <a:spcPct val="100000"/>
              </a:lnSpc>
              <a:spcBef>
                <a:spcPts val="1100"/>
              </a:spcBef>
            </a:pPr>
            <a:r>
              <a:rPr lang="en-US" dirty="0"/>
              <a:t>International Developed Stocks</a:t>
            </a:r>
          </a:p>
          <a:p>
            <a:pPr lvl="1">
              <a:lnSpc>
                <a:spcPct val="100000"/>
              </a:lnSpc>
              <a:spcBef>
                <a:spcPts val="1100"/>
              </a:spcBef>
            </a:pPr>
            <a:r>
              <a:rPr lang="en-US" dirty="0"/>
              <a:t>Emerging Markets Stocks</a:t>
            </a:r>
          </a:p>
          <a:p>
            <a:pPr lvl="1">
              <a:lnSpc>
                <a:spcPct val="100000"/>
              </a:lnSpc>
              <a:spcBef>
                <a:spcPts val="1100"/>
              </a:spcBef>
            </a:pPr>
            <a:r>
              <a:rPr lang="en-US" dirty="0"/>
              <a:t>Fixed Income 	</a:t>
            </a:r>
          </a:p>
          <a:p>
            <a:pPr lvl="1">
              <a:lnSpc>
                <a:spcPct val="100000"/>
              </a:lnSpc>
              <a:spcBef>
                <a:spcPts val="1100"/>
              </a:spcBef>
            </a:pPr>
            <a:r>
              <a:rPr lang="en-US" dirty="0"/>
              <a:t>Quarterly Topic: The Next BlackBerry?</a:t>
            </a:r>
          </a:p>
        </p:txBody>
      </p:sp>
      <p:sp>
        <p:nvSpPr>
          <p:cNvPr id="33" name="Text Placeholder 32"/>
          <p:cNvSpPr>
            <a:spLocks noGrp="1"/>
          </p:cNvSpPr>
          <p:nvPr>
            <p:ph type="body" sz="quarter" idx="18"/>
          </p:nvPr>
        </p:nvSpPr>
        <p:spPr>
          <a:xfrm>
            <a:off x="540295" y="1819078"/>
            <a:ext cx="3642042" cy="4808538"/>
          </a:xfrm>
        </p:spPr>
        <p:txBody>
          <a:bodyPr/>
          <a:lstStyle/>
          <a:p>
            <a:r>
              <a:rPr lang="en-US" dirty="0"/>
              <a:t>This report features world capital market performance and a timeline of events for the past quarter. It begins with a global overview, then features the returns of stock and bond asset classes in the US and international markets. The report concludes with a quarterly topic.</a:t>
            </a:r>
          </a:p>
          <a:p>
            <a:endParaRPr lang="en-US" dirty="0"/>
          </a:p>
        </p:txBody>
      </p:sp>
      <p:pic>
        <p:nvPicPr>
          <p:cNvPr id="5" name="Picture Placeholder 5" descr="A logo for a company&#10;&#10;Description automatically generated">
            <a:extLst>
              <a:ext uri="{FF2B5EF4-FFF2-40B4-BE49-F238E27FC236}">
                <a16:creationId xmlns:a16="http://schemas.microsoft.com/office/drawing/2014/main" id="{B57A3AE6-500F-B5C9-22FE-F241AFE2FEA0}"/>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221" r="221"/>
          <a:stretch>
            <a:fillRect/>
          </a:stretch>
        </p:blipFill>
        <p:spPr>
          <a:xfrm>
            <a:off x="7759700" y="350838"/>
            <a:ext cx="1830388" cy="731837"/>
          </a:xfrm>
        </p:spPr>
      </p:pic>
    </p:spTree>
    <p:extLst>
      <p:ext uri="{BB962C8B-B14F-4D97-AF65-F5344CB8AC3E}">
        <p14:creationId xmlns:p14="http://schemas.microsoft.com/office/powerpoint/2010/main" val="2860829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ssetID" descr="svtx:content/slide/@id">
            <a:extLst>
              <a:ext uri="{FF2B5EF4-FFF2-40B4-BE49-F238E27FC236}">
                <a16:creationId xmlns:a16="http://schemas.microsoft.com/office/drawing/2014/main" id="{1A4D5960-C30B-F4D9-D401-BBD823A03C81}"/>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dirty="0">
                <a:solidFill>
                  <a:schemeClr val="bg1">
                    <a:lumMod val="50000"/>
                  </a:schemeClr>
                </a:solidFill>
                <a:latin typeface="Avenir LT 35 Light" panose="020B0303020000020003" pitchFamily="34" charset="0"/>
                <a:cs typeface="+mn-cs"/>
              </a:rPr>
              <a:t>135211</a:t>
            </a:r>
          </a:p>
        </p:txBody>
      </p:sp>
      <p:graphicFrame>
        <p:nvGraphicFramePr>
          <p:cNvPr id="16" name="Table 6">
            <a:extLst>
              <a:ext uri="{FF2B5EF4-FFF2-40B4-BE49-F238E27FC236}">
                <a16:creationId xmlns:a16="http://schemas.microsoft.com/office/drawing/2014/main" id="{E16D59B7-3272-4C13-8DCA-0BA7E9F3767F}"/>
              </a:ext>
            </a:extLst>
          </p:cNvPr>
          <p:cNvGraphicFramePr>
            <a:graphicFrameLocks noGrp="1"/>
          </p:cNvGraphicFramePr>
          <p:nvPr>
            <p:extLst>
              <p:ext uri="{D42A27DB-BD31-4B8C-83A1-F6EECF244321}">
                <p14:modId xmlns:p14="http://schemas.microsoft.com/office/powerpoint/2010/main" val="1792716907"/>
              </p:ext>
            </p:extLst>
          </p:nvPr>
        </p:nvGraphicFramePr>
        <p:xfrm>
          <a:off x="609600" y="1974811"/>
          <a:ext cx="8839198" cy="4631845"/>
        </p:xfrm>
        <a:graphic>
          <a:graphicData uri="http://schemas.openxmlformats.org/drawingml/2006/table">
            <a:tbl>
              <a:tblPr firstRow="1" bandRow="1">
                <a:tableStyleId>{2D5ABB26-0587-4C30-8999-92F81FD0307C}</a:tableStyleId>
              </a:tblPr>
              <a:tblGrid>
                <a:gridCol w="1781763">
                  <a:extLst>
                    <a:ext uri="{9D8B030D-6E8A-4147-A177-3AD203B41FA5}">
                      <a16:colId xmlns:a16="http://schemas.microsoft.com/office/drawing/2014/main" val="1535697821"/>
                    </a:ext>
                  </a:extLst>
                </a:gridCol>
                <a:gridCol w="1147050">
                  <a:extLst>
                    <a:ext uri="{9D8B030D-6E8A-4147-A177-3AD203B41FA5}">
                      <a16:colId xmlns:a16="http://schemas.microsoft.com/office/drawing/2014/main" val="3722691688"/>
                    </a:ext>
                  </a:extLst>
                </a:gridCol>
                <a:gridCol w="1147050">
                  <a:extLst>
                    <a:ext uri="{9D8B030D-6E8A-4147-A177-3AD203B41FA5}">
                      <a16:colId xmlns:a16="http://schemas.microsoft.com/office/drawing/2014/main" val="1511499536"/>
                    </a:ext>
                  </a:extLst>
                </a:gridCol>
                <a:gridCol w="1147050">
                  <a:extLst>
                    <a:ext uri="{9D8B030D-6E8A-4147-A177-3AD203B41FA5}">
                      <a16:colId xmlns:a16="http://schemas.microsoft.com/office/drawing/2014/main" val="3970493082"/>
                    </a:ext>
                  </a:extLst>
                </a:gridCol>
                <a:gridCol w="1147050">
                  <a:extLst>
                    <a:ext uri="{9D8B030D-6E8A-4147-A177-3AD203B41FA5}">
                      <a16:colId xmlns:a16="http://schemas.microsoft.com/office/drawing/2014/main" val="1761197817"/>
                    </a:ext>
                  </a:extLst>
                </a:gridCol>
                <a:gridCol w="208280">
                  <a:extLst>
                    <a:ext uri="{9D8B030D-6E8A-4147-A177-3AD203B41FA5}">
                      <a16:colId xmlns:a16="http://schemas.microsoft.com/office/drawing/2014/main" val="685345922"/>
                    </a:ext>
                  </a:extLst>
                </a:gridCol>
                <a:gridCol w="1130763">
                  <a:extLst>
                    <a:ext uri="{9D8B030D-6E8A-4147-A177-3AD203B41FA5}">
                      <a16:colId xmlns:a16="http://schemas.microsoft.com/office/drawing/2014/main" val="3406411067"/>
                    </a:ext>
                  </a:extLst>
                </a:gridCol>
                <a:gridCol w="1130192">
                  <a:extLst>
                    <a:ext uri="{9D8B030D-6E8A-4147-A177-3AD203B41FA5}">
                      <a16:colId xmlns:a16="http://schemas.microsoft.com/office/drawing/2014/main" val="2190678673"/>
                    </a:ext>
                  </a:extLst>
                </a:gridCol>
              </a:tblGrid>
              <a:tr h="462888">
                <a:tc>
                  <a:txBody>
                    <a:bodyPr/>
                    <a:lstStyle/>
                    <a:p>
                      <a:endParaRPr lang="en-US" sz="1200" dirty="0"/>
                    </a:p>
                  </a:txBody>
                  <a:tcPr/>
                </a:tc>
                <a:tc>
                  <a:txBody>
                    <a:bodyPr/>
                    <a:lstStyle/>
                    <a:p>
                      <a:pPr algn="ctr"/>
                      <a:r>
                        <a:rPr lang="en-US" sz="900">
                          <a:solidFill>
                            <a:schemeClr val="tx1"/>
                          </a:solidFill>
                        </a:rPr>
                        <a:t>US Stock</a:t>
                      </a:r>
                    </a:p>
                    <a:p>
                      <a:pPr algn="ctr"/>
                      <a:r>
                        <a:rPr lang="en-US" sz="900">
                          <a:solidFill>
                            <a:schemeClr val="tx1"/>
                          </a:solidFill>
                        </a:rPr>
                        <a:t>Market</a:t>
                      </a:r>
                      <a:endParaRPr lang="en-US" sz="900" dirty="0">
                        <a:solidFill>
                          <a:schemeClr val="tx1"/>
                        </a:solidFill>
                      </a:endParaRPr>
                    </a:p>
                  </a:txBody>
                  <a:tcPr anchor="b"/>
                </a:tc>
                <a:tc>
                  <a:txBody>
                    <a:bodyPr/>
                    <a:lstStyle/>
                    <a:p>
                      <a:pPr algn="ctr"/>
                      <a:r>
                        <a:rPr lang="en-US" sz="900">
                          <a:solidFill>
                            <a:schemeClr val="tx1"/>
                          </a:solidFill>
                        </a:rPr>
                        <a:t>International Developed Stocks</a:t>
                      </a:r>
                      <a:endParaRPr lang="en-US" sz="900" dirty="0">
                        <a:solidFill>
                          <a:schemeClr val="tx1"/>
                        </a:solidFill>
                      </a:endParaRPr>
                    </a:p>
                  </a:txBody>
                  <a:tcPr anchor="b"/>
                </a:tc>
                <a:tc>
                  <a:txBody>
                    <a:bodyPr/>
                    <a:lstStyle/>
                    <a:p>
                      <a:pPr algn="ctr"/>
                      <a:r>
                        <a:rPr lang="en-US" sz="900">
                          <a:solidFill>
                            <a:schemeClr val="tx1"/>
                          </a:solidFill>
                        </a:rPr>
                        <a:t>Emerging</a:t>
                      </a:r>
                    </a:p>
                    <a:p>
                      <a:pPr algn="ctr"/>
                      <a:r>
                        <a:rPr lang="en-US" sz="900">
                          <a:solidFill>
                            <a:schemeClr val="tx1"/>
                          </a:solidFill>
                        </a:rPr>
                        <a:t>Markets Stocks</a:t>
                      </a:r>
                      <a:endParaRPr lang="en-US" sz="900" dirty="0">
                        <a:solidFill>
                          <a:schemeClr val="tx1"/>
                        </a:solidFill>
                      </a:endParaRPr>
                    </a:p>
                  </a:txBody>
                  <a:tcPr anchor="b"/>
                </a:tc>
                <a:tc>
                  <a:txBody>
                    <a:bodyPr/>
                    <a:lstStyle/>
                    <a:p>
                      <a:pPr algn="ctr"/>
                      <a:r>
                        <a:rPr lang="en-US" sz="900">
                          <a:solidFill>
                            <a:schemeClr val="tx1"/>
                          </a:solidFill>
                        </a:rPr>
                        <a:t>Global</a:t>
                      </a:r>
                    </a:p>
                    <a:p>
                      <a:pPr algn="ctr"/>
                      <a:r>
                        <a:rPr lang="en-US" sz="900">
                          <a:solidFill>
                            <a:schemeClr val="tx1"/>
                          </a:solidFill>
                        </a:rPr>
                        <a:t>Real Estate</a:t>
                      </a:r>
                      <a:endParaRPr lang="en-US" sz="900" dirty="0">
                        <a:solidFill>
                          <a:schemeClr val="tx1"/>
                        </a:solidFill>
                      </a:endParaRPr>
                    </a:p>
                  </a:txBody>
                  <a:tcPr anchor="b"/>
                </a:tc>
                <a:tc>
                  <a:txBody>
                    <a:bodyPr/>
                    <a:lstStyle/>
                    <a:p>
                      <a:pPr algn="ctr"/>
                      <a:endParaRPr lang="en-US" sz="900" dirty="0">
                        <a:solidFill>
                          <a:schemeClr val="tx1"/>
                        </a:solidFill>
                      </a:endParaRPr>
                    </a:p>
                  </a:txBody>
                  <a:tcPr anchor="b"/>
                </a:tc>
                <a:tc>
                  <a:txBody>
                    <a:bodyPr/>
                    <a:lstStyle/>
                    <a:p>
                      <a:pPr algn="ctr"/>
                      <a:r>
                        <a:rPr lang="en-US" sz="900">
                          <a:solidFill>
                            <a:schemeClr val="tx1"/>
                          </a:solidFill>
                        </a:rPr>
                        <a:t>US Bond </a:t>
                      </a:r>
                    </a:p>
                    <a:p>
                      <a:pPr algn="ctr"/>
                      <a:r>
                        <a:rPr lang="en-US" sz="900">
                          <a:solidFill>
                            <a:schemeClr val="tx1"/>
                          </a:solidFill>
                        </a:rPr>
                        <a:t>Market</a:t>
                      </a:r>
                      <a:endParaRPr lang="en-US" sz="900" dirty="0">
                        <a:solidFill>
                          <a:schemeClr val="tx1"/>
                        </a:solidFill>
                      </a:endParaRPr>
                    </a:p>
                  </a:txBody>
                  <a:tcPr anchor="b"/>
                </a:tc>
                <a:tc>
                  <a:txBody>
                    <a:bodyPr/>
                    <a:lstStyle/>
                    <a:p>
                      <a:pPr algn="ctr"/>
                      <a:r>
                        <a:rPr lang="en-US" sz="900" dirty="0">
                          <a:solidFill>
                            <a:schemeClr val="tx1"/>
                          </a:solidFill>
                        </a:rPr>
                        <a:t>Global Bond </a:t>
                      </a:r>
                    </a:p>
                    <a:p>
                      <a:pPr algn="ctr"/>
                      <a:r>
                        <a:rPr lang="en-US" sz="900" dirty="0">
                          <a:solidFill>
                            <a:schemeClr val="tx1"/>
                          </a:solidFill>
                        </a:rPr>
                        <a:t>Market ex US</a:t>
                      </a:r>
                    </a:p>
                  </a:txBody>
                  <a:tcPr anchor="b"/>
                </a:tc>
                <a:extLst>
                  <a:ext uri="{0D108BD9-81ED-4DB2-BD59-A6C34878D82A}">
                    <a16:rowId xmlns:a16="http://schemas.microsoft.com/office/drawing/2014/main" val="2895339872"/>
                  </a:ext>
                </a:extLst>
              </a:tr>
              <a:tr h="365760">
                <a:tc>
                  <a:txBody>
                    <a:bodyPr/>
                    <a:lstStyle/>
                    <a:p>
                      <a:r>
                        <a:rPr lang="en-US" sz="1100" dirty="0">
                          <a:solidFill>
                            <a:schemeClr val="bg1"/>
                          </a:solidFill>
                          <a:latin typeface="+mj-lt"/>
                        </a:rPr>
                        <a:t>Q1 2024</a:t>
                      </a:r>
                    </a:p>
                  </a:txBody>
                  <a:tcPr anchor="ctr">
                    <a:lnR w="6350" cap="flat" cmpd="sng" algn="ctr">
                      <a:solidFill>
                        <a:schemeClr val="bg1"/>
                      </a:solidFill>
                      <a:prstDash val="solid"/>
                      <a:round/>
                      <a:headEnd type="none" w="med" len="med"/>
                      <a:tailEnd type="none" w="med" len="med"/>
                    </a:lnR>
                    <a:solidFill>
                      <a:schemeClr val="bg1">
                        <a:lumMod val="50000"/>
                      </a:schemeClr>
                    </a:solidFill>
                  </a:tcPr>
                </a:tc>
                <a:tc gridSpan="4">
                  <a:txBody>
                    <a:bodyPr/>
                    <a:lstStyle/>
                    <a:p>
                      <a:pPr algn="ctr"/>
                      <a:r>
                        <a:rPr lang="en-US" sz="1100" dirty="0">
                          <a:solidFill>
                            <a:schemeClr val="bg1"/>
                          </a:solidFill>
                          <a:latin typeface="+mj-lt"/>
                        </a:rPr>
                        <a:t>STOCKS</a:t>
                      </a:r>
                    </a:p>
                  </a:txBody>
                  <a:tcPr anchor="ctr">
                    <a:lnL w="6350" cap="flat" cmpd="sng" algn="ctr">
                      <a:solidFill>
                        <a:schemeClr val="bg1"/>
                      </a:solidFill>
                      <a:prstDash val="solid"/>
                      <a:round/>
                      <a:headEnd type="none" w="med" len="med"/>
                      <a:tailEnd type="none" w="med" len="med"/>
                    </a:lnL>
                    <a:solidFill>
                      <a:schemeClr val="bg1">
                        <a:lumMod val="50000"/>
                      </a:schemeClr>
                    </a:solidFill>
                  </a:tcPr>
                </a:tc>
                <a:tc hMerge="1">
                  <a:txBody>
                    <a:bodyPr/>
                    <a:lstStyle/>
                    <a:p>
                      <a:endParaRPr lang="en-US" sz="1200" dirty="0">
                        <a:solidFill>
                          <a:schemeClr val="bg1"/>
                        </a:solidFill>
                      </a:endParaRPr>
                    </a:p>
                  </a:txBody>
                  <a:tcPr>
                    <a:solidFill>
                      <a:schemeClr val="bg1">
                        <a:lumMod val="50000"/>
                      </a:schemeClr>
                    </a:solidFill>
                  </a:tcPr>
                </a:tc>
                <a:tc hMerge="1">
                  <a:txBody>
                    <a:bodyPr/>
                    <a:lstStyle/>
                    <a:p>
                      <a:endParaRPr lang="en-US" sz="1200" dirty="0">
                        <a:solidFill>
                          <a:schemeClr val="bg1"/>
                        </a:solidFill>
                      </a:endParaRPr>
                    </a:p>
                  </a:txBody>
                  <a:tcPr>
                    <a:solidFill>
                      <a:schemeClr val="bg1">
                        <a:lumMod val="50000"/>
                      </a:schemeClr>
                    </a:solidFill>
                  </a:tcPr>
                </a:tc>
                <a:tc hMerge="1">
                  <a:txBody>
                    <a:bodyPr/>
                    <a:lstStyle/>
                    <a:p>
                      <a:endParaRPr lang="en-US" sz="1200" dirty="0">
                        <a:solidFill>
                          <a:schemeClr val="bg1"/>
                        </a:solidFill>
                      </a:endParaRPr>
                    </a:p>
                  </a:txBody>
                  <a:tcPr>
                    <a:solidFill>
                      <a:schemeClr val="bg1">
                        <a:lumMod val="50000"/>
                      </a:schemeClr>
                    </a:solidFill>
                  </a:tcPr>
                </a:tc>
                <a:tc>
                  <a:txBody>
                    <a:bodyPr/>
                    <a:lstStyle/>
                    <a:p>
                      <a:endParaRPr lang="en-US" sz="1200" dirty="0">
                        <a:latin typeface="+mj-lt"/>
                      </a:endParaRPr>
                    </a:p>
                  </a:txBody>
                  <a:tcPr anchor="b">
                    <a:solidFill>
                      <a:schemeClr val="bg1">
                        <a:lumMod val="85000"/>
                      </a:schemeClr>
                    </a:solidFill>
                  </a:tcPr>
                </a:tc>
                <a:tc gridSpan="2">
                  <a:txBody>
                    <a:bodyPr/>
                    <a:lstStyle/>
                    <a:p>
                      <a:pPr algn="ctr"/>
                      <a:r>
                        <a:rPr lang="en-US" sz="1100" dirty="0">
                          <a:solidFill>
                            <a:schemeClr val="bg1"/>
                          </a:solidFill>
                          <a:latin typeface="+mj-lt"/>
                        </a:rPr>
                        <a:t>BONDS</a:t>
                      </a:r>
                      <a:endParaRPr lang="en-US" sz="1200" dirty="0">
                        <a:solidFill>
                          <a:schemeClr val="bg1"/>
                        </a:solidFill>
                        <a:latin typeface="+mj-lt"/>
                      </a:endParaRPr>
                    </a:p>
                  </a:txBody>
                  <a:tcPr anchor="ctr">
                    <a:solidFill>
                      <a:schemeClr val="bg1">
                        <a:lumMod val="50000"/>
                      </a:schemeClr>
                    </a:solidFill>
                  </a:tcPr>
                </a:tc>
                <a:tc hMerge="1">
                  <a:txBody>
                    <a:bodyPr/>
                    <a:lstStyle/>
                    <a:p>
                      <a:endParaRPr lang="en-US" sz="1200" dirty="0"/>
                    </a:p>
                  </a:txBody>
                  <a:tcPr>
                    <a:solidFill>
                      <a:schemeClr val="bg1">
                        <a:lumMod val="50000"/>
                      </a:schemeClr>
                    </a:solidFill>
                  </a:tcPr>
                </a:tc>
                <a:extLst>
                  <a:ext uri="{0D108BD9-81ED-4DB2-BD59-A6C34878D82A}">
                    <a16:rowId xmlns:a16="http://schemas.microsoft.com/office/drawing/2014/main" val="462145158"/>
                  </a:ext>
                </a:extLst>
              </a:tr>
              <a:tr h="462888">
                <a:tc>
                  <a:txBody>
                    <a:bodyPr/>
                    <a:lstStyle/>
                    <a:p>
                      <a:endParaRPr lang="en-US" sz="1000" dirty="0"/>
                    </a:p>
                  </a:txBody>
                  <a:tcPr anchor="ctr">
                    <a:lnR w="6350" cap="flat" cmpd="sng" algn="ctr">
                      <a:solidFill>
                        <a:schemeClr val="bg1">
                          <a:lumMod val="65000"/>
                        </a:schemeClr>
                      </a:solidFill>
                      <a:prstDash val="solid"/>
                      <a:round/>
                      <a:headEnd type="none" w="med" len="med"/>
                      <a:tailEnd type="none" w="med" len="med"/>
                    </a:lnR>
                  </a:tcPr>
                </a:tc>
                <a:tc>
                  <a:txBody>
                    <a:bodyPr/>
                    <a:lstStyle/>
                    <a:p>
                      <a:pPr marL="0" algn="ctr" defTabSz="1018228" rtl="0" eaLnBrk="1" latinLnBrk="0" hangingPunct="1"/>
                      <a:r>
                        <a:rPr lang="en-US" sz="1200" kern="1200" dirty="0">
                          <a:solidFill>
                            <a:schemeClr val="tx1"/>
                          </a:solidFill>
                          <a:latin typeface="+mn-lt"/>
                          <a:ea typeface="+mn-ea"/>
                          <a:cs typeface="+mn-cs"/>
                        </a:rPr>
                        <a:t>10.02%</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marL="0" algn="ctr" defTabSz="1018228" rtl="0" eaLnBrk="1" latinLnBrk="0" hangingPunct="1"/>
                      <a:r>
                        <a:rPr lang="en-US" sz="1200" kern="1200">
                          <a:solidFill>
                            <a:schemeClr val="tx1"/>
                          </a:solidFill>
                          <a:latin typeface="+mn-lt"/>
                          <a:ea typeface="+mn-ea"/>
                          <a:cs typeface="+mn-cs"/>
                        </a:rPr>
                        <a:t>5.59%</a:t>
                      </a:r>
                      <a:endParaRPr lang="en-US" sz="1200" kern="1200" dirty="0">
                        <a:solidFill>
                          <a:schemeClr val="tx1"/>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marL="0" algn="ctr" defTabSz="1018228" rtl="0" eaLnBrk="1" latinLnBrk="0" hangingPunct="1"/>
                      <a:r>
                        <a:rPr lang="en-US" sz="1200" kern="1200">
                          <a:solidFill>
                            <a:schemeClr val="tx1"/>
                          </a:solidFill>
                          <a:latin typeface="+mn-lt"/>
                          <a:ea typeface="+mn-ea"/>
                          <a:cs typeface="+mn-cs"/>
                        </a:rPr>
                        <a:t>2.37%</a:t>
                      </a:r>
                      <a:endParaRPr lang="en-US" sz="1200" kern="1200" dirty="0">
                        <a:solidFill>
                          <a:schemeClr val="tx1"/>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marL="0" algn="ctr" defTabSz="1018228" rtl="0" eaLnBrk="1" latinLnBrk="0" hangingPunct="1"/>
                      <a:r>
                        <a:rPr lang="en-US" sz="1200" kern="1200" dirty="0">
                          <a:solidFill>
                            <a:srgbClr val="C00000"/>
                          </a:solidFill>
                          <a:latin typeface="+mn-lt"/>
                          <a:ea typeface="+mn-ea"/>
                          <a:cs typeface="+mn-cs"/>
                        </a:rPr>
                        <a:t>-1.19%</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marL="0" algn="ctr" defTabSz="1018228" rtl="0" eaLnBrk="1" latinLnBrk="0" hangingPunct="1"/>
                      <a:endParaRPr lang="en-US" sz="1200" kern="1200" dirty="0">
                        <a:solidFill>
                          <a:srgbClr val="C00000"/>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marL="0" algn="ctr" defTabSz="1018228" rtl="0" eaLnBrk="1" latinLnBrk="0" hangingPunct="1"/>
                      <a:r>
                        <a:rPr lang="en-US" sz="1200" kern="1200" dirty="0">
                          <a:solidFill>
                            <a:srgbClr val="C00000"/>
                          </a:solidFill>
                          <a:latin typeface="+mn-lt"/>
                          <a:ea typeface="+mn-ea"/>
                          <a:cs typeface="+mn-cs"/>
                        </a:rPr>
                        <a:t>-0.78%</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marL="0" algn="ctr" defTabSz="1018228" rtl="0" eaLnBrk="1" latinLnBrk="0" hangingPunct="1"/>
                      <a:r>
                        <a:rPr lang="en-US" sz="1200" kern="1200">
                          <a:solidFill>
                            <a:schemeClr val="tx1"/>
                          </a:solidFill>
                          <a:latin typeface="+mn-lt"/>
                          <a:ea typeface="+mn-ea"/>
                          <a:cs typeface="+mn-cs"/>
                        </a:rPr>
                        <a:t>0.58%</a:t>
                      </a:r>
                      <a:endParaRPr lang="en-US" sz="1200" kern="1200" dirty="0">
                        <a:solidFill>
                          <a:schemeClr val="tx1"/>
                        </a:solidFill>
                        <a:latin typeface="+mn-lt"/>
                        <a:ea typeface="+mn-ea"/>
                        <a:cs typeface="+mn-cs"/>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extLst>
                  <a:ext uri="{0D108BD9-81ED-4DB2-BD59-A6C34878D82A}">
                    <a16:rowId xmlns:a16="http://schemas.microsoft.com/office/drawing/2014/main" val="2257848847"/>
                  </a:ext>
                </a:extLst>
              </a:tr>
              <a:tr h="907427">
                <a:tc>
                  <a:txBody>
                    <a:bodyPr/>
                    <a:lstStyle/>
                    <a:p>
                      <a:endParaRPr lang="en-US" sz="1000" dirty="0"/>
                    </a:p>
                  </a:txBody>
                  <a:tcPr anchor="ctr">
                    <a:lnR w="6350" cap="flat" cmpd="sng" algn="ctr">
                      <a:solidFill>
                        <a:schemeClr val="bg1">
                          <a:lumMod val="65000"/>
                        </a:schemeClr>
                      </a:solidFill>
                      <a:prstDash val="solid"/>
                      <a:round/>
                      <a:headEnd type="none" w="med" len="med"/>
                      <a:tailEnd type="none" w="med" len="med"/>
                    </a:lnR>
                  </a:tcPr>
                </a:tc>
                <a:tc>
                  <a:txBody>
                    <a:bodyPr/>
                    <a:lstStyle/>
                    <a:p>
                      <a:r>
                        <a:rPr lang="en-US" sz="1200"/>
                        <a:t> </a:t>
                      </a:r>
                      <a:endParaRPr lang="en-US" sz="1200" dirty="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r>
                        <a:rPr lang="en-US" sz="1200"/>
                        <a:t> </a:t>
                      </a:r>
                      <a:endParaRPr lang="en-US" sz="1200" dirty="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r>
                        <a:rPr lang="en-US" sz="1200"/>
                        <a:t> </a:t>
                      </a:r>
                      <a:endParaRPr lang="en-US" sz="1200" dirty="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r>
                        <a:rPr lang="en-US" sz="1200"/>
                        <a:t> </a:t>
                      </a:r>
                      <a:endParaRPr lang="en-US" sz="1200" dirty="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r>
                        <a:rPr lang="en-US" sz="1200"/>
                        <a:t> </a:t>
                      </a:r>
                      <a:endParaRPr lang="en-US" sz="1200" dirty="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r>
                        <a:rPr lang="en-US" sz="1200"/>
                        <a:t> </a:t>
                      </a:r>
                      <a:endParaRPr lang="en-US" sz="1200" dirty="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r>
                        <a:rPr lang="en-US" sz="1200" dirty="0"/>
                        <a:t> </a:t>
                      </a:r>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extLst>
                  <a:ext uri="{0D108BD9-81ED-4DB2-BD59-A6C34878D82A}">
                    <a16:rowId xmlns:a16="http://schemas.microsoft.com/office/drawing/2014/main" val="2968481374"/>
                  </a:ext>
                </a:extLst>
              </a:tr>
              <a:tr h="231599">
                <a:tc>
                  <a:txBody>
                    <a:bodyPr/>
                    <a:lstStyle/>
                    <a:p>
                      <a:endParaRPr lang="en-US" sz="1000" dirty="0"/>
                    </a:p>
                  </a:txBody>
                  <a:tcPr marL="0" marR="0" marT="0" marB="0" anchor="ctr"/>
                </a:tc>
                <a:tc>
                  <a:txBody>
                    <a:bodyPr/>
                    <a:lstStyle/>
                    <a:p>
                      <a:endParaRPr lang="en-US" sz="800" dirty="0"/>
                    </a:p>
                  </a:txBody>
                  <a:tcPr marL="0" marR="0" marT="0" marB="0"/>
                </a:tc>
                <a:tc>
                  <a:txBody>
                    <a:bodyPr/>
                    <a:lstStyle/>
                    <a:p>
                      <a:endParaRPr lang="en-US" sz="800" dirty="0"/>
                    </a:p>
                  </a:txBody>
                  <a:tcPr marL="0" marR="0" marT="0" marB="0"/>
                </a:tc>
                <a:tc>
                  <a:txBody>
                    <a:bodyPr/>
                    <a:lstStyle/>
                    <a:p>
                      <a:endParaRPr lang="en-US" sz="800" dirty="0"/>
                    </a:p>
                  </a:txBody>
                  <a:tcPr marL="0" marR="0" marT="0" marB="0"/>
                </a:tc>
                <a:tc>
                  <a:txBody>
                    <a:bodyPr/>
                    <a:lstStyle/>
                    <a:p>
                      <a:endParaRPr lang="en-US" sz="800" dirty="0"/>
                    </a:p>
                  </a:txBody>
                  <a:tcPr marL="0" marR="0" marT="0" marB="0"/>
                </a:tc>
                <a:tc>
                  <a:txBody>
                    <a:bodyPr/>
                    <a:lstStyle/>
                    <a:p>
                      <a:endParaRPr lang="en-US" sz="800" dirty="0"/>
                    </a:p>
                  </a:txBody>
                  <a:tcPr marL="0" marR="0" marT="0" marB="0"/>
                </a:tc>
                <a:tc>
                  <a:txBody>
                    <a:bodyPr/>
                    <a:lstStyle/>
                    <a:p>
                      <a:endParaRPr lang="en-US" sz="800" dirty="0"/>
                    </a:p>
                  </a:txBody>
                  <a:tcPr marL="0" marR="0" marT="0" marB="0"/>
                </a:tc>
                <a:tc>
                  <a:txBody>
                    <a:bodyPr/>
                    <a:lstStyle/>
                    <a:p>
                      <a:endParaRPr lang="en-US" sz="800" dirty="0"/>
                    </a:p>
                  </a:txBody>
                  <a:tcPr marL="0" marR="0" marT="0" marB="0"/>
                </a:tc>
                <a:extLst>
                  <a:ext uri="{0D108BD9-81ED-4DB2-BD59-A6C34878D82A}">
                    <a16:rowId xmlns:a16="http://schemas.microsoft.com/office/drawing/2014/main" val="1110000147"/>
                  </a:ext>
                </a:extLst>
              </a:tr>
              <a:tr h="365760">
                <a:tc>
                  <a:txBody>
                    <a:bodyPr/>
                    <a:lstStyle/>
                    <a:p>
                      <a:r>
                        <a:rPr lang="en-US" sz="1100" dirty="0">
                          <a:solidFill>
                            <a:schemeClr val="bg1"/>
                          </a:solidFill>
                          <a:latin typeface="+mj-lt"/>
                        </a:rPr>
                        <a:t>Since Jan. 2001</a:t>
                      </a:r>
                    </a:p>
                  </a:txBody>
                  <a:tcPr anchor="ctr">
                    <a:lnR w="6350" cap="flat" cmpd="sng" algn="ctr">
                      <a:solidFill>
                        <a:schemeClr val="bg1"/>
                      </a:solidFill>
                      <a:prstDash val="solid"/>
                      <a:round/>
                      <a:headEnd type="none" w="med" len="med"/>
                      <a:tailEnd type="none" w="med" len="med"/>
                    </a:lnR>
                    <a:solidFill>
                      <a:schemeClr val="bg1">
                        <a:lumMod val="50000"/>
                      </a:schemeClr>
                    </a:solidFill>
                  </a:tcPr>
                </a:tc>
                <a:tc>
                  <a:txBody>
                    <a:bodyPr/>
                    <a:lstStyle/>
                    <a:p>
                      <a:r>
                        <a:rPr lang="en-US" sz="1200" dirty="0"/>
                        <a:t> </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bg1">
                        <a:lumMod val="50000"/>
                      </a:schemeClr>
                    </a:solidFill>
                  </a:tcPr>
                </a:tc>
                <a:tc>
                  <a:txBody>
                    <a:bodyPr/>
                    <a:lstStyle/>
                    <a:p>
                      <a:r>
                        <a:rPr lang="en-US" sz="1200" dirty="0"/>
                        <a:t> </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bg1">
                        <a:lumMod val="50000"/>
                      </a:schemeClr>
                    </a:solidFill>
                  </a:tcPr>
                </a:tc>
                <a:tc>
                  <a:txBody>
                    <a:bodyPr/>
                    <a:lstStyle/>
                    <a:p>
                      <a:r>
                        <a:rPr lang="en-US" sz="1200" dirty="0"/>
                        <a:t> </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bg1">
                        <a:lumMod val="50000"/>
                      </a:schemeClr>
                    </a:solidFill>
                  </a:tcPr>
                </a:tc>
                <a:tc>
                  <a:txBody>
                    <a:bodyPr/>
                    <a:lstStyle/>
                    <a:p>
                      <a:r>
                        <a:rPr lang="en-US" sz="1200" dirty="0"/>
                        <a:t> </a:t>
                      </a:r>
                    </a:p>
                  </a:txBody>
                  <a:tcPr>
                    <a:lnL w="6350" cap="flat" cmpd="sng" algn="ctr">
                      <a:solidFill>
                        <a:schemeClr val="bg1"/>
                      </a:solidFill>
                      <a:prstDash val="solid"/>
                      <a:round/>
                      <a:headEnd type="none" w="med" len="med"/>
                      <a:tailEnd type="none" w="med" len="med"/>
                    </a:lnL>
                    <a:solidFill>
                      <a:schemeClr val="bg1">
                        <a:lumMod val="50000"/>
                      </a:schemeClr>
                    </a:solidFill>
                  </a:tcPr>
                </a:tc>
                <a:tc>
                  <a:txBody>
                    <a:bodyPr/>
                    <a:lstStyle/>
                    <a:p>
                      <a:r>
                        <a:rPr lang="en-US" sz="1200"/>
                        <a:t> </a:t>
                      </a:r>
                      <a:endParaRPr lang="en-US" sz="1200" dirty="0"/>
                    </a:p>
                  </a:txBody>
                  <a:tcPr>
                    <a:solidFill>
                      <a:schemeClr val="bg1">
                        <a:lumMod val="85000"/>
                      </a:schemeClr>
                    </a:solidFill>
                  </a:tcPr>
                </a:tc>
                <a:tc>
                  <a:txBody>
                    <a:bodyPr/>
                    <a:lstStyle/>
                    <a:p>
                      <a:r>
                        <a:rPr lang="en-US" sz="1200" dirty="0"/>
                        <a:t> </a:t>
                      </a:r>
                    </a:p>
                  </a:txBody>
                  <a:tcPr>
                    <a:lnR w="6350" cap="flat" cmpd="sng" algn="ctr">
                      <a:solidFill>
                        <a:schemeClr val="bg1"/>
                      </a:solidFill>
                      <a:prstDash val="solid"/>
                      <a:round/>
                      <a:headEnd type="none" w="med" len="med"/>
                      <a:tailEnd type="none" w="med" len="med"/>
                    </a:lnR>
                    <a:solidFill>
                      <a:schemeClr val="bg1">
                        <a:lumMod val="50000"/>
                      </a:schemeClr>
                    </a:solidFill>
                  </a:tcPr>
                </a:tc>
                <a:tc>
                  <a:txBody>
                    <a:bodyPr/>
                    <a:lstStyle/>
                    <a:p>
                      <a:r>
                        <a:rPr lang="en-US" sz="1200" dirty="0"/>
                        <a:t> </a:t>
                      </a:r>
                    </a:p>
                  </a:txBody>
                  <a:tcPr>
                    <a:lnL w="6350" cap="flat" cmpd="sng" algn="ctr">
                      <a:solidFill>
                        <a:schemeClr val="bg1"/>
                      </a:solidFill>
                      <a:prstDash val="solid"/>
                      <a:round/>
                      <a:headEnd type="none" w="med" len="med"/>
                      <a:tailEnd type="none" w="med" len="med"/>
                    </a:lnL>
                    <a:solidFill>
                      <a:schemeClr val="bg1">
                        <a:lumMod val="50000"/>
                      </a:schemeClr>
                    </a:solidFill>
                  </a:tcPr>
                </a:tc>
                <a:extLst>
                  <a:ext uri="{0D108BD9-81ED-4DB2-BD59-A6C34878D82A}">
                    <a16:rowId xmlns:a16="http://schemas.microsoft.com/office/drawing/2014/main" val="3665611152"/>
                  </a:ext>
                </a:extLst>
              </a:tr>
              <a:tr h="555363">
                <a:tc>
                  <a:txBody>
                    <a:bodyPr/>
                    <a:lstStyle/>
                    <a:p>
                      <a:r>
                        <a:rPr lang="en-US" sz="1200" dirty="0">
                          <a:solidFill>
                            <a:schemeClr val="bg1">
                              <a:lumMod val="50000"/>
                            </a:schemeClr>
                          </a:solidFill>
                        </a:rPr>
                        <a:t>Average</a:t>
                      </a:r>
                      <a:br>
                        <a:rPr lang="en-US" sz="1200" dirty="0">
                          <a:solidFill>
                            <a:schemeClr val="bg1">
                              <a:lumMod val="50000"/>
                            </a:schemeClr>
                          </a:solidFill>
                        </a:rPr>
                      </a:br>
                      <a:r>
                        <a:rPr lang="en-US" sz="1200" dirty="0">
                          <a:solidFill>
                            <a:schemeClr val="bg1">
                              <a:lumMod val="50000"/>
                            </a:schemeClr>
                          </a:solidFill>
                        </a:rPr>
                        <a:t>Quarterly Return</a:t>
                      </a:r>
                    </a:p>
                  </a:txBody>
                  <a:tcPr anchor="ctr">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tc>
                  <a:txBody>
                    <a:bodyPr/>
                    <a:lstStyle/>
                    <a:p>
                      <a:pPr algn="ctr"/>
                      <a:r>
                        <a:rPr lang="en-US" sz="1200" dirty="0">
                          <a:solidFill>
                            <a:schemeClr val="bg1">
                              <a:lumMod val="50000"/>
                            </a:schemeClr>
                          </a:solidFill>
                        </a:rPr>
                        <a:t>2.4%</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1.6%</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2.5%</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2.2%</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 </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bg1">
                              <a:lumMod val="50000"/>
                            </a:schemeClr>
                          </a:solidFill>
                        </a:rPr>
                        <a:t>0.9%</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0.9%</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237252356"/>
                  </a:ext>
                </a:extLst>
              </a:tr>
              <a:tr h="320040">
                <a:tc>
                  <a:txBody>
                    <a:bodyPr/>
                    <a:lstStyle/>
                    <a:p>
                      <a:r>
                        <a:rPr lang="en-US" sz="1200" dirty="0">
                          <a:solidFill>
                            <a:schemeClr val="bg1">
                              <a:lumMod val="50000"/>
                            </a:schemeClr>
                          </a:solidFill>
                        </a:rPr>
                        <a:t>Best</a:t>
                      </a:r>
                    </a:p>
                  </a:txBody>
                  <a:tcPr marT="0" marB="0" anchor="b">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tcPr>
                </a:tc>
                <a:tc>
                  <a:txBody>
                    <a:bodyPr/>
                    <a:lstStyle/>
                    <a:p>
                      <a:pPr algn="ctr"/>
                      <a:r>
                        <a:rPr lang="en-US" sz="1200">
                          <a:solidFill>
                            <a:schemeClr val="bg1">
                              <a:lumMod val="50000"/>
                            </a:schemeClr>
                          </a:solidFill>
                        </a:rPr>
                        <a:t>22.0%</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25.9%</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34.7%</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32.3%</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 </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bg1">
                              <a:lumMod val="50000"/>
                            </a:schemeClr>
                          </a:solidFill>
                        </a:rPr>
                        <a:t>6.8%</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5.4%</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050843661"/>
                  </a:ext>
                </a:extLst>
              </a:tr>
              <a:tr h="320040">
                <a:tc>
                  <a:txBody>
                    <a:bodyPr/>
                    <a:lstStyle/>
                    <a:p>
                      <a:r>
                        <a:rPr lang="en-US" sz="1200" dirty="0">
                          <a:solidFill>
                            <a:schemeClr val="bg1">
                              <a:lumMod val="50000"/>
                            </a:schemeClr>
                          </a:solidFill>
                        </a:rPr>
                        <a:t>Quarter</a:t>
                      </a:r>
                    </a:p>
                  </a:txBody>
                  <a:tcPr marT="0" marB="0">
                    <a:lnR w="6350" cap="flat" cmpd="sng" algn="ctr">
                      <a:solidFill>
                        <a:schemeClr val="bg1">
                          <a:lumMod val="65000"/>
                        </a:schemeClr>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tcPr>
                </a:tc>
                <a:tc>
                  <a:txBody>
                    <a:bodyPr/>
                    <a:lstStyle/>
                    <a:p>
                      <a:pPr algn="ctr"/>
                      <a:r>
                        <a:rPr lang="en-US" sz="1200" b="1">
                          <a:solidFill>
                            <a:schemeClr val="bg1">
                              <a:lumMod val="50000"/>
                            </a:schemeClr>
                          </a:solidFill>
                        </a:rPr>
                        <a:t>2020 Q2</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a:r>
                        <a:rPr lang="en-US" sz="1200" b="1">
                          <a:solidFill>
                            <a:schemeClr val="bg1">
                              <a:lumMod val="50000"/>
                            </a:schemeClr>
                          </a:solidFill>
                        </a:rPr>
                        <a:t>2009 Q2</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a:r>
                        <a:rPr lang="en-US" sz="1200" b="1">
                          <a:solidFill>
                            <a:schemeClr val="bg1">
                              <a:lumMod val="50000"/>
                            </a:schemeClr>
                          </a:solidFill>
                        </a:rPr>
                        <a:t>2009 Q2</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a:r>
                        <a:rPr lang="en-US" sz="1200" b="1">
                          <a:solidFill>
                            <a:schemeClr val="bg1">
                              <a:lumMod val="50000"/>
                            </a:schemeClr>
                          </a:solidFill>
                        </a:rPr>
                        <a:t>2009 Q3</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a:r>
                        <a:rPr lang="en-US" sz="1200" b="1">
                          <a:solidFill>
                            <a:schemeClr val="bg1">
                              <a:lumMod val="50000"/>
                            </a:schemeClr>
                          </a:solidFill>
                        </a:rPr>
                        <a:t> </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b="1">
                          <a:solidFill>
                            <a:schemeClr val="bg1">
                              <a:lumMod val="50000"/>
                            </a:schemeClr>
                          </a:solidFill>
                        </a:rPr>
                        <a:t>2023 Q4</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a:r>
                        <a:rPr lang="en-US" sz="1200" b="1">
                          <a:solidFill>
                            <a:schemeClr val="bg1">
                              <a:lumMod val="50000"/>
                            </a:schemeClr>
                          </a:solidFill>
                        </a:rPr>
                        <a:t>2023 Q4</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120623741"/>
                  </a:ext>
                </a:extLst>
              </a:tr>
              <a:tr h="320040">
                <a:tc>
                  <a:txBody>
                    <a:bodyPr/>
                    <a:lstStyle/>
                    <a:p>
                      <a:r>
                        <a:rPr lang="en-US" sz="1200" dirty="0">
                          <a:solidFill>
                            <a:schemeClr val="bg1">
                              <a:lumMod val="50000"/>
                            </a:schemeClr>
                          </a:solidFill>
                        </a:rPr>
                        <a:t>Worst</a:t>
                      </a:r>
                    </a:p>
                  </a:txBody>
                  <a:tcPr marT="0" marB="0" anchor="b">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tcPr>
                </a:tc>
                <a:tc>
                  <a:txBody>
                    <a:bodyPr/>
                    <a:lstStyle/>
                    <a:p>
                      <a:pPr algn="ctr"/>
                      <a:r>
                        <a:rPr lang="en-US" sz="1200">
                          <a:solidFill>
                            <a:schemeClr val="bg1">
                              <a:lumMod val="50000"/>
                            </a:schemeClr>
                          </a:solidFill>
                        </a:rPr>
                        <a:t>-22.8%</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-23.3%</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-27.6%</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-36.1%</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 </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bg1">
                              <a:lumMod val="50000"/>
                            </a:schemeClr>
                          </a:solidFill>
                        </a:rPr>
                        <a:t>-5.9%</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r>
                        <a:rPr lang="en-US" sz="1200">
                          <a:solidFill>
                            <a:schemeClr val="bg1">
                              <a:lumMod val="50000"/>
                            </a:schemeClr>
                          </a:solidFill>
                        </a:rPr>
                        <a:t>-4.1%</a:t>
                      </a:r>
                      <a:endParaRPr lang="en-US" sz="1200"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77677287"/>
                  </a:ext>
                </a:extLst>
              </a:tr>
              <a:tr h="320040">
                <a:tc>
                  <a:txBody>
                    <a:bodyPr/>
                    <a:lstStyle/>
                    <a:p>
                      <a:r>
                        <a:rPr lang="en-US" sz="1200" dirty="0">
                          <a:solidFill>
                            <a:schemeClr val="bg1">
                              <a:lumMod val="50000"/>
                            </a:schemeClr>
                          </a:solidFill>
                        </a:rPr>
                        <a:t>Quarter</a:t>
                      </a:r>
                    </a:p>
                  </a:txBody>
                  <a:tcPr marT="0" marB="0">
                    <a:lnR w="6350" cap="flat" cmpd="sng" algn="ctr">
                      <a:solidFill>
                        <a:schemeClr val="bg1">
                          <a:lumMod val="65000"/>
                        </a:schemeClr>
                      </a:solidFill>
                      <a:prstDash val="solid"/>
                      <a:round/>
                      <a:headEnd type="none" w="med" len="med"/>
                      <a:tailEnd type="none" w="med" len="med"/>
                    </a:lnR>
                  </a:tcPr>
                </a:tc>
                <a:tc>
                  <a:txBody>
                    <a:bodyPr/>
                    <a:lstStyle/>
                    <a:p>
                      <a:pPr algn="ctr"/>
                      <a:r>
                        <a:rPr lang="en-US" sz="1200" b="1">
                          <a:solidFill>
                            <a:schemeClr val="bg1">
                              <a:lumMod val="50000"/>
                            </a:schemeClr>
                          </a:solidFill>
                        </a:rPr>
                        <a:t>2008 Q4</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tcPr>
                </a:tc>
                <a:tc>
                  <a:txBody>
                    <a:bodyPr/>
                    <a:lstStyle/>
                    <a:p>
                      <a:pPr algn="ctr"/>
                      <a:r>
                        <a:rPr lang="en-US" sz="1200" b="1">
                          <a:solidFill>
                            <a:schemeClr val="bg1">
                              <a:lumMod val="50000"/>
                            </a:schemeClr>
                          </a:solidFill>
                        </a:rPr>
                        <a:t>2020 Q1</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tcPr>
                </a:tc>
                <a:tc>
                  <a:txBody>
                    <a:bodyPr/>
                    <a:lstStyle/>
                    <a:p>
                      <a:pPr algn="ctr"/>
                      <a:r>
                        <a:rPr lang="en-US" sz="1200" b="1">
                          <a:solidFill>
                            <a:schemeClr val="bg1">
                              <a:lumMod val="50000"/>
                            </a:schemeClr>
                          </a:solidFill>
                        </a:rPr>
                        <a:t>2008 Q4</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tcPr>
                </a:tc>
                <a:tc>
                  <a:txBody>
                    <a:bodyPr/>
                    <a:lstStyle/>
                    <a:p>
                      <a:pPr algn="ctr"/>
                      <a:r>
                        <a:rPr lang="en-US" sz="1200" b="1">
                          <a:solidFill>
                            <a:schemeClr val="bg1">
                              <a:lumMod val="50000"/>
                            </a:schemeClr>
                          </a:solidFill>
                        </a:rPr>
                        <a:t>2008 Q4</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tcPr>
                </a:tc>
                <a:tc>
                  <a:txBody>
                    <a:bodyPr/>
                    <a:lstStyle/>
                    <a:p>
                      <a:pPr algn="ctr"/>
                      <a:r>
                        <a:rPr lang="en-US" sz="1200" b="1">
                          <a:solidFill>
                            <a:schemeClr val="bg1">
                              <a:lumMod val="50000"/>
                            </a:schemeClr>
                          </a:solidFill>
                        </a:rPr>
                        <a:t> </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b="1">
                          <a:solidFill>
                            <a:schemeClr val="bg1">
                              <a:lumMod val="50000"/>
                            </a:schemeClr>
                          </a:solidFill>
                        </a:rPr>
                        <a:t>2022 Q1</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tcPr>
                </a:tc>
                <a:tc>
                  <a:txBody>
                    <a:bodyPr/>
                    <a:lstStyle/>
                    <a:p>
                      <a:pPr algn="ctr"/>
                      <a:r>
                        <a:rPr lang="en-US" sz="1200" b="1">
                          <a:solidFill>
                            <a:schemeClr val="bg1">
                              <a:lumMod val="50000"/>
                            </a:schemeClr>
                          </a:solidFill>
                        </a:rPr>
                        <a:t>2022 Q1</a:t>
                      </a:r>
                      <a:endParaRPr lang="en-US" sz="1200" b="1" dirty="0">
                        <a:solidFill>
                          <a:schemeClr val="bg1">
                            <a:lumMod val="50000"/>
                          </a:schemeClr>
                        </a:solidFill>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tcPr>
                </a:tc>
                <a:extLst>
                  <a:ext uri="{0D108BD9-81ED-4DB2-BD59-A6C34878D82A}">
                    <a16:rowId xmlns:a16="http://schemas.microsoft.com/office/drawing/2014/main" val="967709083"/>
                  </a:ext>
                </a:extLst>
              </a:tr>
            </a:tbl>
          </a:graphicData>
        </a:graphic>
      </p:graphicFrame>
      <p:sp>
        <p:nvSpPr>
          <p:cNvPr id="3" name="Title 2"/>
          <p:cNvSpPr>
            <a:spLocks noGrp="1"/>
          </p:cNvSpPr>
          <p:nvPr>
            <p:ph type="title"/>
          </p:nvPr>
        </p:nvSpPr>
        <p:spPr>
          <a:xfrm>
            <a:off x="520287" y="648441"/>
            <a:ext cx="9052560" cy="521864"/>
          </a:xfrm>
        </p:spPr>
        <p:txBody>
          <a:bodyPr/>
          <a:lstStyle/>
          <a:p>
            <a:r>
              <a:rPr lang="en-US" dirty="0"/>
              <a:t>Quarterly Market Summary</a:t>
            </a:r>
          </a:p>
        </p:txBody>
      </p:sp>
      <p:sp>
        <p:nvSpPr>
          <p:cNvPr id="2" name="Slide Number Placeholder 1"/>
          <p:cNvSpPr>
            <a:spLocks noGrp="1"/>
          </p:cNvSpPr>
          <p:nvPr>
            <p:ph type="sldNum" sz="quarter" idx="12"/>
          </p:nvPr>
        </p:nvSpPr>
        <p:spPr/>
        <p:txBody>
          <a:bodyPr/>
          <a:lstStyle/>
          <a:p>
            <a:fld id="{66F6FF41-5833-4EBF-9145-362BCED2914A}" type="slidenum">
              <a:rPr lang="en-US" smtClean="0">
                <a:solidFill>
                  <a:prstClr val="white">
                    <a:lumMod val="50000"/>
                  </a:prstClr>
                </a:solidFill>
              </a:rPr>
              <a:pPr/>
              <a:t>3</a:t>
            </a:fld>
            <a:endParaRPr lang="en-US" dirty="0">
              <a:solidFill>
                <a:prstClr val="white">
                  <a:lumMod val="50000"/>
                </a:prstClr>
              </a:solidFill>
            </a:endParaRPr>
          </a:p>
        </p:txBody>
      </p:sp>
      <p:sp>
        <p:nvSpPr>
          <p:cNvPr id="6" name="Text Placeholder 5"/>
          <p:cNvSpPr>
            <a:spLocks noGrp="1"/>
          </p:cNvSpPr>
          <p:nvPr>
            <p:ph type="body" sz="quarter" idx="15"/>
          </p:nvPr>
        </p:nvSpPr>
        <p:spPr>
          <a:xfrm>
            <a:off x="529811" y="7134371"/>
            <a:ext cx="8529521" cy="400050"/>
          </a:xfrm>
        </p:spPr>
        <p:txBody>
          <a:bodyPr/>
          <a:lstStyle/>
          <a:p>
            <a:r>
              <a:rPr lang="en-US" b="1" dirty="0"/>
              <a:t>Past performance is not a guarantee of future results. Indices are not available for direct investment. Index performance does not reflect the expenses associated with the management of an actual portfolio.</a:t>
            </a:r>
          </a:p>
          <a:p>
            <a:r>
              <a:rPr lang="en-US" dirty="0"/>
              <a:t>Market segment (index representation) as follows: US Stock Market (Russell 3000 Index), International Developed Stocks (MSCI World ex USA Index [net dividends]), Emerging Markets (MSCI Emerging Markets Index [net dividends]), Global Real Estate (S&amp;P Global REIT Index [net dividends]), US Bond Market (Bloomberg US Aggregate Bond Index), and Global Bond Market ex US (Bloomberg Global Aggregate ex-USD Bond Index [hedged to USD]). S&amp;P data © 2024 S&amp;P Dow Jones Indices LLC, a division of S&amp;P Global. All rights reserved. Frank Russell Company is the source and owner of the trademarks, service marks, and copyrights related to the Russell Indexes. MSCI data © MSCI 2024, all rights reserved. Bloomberg data provided by Bloomberg.</a:t>
            </a:r>
          </a:p>
        </p:txBody>
      </p:sp>
      <p:sp>
        <p:nvSpPr>
          <p:cNvPr id="5" name="Text Placeholder 4"/>
          <p:cNvSpPr>
            <a:spLocks noGrp="1"/>
          </p:cNvSpPr>
          <p:nvPr>
            <p:ph type="body" sz="quarter" idx="14"/>
          </p:nvPr>
        </p:nvSpPr>
        <p:spPr>
          <a:xfrm>
            <a:off x="520288" y="1067438"/>
            <a:ext cx="8823326" cy="346075"/>
          </a:xfrm>
        </p:spPr>
        <p:txBody>
          <a:bodyPr/>
          <a:lstStyle/>
          <a:p>
            <a:pPr lvl="0"/>
            <a:r>
              <a:rPr lang="en-US" dirty="0"/>
              <a:t>Index returns</a:t>
            </a:r>
          </a:p>
        </p:txBody>
      </p:sp>
      <p:sp>
        <p:nvSpPr>
          <p:cNvPr id="17" name="Up Arrow 2">
            <a:extLst>
              <a:ext uri="{FF2B5EF4-FFF2-40B4-BE49-F238E27FC236}">
                <a16:creationId xmlns:a16="http://schemas.microsoft.com/office/drawing/2014/main" id="{53786083-19F6-42BC-8010-7B1BC75C2112}"/>
              </a:ext>
            </a:extLst>
          </p:cNvPr>
          <p:cNvSpPr/>
          <p:nvPr/>
        </p:nvSpPr>
        <p:spPr>
          <a:xfrm>
            <a:off x="2625090" y="3203384"/>
            <a:ext cx="672573" cy="733671"/>
          </a:xfrm>
          <a:prstGeom prst="upArrow">
            <a:avLst>
              <a:gd name="adj1" fmla="val 50000"/>
              <a:gd name="adj2" fmla="val 51133"/>
            </a:avLst>
          </a:prstGeom>
          <a:solidFill>
            <a:srgbClr val="93A37C"/>
          </a:solidFill>
          <a:ln w="25400" cap="flat" cmpd="sng" algn="ctr">
            <a:noFill/>
            <a:prstDash val="solid"/>
          </a:ln>
          <a:effectLst/>
        </p:spPr>
        <p:txBody>
          <a:bodyPr wrap="square" lIns="101811" tIns="50906" rIns="101811" bIns="50906"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a:solidFill>
                <a:prstClr val="white"/>
              </a:solidFill>
              <a:latin typeface="Arial"/>
              <a:cs typeface="Arial" pitchFamily="34" charset="0"/>
            </a:endParaRPr>
          </a:p>
        </p:txBody>
      </p:sp>
      <p:sp>
        <p:nvSpPr>
          <p:cNvPr id="20" name="Up Arrow 2">
            <a:extLst>
              <a:ext uri="{FF2B5EF4-FFF2-40B4-BE49-F238E27FC236}">
                <a16:creationId xmlns:a16="http://schemas.microsoft.com/office/drawing/2014/main" id="{6505E20A-1D55-4D74-A2FA-4E0537E5A6A7}"/>
              </a:ext>
            </a:extLst>
          </p:cNvPr>
          <p:cNvSpPr/>
          <p:nvPr/>
        </p:nvSpPr>
        <p:spPr>
          <a:xfrm>
            <a:off x="3777043" y="3203384"/>
            <a:ext cx="672573" cy="733671"/>
          </a:xfrm>
          <a:prstGeom prst="upArrow">
            <a:avLst>
              <a:gd name="adj1" fmla="val 50000"/>
              <a:gd name="adj2" fmla="val 51133"/>
            </a:avLst>
          </a:prstGeom>
          <a:solidFill>
            <a:srgbClr val="93A37C"/>
          </a:solidFill>
          <a:ln w="25400" cap="flat" cmpd="sng" algn="ctr">
            <a:noFill/>
            <a:prstDash val="solid"/>
          </a:ln>
          <a:effectLst/>
        </p:spPr>
        <p:txBody>
          <a:bodyPr wrap="square" lIns="101811" tIns="50906" rIns="101811" bIns="50906"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a:solidFill>
                <a:prstClr val="white"/>
              </a:solidFill>
              <a:latin typeface="Arial"/>
              <a:cs typeface="Arial" pitchFamily="34" charset="0"/>
            </a:endParaRPr>
          </a:p>
        </p:txBody>
      </p:sp>
      <p:sp>
        <p:nvSpPr>
          <p:cNvPr id="22" name="Up Arrow 2">
            <a:extLst>
              <a:ext uri="{FF2B5EF4-FFF2-40B4-BE49-F238E27FC236}">
                <a16:creationId xmlns:a16="http://schemas.microsoft.com/office/drawing/2014/main" id="{209D2884-3C11-4D59-8640-92FD6F0EB3D6}"/>
              </a:ext>
            </a:extLst>
          </p:cNvPr>
          <p:cNvSpPr/>
          <p:nvPr/>
        </p:nvSpPr>
        <p:spPr>
          <a:xfrm>
            <a:off x="4922172" y="3203384"/>
            <a:ext cx="672573" cy="733671"/>
          </a:xfrm>
          <a:prstGeom prst="upArrow">
            <a:avLst>
              <a:gd name="adj1" fmla="val 50000"/>
              <a:gd name="adj2" fmla="val 51133"/>
            </a:avLst>
          </a:prstGeom>
          <a:solidFill>
            <a:srgbClr val="93A37C"/>
          </a:solidFill>
          <a:ln w="25400" cap="flat" cmpd="sng" algn="ctr">
            <a:noFill/>
            <a:prstDash val="solid"/>
          </a:ln>
          <a:effectLst/>
        </p:spPr>
        <p:txBody>
          <a:bodyPr wrap="square" lIns="101811" tIns="50906" rIns="101811" bIns="50906"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a:solidFill>
                <a:prstClr val="white"/>
              </a:solidFill>
              <a:latin typeface="Arial"/>
              <a:cs typeface="Arial" pitchFamily="34" charset="0"/>
            </a:endParaRPr>
          </a:p>
        </p:txBody>
      </p:sp>
      <p:sp>
        <p:nvSpPr>
          <p:cNvPr id="23" name="Up Arrow 2">
            <a:extLst>
              <a:ext uri="{FF2B5EF4-FFF2-40B4-BE49-F238E27FC236}">
                <a16:creationId xmlns:a16="http://schemas.microsoft.com/office/drawing/2014/main" id="{7BD94D25-4CA3-4EDD-AB06-1E67881EDBEB}"/>
              </a:ext>
            </a:extLst>
          </p:cNvPr>
          <p:cNvSpPr/>
          <p:nvPr/>
        </p:nvSpPr>
        <p:spPr>
          <a:xfrm>
            <a:off x="6060477" y="3203384"/>
            <a:ext cx="672573" cy="733671"/>
          </a:xfrm>
          <a:prstGeom prst="upArrow">
            <a:avLst>
              <a:gd name="adj1" fmla="val 50000"/>
              <a:gd name="adj2" fmla="val 51133"/>
            </a:avLst>
          </a:prstGeom>
          <a:solidFill>
            <a:srgbClr val="C00000"/>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a:solidFill>
                <a:sysClr val="window" lastClr="FFFFFF"/>
              </a:solidFill>
              <a:latin typeface="Arial" pitchFamily="34" charset="0"/>
              <a:cs typeface="Arial" pitchFamily="34" charset="0"/>
            </a:endParaRPr>
          </a:p>
        </p:txBody>
      </p:sp>
      <p:sp>
        <p:nvSpPr>
          <p:cNvPr id="27" name="Up Arrow 2">
            <a:extLst>
              <a:ext uri="{FF2B5EF4-FFF2-40B4-BE49-F238E27FC236}">
                <a16:creationId xmlns:a16="http://schemas.microsoft.com/office/drawing/2014/main" id="{CA72B356-EC51-4670-9D4C-C0F750A21BEA}"/>
              </a:ext>
            </a:extLst>
          </p:cNvPr>
          <p:cNvSpPr/>
          <p:nvPr/>
        </p:nvSpPr>
        <p:spPr>
          <a:xfrm>
            <a:off x="8542870" y="3203384"/>
            <a:ext cx="672573" cy="733671"/>
          </a:xfrm>
          <a:prstGeom prst="upArrow">
            <a:avLst>
              <a:gd name="adj1" fmla="val 50000"/>
              <a:gd name="adj2" fmla="val 51133"/>
            </a:avLst>
          </a:prstGeom>
          <a:solidFill>
            <a:srgbClr val="93A37C"/>
          </a:solidFill>
          <a:ln w="25400" cap="flat" cmpd="sng" algn="ctr">
            <a:noFill/>
            <a:prstDash val="solid"/>
          </a:ln>
          <a:effectLst/>
        </p:spPr>
        <p:txBody>
          <a:bodyPr wrap="square" lIns="101811" tIns="50906" rIns="101811" bIns="50906"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dirty="0">
              <a:solidFill>
                <a:prstClr val="white"/>
              </a:solidFill>
              <a:latin typeface="Arial"/>
              <a:cs typeface="Arial" pitchFamily="34" charset="0"/>
            </a:endParaRPr>
          </a:p>
        </p:txBody>
      </p:sp>
      <p:sp>
        <p:nvSpPr>
          <p:cNvPr id="8" name="Up Arrow 1">
            <a:extLst>
              <a:ext uri="{FF2B5EF4-FFF2-40B4-BE49-F238E27FC236}">
                <a16:creationId xmlns:a16="http://schemas.microsoft.com/office/drawing/2014/main" id="{69358A0D-0EAD-4DBE-BD1E-386AACFAD6F2}"/>
              </a:ext>
            </a:extLst>
          </p:cNvPr>
          <p:cNvSpPr/>
          <p:nvPr/>
        </p:nvSpPr>
        <p:spPr>
          <a:xfrm>
            <a:off x="7441136" y="3203384"/>
            <a:ext cx="672573" cy="733671"/>
          </a:xfrm>
          <a:prstGeom prst="upArrow">
            <a:avLst/>
          </a:prstGeom>
          <a:solidFill>
            <a:srgbClr val="C00000"/>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en-US">
              <a:solidFill>
                <a:sysClr val="window" lastClr="FFFFFF"/>
              </a:solidFill>
              <a:latin typeface="Arial" pitchFamily="34" charset="0"/>
              <a:cs typeface="Arial" pitchFamily="34" charset="0"/>
            </a:endParaRPr>
          </a:p>
        </p:txBody>
      </p:sp>
      <p:pic>
        <p:nvPicPr>
          <p:cNvPr id="7" name="Picture Placeholder 5" descr="A logo for a company&#10;&#10;Description automatically generated">
            <a:extLst>
              <a:ext uri="{FF2B5EF4-FFF2-40B4-BE49-F238E27FC236}">
                <a16:creationId xmlns:a16="http://schemas.microsoft.com/office/drawing/2014/main" id="{E0C86888-A5C8-084E-A357-D24F0C4A9975}"/>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221" r="221"/>
          <a:stretch>
            <a:fillRect/>
          </a:stretch>
        </p:blipFill>
        <p:spPr>
          <a:xfrm>
            <a:off x="7759700" y="350838"/>
            <a:ext cx="1830388" cy="731837"/>
          </a:xfrm>
        </p:spPr>
      </p:pic>
    </p:spTree>
    <p:extLst>
      <p:ext uri="{BB962C8B-B14F-4D97-AF65-F5344CB8AC3E}">
        <p14:creationId xmlns:p14="http://schemas.microsoft.com/office/powerpoint/2010/main" val="1058445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ssetID" descr="svtx:content/slide/@id">
            <a:extLst>
              <a:ext uri="{FF2B5EF4-FFF2-40B4-BE49-F238E27FC236}">
                <a16:creationId xmlns:a16="http://schemas.microsoft.com/office/drawing/2014/main" id="{70FC8FC7-069C-2BCC-C2E2-3A1899C9F4B3}"/>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dirty="0">
                <a:solidFill>
                  <a:schemeClr val="bg1">
                    <a:lumMod val="50000"/>
                  </a:schemeClr>
                </a:solidFill>
                <a:latin typeface="Avenir LT 35 Light" panose="020B0303020000020003" pitchFamily="34" charset="0"/>
                <a:cs typeface="+mn-cs"/>
              </a:rPr>
              <a:t>135212</a:t>
            </a:r>
          </a:p>
        </p:txBody>
      </p:sp>
      <p:graphicFrame>
        <p:nvGraphicFramePr>
          <p:cNvPr id="29" name="Table 6">
            <a:extLst>
              <a:ext uri="{FF2B5EF4-FFF2-40B4-BE49-F238E27FC236}">
                <a16:creationId xmlns:a16="http://schemas.microsoft.com/office/drawing/2014/main" id="{CC495690-69B0-4D19-BD99-9C9B9499B5D1}"/>
              </a:ext>
            </a:extLst>
          </p:cNvPr>
          <p:cNvGraphicFramePr>
            <a:graphicFrameLocks noGrp="1"/>
          </p:cNvGraphicFramePr>
          <p:nvPr>
            <p:extLst>
              <p:ext uri="{D42A27DB-BD31-4B8C-83A1-F6EECF244321}">
                <p14:modId xmlns:p14="http://schemas.microsoft.com/office/powerpoint/2010/main" val="57641618"/>
              </p:ext>
            </p:extLst>
          </p:nvPr>
        </p:nvGraphicFramePr>
        <p:xfrm>
          <a:off x="601716" y="1975394"/>
          <a:ext cx="8847086" cy="4792139"/>
        </p:xfrm>
        <a:graphic>
          <a:graphicData uri="http://schemas.openxmlformats.org/drawingml/2006/table">
            <a:tbl>
              <a:tblPr firstRow="1" bandRow="1">
                <a:tableStyleId>{2D5ABB26-0587-4C30-8999-92F81FD0307C}</a:tableStyleId>
              </a:tblPr>
              <a:tblGrid>
                <a:gridCol w="1783352">
                  <a:extLst>
                    <a:ext uri="{9D8B030D-6E8A-4147-A177-3AD203B41FA5}">
                      <a16:colId xmlns:a16="http://schemas.microsoft.com/office/drawing/2014/main" val="1535697821"/>
                    </a:ext>
                  </a:extLst>
                </a:gridCol>
                <a:gridCol w="1148074">
                  <a:extLst>
                    <a:ext uri="{9D8B030D-6E8A-4147-A177-3AD203B41FA5}">
                      <a16:colId xmlns:a16="http://schemas.microsoft.com/office/drawing/2014/main" val="3722691688"/>
                    </a:ext>
                  </a:extLst>
                </a:gridCol>
                <a:gridCol w="1148074">
                  <a:extLst>
                    <a:ext uri="{9D8B030D-6E8A-4147-A177-3AD203B41FA5}">
                      <a16:colId xmlns:a16="http://schemas.microsoft.com/office/drawing/2014/main" val="1511499536"/>
                    </a:ext>
                  </a:extLst>
                </a:gridCol>
                <a:gridCol w="1148074">
                  <a:extLst>
                    <a:ext uri="{9D8B030D-6E8A-4147-A177-3AD203B41FA5}">
                      <a16:colId xmlns:a16="http://schemas.microsoft.com/office/drawing/2014/main" val="3970493082"/>
                    </a:ext>
                  </a:extLst>
                </a:gridCol>
                <a:gridCol w="1148074">
                  <a:extLst>
                    <a:ext uri="{9D8B030D-6E8A-4147-A177-3AD203B41FA5}">
                      <a16:colId xmlns:a16="http://schemas.microsoft.com/office/drawing/2014/main" val="1761197817"/>
                    </a:ext>
                  </a:extLst>
                </a:gridCol>
                <a:gridCol w="209038">
                  <a:extLst>
                    <a:ext uri="{9D8B030D-6E8A-4147-A177-3AD203B41FA5}">
                      <a16:colId xmlns:a16="http://schemas.microsoft.com/office/drawing/2014/main" val="685345922"/>
                    </a:ext>
                  </a:extLst>
                </a:gridCol>
                <a:gridCol w="1131200">
                  <a:extLst>
                    <a:ext uri="{9D8B030D-6E8A-4147-A177-3AD203B41FA5}">
                      <a16:colId xmlns:a16="http://schemas.microsoft.com/office/drawing/2014/main" val="3406411067"/>
                    </a:ext>
                  </a:extLst>
                </a:gridCol>
                <a:gridCol w="1131200">
                  <a:extLst>
                    <a:ext uri="{9D8B030D-6E8A-4147-A177-3AD203B41FA5}">
                      <a16:colId xmlns:a16="http://schemas.microsoft.com/office/drawing/2014/main" val="2190678673"/>
                    </a:ext>
                  </a:extLst>
                </a:gridCol>
              </a:tblGrid>
              <a:tr h="462888">
                <a:tc>
                  <a:txBody>
                    <a:bodyPr/>
                    <a:lstStyle/>
                    <a:p>
                      <a:endParaRPr lang="en-US" sz="1200" dirty="0"/>
                    </a:p>
                  </a:txBody>
                  <a:tcPr/>
                </a:tc>
                <a:tc>
                  <a:txBody>
                    <a:bodyPr/>
                    <a:lstStyle/>
                    <a:p>
                      <a:pPr algn="ctr"/>
                      <a:r>
                        <a:rPr lang="en-US" sz="900" dirty="0">
                          <a:solidFill>
                            <a:schemeClr val="tx1"/>
                          </a:solidFill>
                        </a:rPr>
                        <a:t>US Stock</a:t>
                      </a:r>
                    </a:p>
                    <a:p>
                      <a:pPr algn="ctr"/>
                      <a:r>
                        <a:rPr lang="en-US" sz="900" dirty="0">
                          <a:solidFill>
                            <a:schemeClr val="tx1"/>
                          </a:solidFill>
                        </a:rPr>
                        <a:t>Market</a:t>
                      </a:r>
                    </a:p>
                  </a:txBody>
                  <a:tcPr anchor="b"/>
                </a:tc>
                <a:tc>
                  <a:txBody>
                    <a:bodyPr/>
                    <a:lstStyle/>
                    <a:p>
                      <a:pPr algn="ctr"/>
                      <a:r>
                        <a:rPr lang="en-US" sz="900" dirty="0">
                          <a:solidFill>
                            <a:schemeClr val="tx1"/>
                          </a:solidFill>
                        </a:rPr>
                        <a:t>International Developed Stocks</a:t>
                      </a:r>
                    </a:p>
                  </a:txBody>
                  <a:tcPr anchor="b"/>
                </a:tc>
                <a:tc>
                  <a:txBody>
                    <a:bodyPr/>
                    <a:lstStyle/>
                    <a:p>
                      <a:pPr algn="ctr"/>
                      <a:r>
                        <a:rPr lang="en-US" sz="900" dirty="0">
                          <a:solidFill>
                            <a:schemeClr val="tx1"/>
                          </a:solidFill>
                        </a:rPr>
                        <a:t>Emerging</a:t>
                      </a:r>
                    </a:p>
                    <a:p>
                      <a:pPr algn="ctr"/>
                      <a:r>
                        <a:rPr lang="en-US" sz="900" dirty="0">
                          <a:solidFill>
                            <a:schemeClr val="tx1"/>
                          </a:solidFill>
                        </a:rPr>
                        <a:t>Markets Stocks</a:t>
                      </a:r>
                    </a:p>
                  </a:txBody>
                  <a:tcPr anchor="b"/>
                </a:tc>
                <a:tc>
                  <a:txBody>
                    <a:bodyPr/>
                    <a:lstStyle/>
                    <a:p>
                      <a:pPr algn="ctr"/>
                      <a:r>
                        <a:rPr lang="en-US" sz="900" dirty="0">
                          <a:solidFill>
                            <a:schemeClr val="tx1"/>
                          </a:solidFill>
                        </a:rPr>
                        <a:t>Global</a:t>
                      </a:r>
                    </a:p>
                    <a:p>
                      <a:pPr algn="ctr"/>
                      <a:r>
                        <a:rPr lang="en-US" sz="900" dirty="0">
                          <a:solidFill>
                            <a:schemeClr val="tx1"/>
                          </a:solidFill>
                        </a:rPr>
                        <a:t>Real Estate</a:t>
                      </a:r>
                    </a:p>
                  </a:txBody>
                  <a:tcPr anchor="b"/>
                </a:tc>
                <a:tc>
                  <a:txBody>
                    <a:bodyPr/>
                    <a:lstStyle/>
                    <a:p>
                      <a:pPr algn="ctr"/>
                      <a:endParaRPr lang="en-US" sz="900" dirty="0">
                        <a:solidFill>
                          <a:schemeClr val="tx1"/>
                        </a:solidFill>
                      </a:endParaRPr>
                    </a:p>
                  </a:txBody>
                  <a:tcPr anchor="b"/>
                </a:tc>
                <a:tc>
                  <a:txBody>
                    <a:bodyPr/>
                    <a:lstStyle/>
                    <a:p>
                      <a:pPr algn="ctr"/>
                      <a:r>
                        <a:rPr lang="en-US" sz="900" dirty="0">
                          <a:solidFill>
                            <a:schemeClr val="tx1"/>
                          </a:solidFill>
                        </a:rPr>
                        <a:t>US Bond </a:t>
                      </a:r>
                    </a:p>
                    <a:p>
                      <a:pPr algn="ctr"/>
                      <a:r>
                        <a:rPr lang="en-US" sz="900" dirty="0">
                          <a:solidFill>
                            <a:schemeClr val="tx1"/>
                          </a:solidFill>
                        </a:rPr>
                        <a:t>Market</a:t>
                      </a:r>
                    </a:p>
                  </a:txBody>
                  <a:tcPr anchor="b"/>
                </a:tc>
                <a:tc>
                  <a:txBody>
                    <a:bodyPr/>
                    <a:lstStyle/>
                    <a:p>
                      <a:pPr algn="ctr"/>
                      <a:r>
                        <a:rPr lang="en-US" sz="900" dirty="0">
                          <a:solidFill>
                            <a:schemeClr val="tx1"/>
                          </a:solidFill>
                        </a:rPr>
                        <a:t>Global Bond </a:t>
                      </a:r>
                    </a:p>
                    <a:p>
                      <a:pPr algn="ctr"/>
                      <a:r>
                        <a:rPr lang="en-US" sz="900" dirty="0">
                          <a:solidFill>
                            <a:schemeClr val="tx1"/>
                          </a:solidFill>
                        </a:rPr>
                        <a:t>Market ex US</a:t>
                      </a:r>
                    </a:p>
                  </a:txBody>
                  <a:tcPr anchor="b"/>
                </a:tc>
                <a:extLst>
                  <a:ext uri="{0D108BD9-81ED-4DB2-BD59-A6C34878D82A}">
                    <a16:rowId xmlns:a16="http://schemas.microsoft.com/office/drawing/2014/main" val="2895339872"/>
                  </a:ext>
                </a:extLst>
              </a:tr>
              <a:tr h="365760">
                <a:tc>
                  <a:txBody>
                    <a:bodyPr/>
                    <a:lstStyle/>
                    <a:p>
                      <a:r>
                        <a:rPr lang="en-US" sz="1100" dirty="0">
                          <a:solidFill>
                            <a:schemeClr val="bg1"/>
                          </a:solidFill>
                          <a:latin typeface="+mj-lt"/>
                        </a:rPr>
                        <a:t>1 Year</a:t>
                      </a:r>
                    </a:p>
                  </a:txBody>
                  <a:tcPr anchor="ctr">
                    <a:lnR w="6350" cap="flat" cmpd="sng" algn="ctr">
                      <a:solidFill>
                        <a:schemeClr val="bg1"/>
                      </a:solidFill>
                      <a:prstDash val="solid"/>
                      <a:round/>
                      <a:headEnd type="none" w="med" len="med"/>
                      <a:tailEnd type="none" w="med" len="med"/>
                    </a:lnR>
                    <a:solidFill>
                      <a:schemeClr val="bg1">
                        <a:lumMod val="50000"/>
                      </a:schemeClr>
                    </a:solidFill>
                  </a:tcPr>
                </a:tc>
                <a:tc gridSpan="4">
                  <a:txBody>
                    <a:bodyPr/>
                    <a:lstStyle/>
                    <a:p>
                      <a:pPr algn="ctr"/>
                      <a:r>
                        <a:rPr lang="en-US" sz="1100" dirty="0">
                          <a:solidFill>
                            <a:schemeClr val="bg1"/>
                          </a:solidFill>
                          <a:latin typeface="+mj-lt"/>
                        </a:rPr>
                        <a:t>STOCKS</a:t>
                      </a:r>
                    </a:p>
                  </a:txBody>
                  <a:tcPr anchor="ctr">
                    <a:lnL w="6350" cap="flat" cmpd="sng" algn="ctr">
                      <a:solidFill>
                        <a:schemeClr val="bg1"/>
                      </a:solidFill>
                      <a:prstDash val="solid"/>
                      <a:round/>
                      <a:headEnd type="none" w="med" len="med"/>
                      <a:tailEnd type="none" w="med" len="med"/>
                    </a:lnL>
                    <a:solidFill>
                      <a:schemeClr val="bg1">
                        <a:lumMod val="50000"/>
                      </a:schemeClr>
                    </a:solidFill>
                  </a:tcPr>
                </a:tc>
                <a:tc hMerge="1">
                  <a:txBody>
                    <a:bodyPr/>
                    <a:lstStyle/>
                    <a:p>
                      <a:endParaRPr lang="en-US" sz="1200" dirty="0">
                        <a:solidFill>
                          <a:schemeClr val="bg1"/>
                        </a:solidFill>
                      </a:endParaRPr>
                    </a:p>
                  </a:txBody>
                  <a:tcPr>
                    <a:solidFill>
                      <a:schemeClr val="bg1">
                        <a:lumMod val="50000"/>
                      </a:schemeClr>
                    </a:solidFill>
                  </a:tcPr>
                </a:tc>
                <a:tc hMerge="1">
                  <a:txBody>
                    <a:bodyPr/>
                    <a:lstStyle/>
                    <a:p>
                      <a:endParaRPr lang="en-US" sz="1200" dirty="0">
                        <a:solidFill>
                          <a:schemeClr val="bg1"/>
                        </a:solidFill>
                      </a:endParaRPr>
                    </a:p>
                  </a:txBody>
                  <a:tcPr>
                    <a:solidFill>
                      <a:schemeClr val="bg1">
                        <a:lumMod val="50000"/>
                      </a:schemeClr>
                    </a:solidFill>
                  </a:tcPr>
                </a:tc>
                <a:tc hMerge="1">
                  <a:txBody>
                    <a:bodyPr/>
                    <a:lstStyle/>
                    <a:p>
                      <a:endParaRPr lang="en-US" sz="1200" dirty="0">
                        <a:solidFill>
                          <a:schemeClr val="bg1"/>
                        </a:solidFill>
                      </a:endParaRPr>
                    </a:p>
                  </a:txBody>
                  <a:tcPr>
                    <a:solidFill>
                      <a:schemeClr val="bg1">
                        <a:lumMod val="50000"/>
                      </a:schemeClr>
                    </a:solidFill>
                  </a:tcPr>
                </a:tc>
                <a:tc>
                  <a:txBody>
                    <a:bodyPr/>
                    <a:lstStyle/>
                    <a:p>
                      <a:endParaRPr lang="en-US" sz="1200" dirty="0">
                        <a:latin typeface="+mj-lt"/>
                      </a:endParaRPr>
                    </a:p>
                  </a:txBody>
                  <a:tcPr anchor="b">
                    <a:solidFill>
                      <a:schemeClr val="bg1">
                        <a:lumMod val="85000"/>
                      </a:schemeClr>
                    </a:solidFill>
                  </a:tcPr>
                </a:tc>
                <a:tc gridSpan="2">
                  <a:txBody>
                    <a:bodyPr/>
                    <a:lstStyle/>
                    <a:p>
                      <a:pPr algn="ctr"/>
                      <a:r>
                        <a:rPr lang="en-US" sz="1100" dirty="0">
                          <a:solidFill>
                            <a:schemeClr val="bg1"/>
                          </a:solidFill>
                          <a:latin typeface="+mj-lt"/>
                        </a:rPr>
                        <a:t>BONDS</a:t>
                      </a:r>
                      <a:endParaRPr lang="en-US" sz="1200" dirty="0">
                        <a:solidFill>
                          <a:schemeClr val="bg1"/>
                        </a:solidFill>
                        <a:latin typeface="+mj-lt"/>
                      </a:endParaRPr>
                    </a:p>
                  </a:txBody>
                  <a:tcPr anchor="ctr">
                    <a:solidFill>
                      <a:schemeClr val="bg1">
                        <a:lumMod val="50000"/>
                      </a:schemeClr>
                    </a:solidFill>
                  </a:tcPr>
                </a:tc>
                <a:tc hMerge="1">
                  <a:txBody>
                    <a:bodyPr/>
                    <a:lstStyle/>
                    <a:p>
                      <a:endParaRPr lang="en-US" sz="1200" dirty="0"/>
                    </a:p>
                  </a:txBody>
                  <a:tcPr>
                    <a:solidFill>
                      <a:schemeClr val="bg1">
                        <a:lumMod val="50000"/>
                      </a:schemeClr>
                    </a:solidFill>
                  </a:tcPr>
                </a:tc>
                <a:extLst>
                  <a:ext uri="{0D108BD9-81ED-4DB2-BD59-A6C34878D82A}">
                    <a16:rowId xmlns:a16="http://schemas.microsoft.com/office/drawing/2014/main" val="462145158"/>
                  </a:ext>
                </a:extLst>
              </a:tr>
              <a:tr h="320040">
                <a:tc>
                  <a:txBody>
                    <a:bodyPr/>
                    <a:lstStyle/>
                    <a:p>
                      <a:endParaRPr lang="en-US" sz="1000" dirty="0"/>
                    </a:p>
                  </a:txBody>
                  <a:tcPr anchor="ctr">
                    <a:lnR w="6350" cap="flat" cmpd="sng" algn="ctr">
                      <a:solidFill>
                        <a:schemeClr val="bg1">
                          <a:lumMod val="65000"/>
                        </a:schemeClr>
                      </a:solidFill>
                      <a:prstDash val="solid"/>
                      <a:round/>
                      <a:headEnd type="none" w="med" len="med"/>
                      <a:tailEnd type="none" w="med" len="med"/>
                    </a:lnR>
                  </a:tcPr>
                </a:tc>
                <a:tc>
                  <a:txBody>
                    <a:bodyPr/>
                    <a:lstStyle/>
                    <a:p>
                      <a:pPr marL="0" algn="ctr" defTabSz="1018228" rtl="0" eaLnBrk="1" latinLnBrk="0" hangingPunct="1"/>
                      <a:r>
                        <a:rPr lang="en-US" sz="1200" kern="1200" dirty="0">
                          <a:solidFill>
                            <a:schemeClr val="tx1"/>
                          </a:solidFill>
                          <a:latin typeface="+mn-lt"/>
                          <a:ea typeface="+mn-ea"/>
                          <a:cs typeface="+mn-cs"/>
                        </a:rPr>
                        <a:t>29.29%</a:t>
                      </a: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marL="0" algn="ctr" defTabSz="1018228" rtl="0" eaLnBrk="1" latinLnBrk="0" hangingPunct="1"/>
                      <a:r>
                        <a:rPr lang="en-US" sz="1200" kern="1200">
                          <a:solidFill>
                            <a:schemeClr val="tx1"/>
                          </a:solidFill>
                          <a:latin typeface="+mn-lt"/>
                          <a:ea typeface="+mn-ea"/>
                          <a:cs typeface="+mn-cs"/>
                        </a:rPr>
                        <a:t>15.29%</a:t>
                      </a:r>
                      <a:endParaRPr lang="en-US" sz="1200" kern="1200" dirty="0">
                        <a:solidFill>
                          <a:schemeClr val="tx1"/>
                        </a:solidFill>
                        <a:latin typeface="+mn-lt"/>
                        <a:ea typeface="+mn-ea"/>
                        <a:cs typeface="+mn-cs"/>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marL="0" algn="ctr" defTabSz="1018228" rtl="0" eaLnBrk="1" latinLnBrk="0" hangingPunct="1"/>
                      <a:r>
                        <a:rPr lang="en-US" sz="1200" kern="1200">
                          <a:solidFill>
                            <a:schemeClr val="tx1"/>
                          </a:solidFill>
                          <a:latin typeface="+mn-lt"/>
                          <a:ea typeface="+mn-ea"/>
                          <a:cs typeface="+mn-cs"/>
                        </a:rPr>
                        <a:t>8.15%</a:t>
                      </a:r>
                      <a:endParaRPr lang="en-US" sz="1200" kern="1200" dirty="0">
                        <a:solidFill>
                          <a:schemeClr val="tx1"/>
                        </a:solidFill>
                        <a:latin typeface="+mn-lt"/>
                        <a:ea typeface="+mn-ea"/>
                        <a:cs typeface="+mn-cs"/>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marL="0" algn="ctr" defTabSz="1018228" rtl="0" eaLnBrk="1" latinLnBrk="0" hangingPunct="1"/>
                      <a:r>
                        <a:rPr lang="en-US" sz="1200" kern="1200">
                          <a:solidFill>
                            <a:schemeClr val="tx1"/>
                          </a:solidFill>
                          <a:latin typeface="+mn-lt"/>
                          <a:ea typeface="+mn-ea"/>
                          <a:cs typeface="+mn-cs"/>
                        </a:rPr>
                        <a:t>7.44%</a:t>
                      </a:r>
                      <a:endParaRPr lang="en-US" sz="1200" kern="1200" dirty="0">
                        <a:solidFill>
                          <a:schemeClr val="tx1"/>
                        </a:solidFill>
                        <a:latin typeface="+mn-lt"/>
                        <a:ea typeface="+mn-ea"/>
                        <a:cs typeface="+mn-cs"/>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marL="0" algn="ctr" defTabSz="1018228" rtl="0" eaLnBrk="1" latinLnBrk="0" hangingPunct="1"/>
                      <a:r>
                        <a:rPr lang="en-US" sz="1200" kern="1200">
                          <a:solidFill>
                            <a:schemeClr val="tx1"/>
                          </a:solidFill>
                          <a:latin typeface="+mn-lt"/>
                          <a:ea typeface="+mn-ea"/>
                          <a:cs typeface="+mn-cs"/>
                        </a:rPr>
                        <a:t> </a:t>
                      </a:r>
                      <a:endParaRPr lang="en-US" sz="1200" kern="1200" dirty="0">
                        <a:solidFill>
                          <a:schemeClr val="tx1"/>
                        </a:solidFill>
                        <a:latin typeface="+mn-lt"/>
                        <a:ea typeface="+mn-ea"/>
                        <a:cs typeface="+mn-cs"/>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marL="0" algn="ctr" defTabSz="1018228" rtl="0" eaLnBrk="1" latinLnBrk="0" hangingPunct="1"/>
                      <a:r>
                        <a:rPr lang="en-US" sz="1200" kern="1200">
                          <a:solidFill>
                            <a:schemeClr val="tx1"/>
                          </a:solidFill>
                          <a:latin typeface="+mn-lt"/>
                          <a:ea typeface="+mn-ea"/>
                          <a:cs typeface="+mn-cs"/>
                        </a:rPr>
                        <a:t>1.70%</a:t>
                      </a:r>
                      <a:endParaRPr lang="en-US" sz="1200" kern="1200" dirty="0">
                        <a:solidFill>
                          <a:schemeClr val="tx1"/>
                        </a:solidFill>
                        <a:latin typeface="+mn-lt"/>
                        <a:ea typeface="+mn-ea"/>
                        <a:cs typeface="+mn-cs"/>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marL="0" algn="ctr" defTabSz="1018228" rtl="0" eaLnBrk="1" latinLnBrk="0" hangingPunct="1"/>
                      <a:r>
                        <a:rPr lang="en-US" sz="1200" kern="1200">
                          <a:solidFill>
                            <a:schemeClr val="tx1"/>
                          </a:solidFill>
                          <a:latin typeface="+mn-lt"/>
                          <a:ea typeface="+mn-ea"/>
                          <a:cs typeface="+mn-cs"/>
                        </a:rPr>
                        <a:t>5.92%</a:t>
                      </a:r>
                      <a:endParaRPr lang="en-US" sz="1200" kern="1200" dirty="0">
                        <a:solidFill>
                          <a:schemeClr val="tx1"/>
                        </a:solidFill>
                        <a:latin typeface="+mn-lt"/>
                        <a:ea typeface="+mn-ea"/>
                        <a:cs typeface="+mn-cs"/>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extLst>
                  <a:ext uri="{0D108BD9-81ED-4DB2-BD59-A6C34878D82A}">
                    <a16:rowId xmlns:a16="http://schemas.microsoft.com/office/drawing/2014/main" val="2257848847"/>
                  </a:ext>
                </a:extLst>
              </a:tr>
              <a:tr h="640080">
                <a:tc>
                  <a:txBody>
                    <a:bodyPr/>
                    <a:lstStyle/>
                    <a:p>
                      <a:endParaRPr lang="en-US" sz="1000" dirty="0"/>
                    </a:p>
                  </a:txBody>
                  <a:tcPr anchor="ctr">
                    <a:lnR w="6350" cap="flat" cmpd="sng" algn="ctr">
                      <a:solidFill>
                        <a:schemeClr val="bg1">
                          <a:lumMod val="65000"/>
                        </a:schemeClr>
                      </a:solidFill>
                      <a:prstDash val="solid"/>
                      <a:round/>
                      <a:headEnd type="none" w="med" len="med"/>
                      <a:tailEnd type="none" w="med" len="med"/>
                    </a:lnR>
                  </a:tcPr>
                </a:tc>
                <a:tc>
                  <a:txBody>
                    <a:bodyPr/>
                    <a:lstStyle/>
                    <a:p>
                      <a:endParaRPr lang="en-US" sz="1100" dirty="0"/>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endParaRPr lang="en-US" sz="1100" dirty="0"/>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endParaRPr lang="en-US" sz="1100" dirty="0"/>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endParaRPr lang="en-US" sz="1100" dirty="0"/>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endParaRPr lang="en-US" sz="1100" dirty="0"/>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endParaRPr lang="en-US" sz="1100" dirty="0"/>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endParaRPr lang="en-US" sz="1100" dirty="0"/>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extLst>
                  <a:ext uri="{0D108BD9-81ED-4DB2-BD59-A6C34878D82A}">
                    <a16:rowId xmlns:a16="http://schemas.microsoft.com/office/drawing/2014/main" val="2968481374"/>
                  </a:ext>
                </a:extLst>
              </a:tr>
              <a:tr h="182880">
                <a:tc>
                  <a:txBody>
                    <a:bodyPr/>
                    <a:lstStyle/>
                    <a:p>
                      <a:endParaRPr lang="en-US" sz="1000" dirty="0"/>
                    </a:p>
                  </a:txBody>
                  <a:tcPr marL="0" marR="0" marT="0" marB="0" anchor="ctr"/>
                </a:tc>
                <a:tc>
                  <a:txBody>
                    <a:bodyPr/>
                    <a:lstStyle/>
                    <a:p>
                      <a:endParaRPr lang="en-US" sz="1100" dirty="0"/>
                    </a:p>
                  </a:txBody>
                  <a:tcPr marL="0" marR="0" marT="0" marB="0" anchor="b"/>
                </a:tc>
                <a:tc>
                  <a:txBody>
                    <a:bodyPr/>
                    <a:lstStyle/>
                    <a:p>
                      <a:endParaRPr lang="en-US" sz="1100" dirty="0"/>
                    </a:p>
                  </a:txBody>
                  <a:tcPr marL="0" marR="0" marT="0" marB="0" anchor="b"/>
                </a:tc>
                <a:tc>
                  <a:txBody>
                    <a:bodyPr/>
                    <a:lstStyle/>
                    <a:p>
                      <a:endParaRPr lang="en-US" sz="1100" dirty="0"/>
                    </a:p>
                  </a:txBody>
                  <a:tcPr marL="0" marR="0" marT="0" marB="0" anchor="b"/>
                </a:tc>
                <a:tc>
                  <a:txBody>
                    <a:bodyPr/>
                    <a:lstStyle/>
                    <a:p>
                      <a:endParaRPr lang="en-US" sz="1100" dirty="0"/>
                    </a:p>
                  </a:txBody>
                  <a:tcPr marL="0" marR="0" marT="0" marB="0" anchor="b"/>
                </a:tc>
                <a:tc>
                  <a:txBody>
                    <a:bodyPr/>
                    <a:lstStyle/>
                    <a:p>
                      <a:endParaRPr lang="en-US" sz="1100" dirty="0"/>
                    </a:p>
                  </a:txBody>
                  <a:tcPr marL="0" marR="0" marT="0" marB="0" anchor="b"/>
                </a:tc>
                <a:tc>
                  <a:txBody>
                    <a:bodyPr/>
                    <a:lstStyle/>
                    <a:p>
                      <a:endParaRPr lang="en-US" sz="1100" dirty="0"/>
                    </a:p>
                  </a:txBody>
                  <a:tcPr marL="0" marR="0" marT="0" marB="0" anchor="b"/>
                </a:tc>
                <a:tc>
                  <a:txBody>
                    <a:bodyPr/>
                    <a:lstStyle/>
                    <a:p>
                      <a:endParaRPr lang="en-US" sz="1100" dirty="0"/>
                    </a:p>
                  </a:txBody>
                  <a:tcPr marL="0" marR="0" marT="0" marB="0" anchor="b"/>
                </a:tc>
                <a:extLst>
                  <a:ext uri="{0D108BD9-81ED-4DB2-BD59-A6C34878D82A}">
                    <a16:rowId xmlns:a16="http://schemas.microsoft.com/office/drawing/2014/main" val="1110000147"/>
                  </a:ext>
                </a:extLst>
              </a:tr>
              <a:tr h="365760">
                <a:tc>
                  <a:txBody>
                    <a:bodyPr/>
                    <a:lstStyle/>
                    <a:p>
                      <a:r>
                        <a:rPr lang="en-US" sz="1100" dirty="0">
                          <a:solidFill>
                            <a:schemeClr val="bg1"/>
                          </a:solidFill>
                          <a:latin typeface="+mj-lt"/>
                        </a:rPr>
                        <a:t>5 Years</a:t>
                      </a:r>
                    </a:p>
                  </a:txBody>
                  <a:tcPr anchor="ctr">
                    <a:lnR w="6350" cap="flat" cmpd="sng" algn="ctr">
                      <a:solidFill>
                        <a:schemeClr val="bg1"/>
                      </a:solidFill>
                      <a:prstDash val="solid"/>
                      <a:round/>
                      <a:headEnd type="none" w="med" len="med"/>
                      <a:tailEnd type="none" w="med" len="med"/>
                    </a:lnR>
                    <a:solidFill>
                      <a:schemeClr val="bg1">
                        <a:lumMod val="50000"/>
                      </a:schemeClr>
                    </a:solidFill>
                  </a:tcPr>
                </a:tc>
                <a:tc>
                  <a:txBody>
                    <a:bodyPr/>
                    <a:lstStyle/>
                    <a:p>
                      <a:r>
                        <a:rPr lang="en-US" sz="1100"/>
                        <a:t> </a:t>
                      </a:r>
                      <a:endParaRPr lang="en-US" sz="1100" dirty="0"/>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bg1">
                        <a:lumMod val="50000"/>
                      </a:schemeClr>
                    </a:solidFill>
                  </a:tcPr>
                </a:tc>
                <a:tc>
                  <a:txBody>
                    <a:bodyPr/>
                    <a:lstStyle/>
                    <a:p>
                      <a:r>
                        <a:rPr lang="en-US" sz="1100"/>
                        <a:t> </a:t>
                      </a:r>
                      <a:endParaRPr lang="en-US" sz="1100" dirty="0"/>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bg1">
                        <a:lumMod val="50000"/>
                      </a:schemeClr>
                    </a:solidFill>
                  </a:tcPr>
                </a:tc>
                <a:tc>
                  <a:txBody>
                    <a:bodyPr/>
                    <a:lstStyle/>
                    <a:p>
                      <a:r>
                        <a:rPr lang="en-US" sz="1100"/>
                        <a:t> </a:t>
                      </a:r>
                      <a:endParaRPr lang="en-US" sz="1100" dirty="0"/>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solidFill>
                      <a:schemeClr val="bg1">
                        <a:lumMod val="50000"/>
                      </a:schemeClr>
                    </a:solidFill>
                  </a:tcPr>
                </a:tc>
                <a:tc>
                  <a:txBody>
                    <a:bodyPr/>
                    <a:lstStyle/>
                    <a:p>
                      <a:r>
                        <a:rPr lang="en-US" sz="1100"/>
                        <a:t> </a:t>
                      </a:r>
                      <a:endParaRPr lang="en-US" sz="1100" dirty="0"/>
                    </a:p>
                  </a:txBody>
                  <a:tcPr anchor="b">
                    <a:lnL w="6350" cap="flat" cmpd="sng" algn="ctr">
                      <a:solidFill>
                        <a:schemeClr val="bg1"/>
                      </a:solidFill>
                      <a:prstDash val="solid"/>
                      <a:round/>
                      <a:headEnd type="none" w="med" len="med"/>
                      <a:tailEnd type="none" w="med" len="med"/>
                    </a:lnL>
                    <a:solidFill>
                      <a:schemeClr val="bg1">
                        <a:lumMod val="50000"/>
                      </a:schemeClr>
                    </a:solidFill>
                  </a:tcPr>
                </a:tc>
                <a:tc>
                  <a:txBody>
                    <a:bodyPr/>
                    <a:lstStyle/>
                    <a:p>
                      <a:endParaRPr lang="en-US" sz="1100" dirty="0"/>
                    </a:p>
                  </a:txBody>
                  <a:tcPr anchor="b">
                    <a:solidFill>
                      <a:schemeClr val="bg1">
                        <a:lumMod val="85000"/>
                      </a:schemeClr>
                    </a:solidFill>
                  </a:tcPr>
                </a:tc>
                <a:tc>
                  <a:txBody>
                    <a:bodyPr/>
                    <a:lstStyle/>
                    <a:p>
                      <a:r>
                        <a:rPr lang="en-US" sz="1100"/>
                        <a:t> </a:t>
                      </a:r>
                      <a:endParaRPr lang="en-US" sz="1100" dirty="0"/>
                    </a:p>
                  </a:txBody>
                  <a:tcPr anchor="b">
                    <a:lnR w="6350" cap="flat" cmpd="sng" algn="ctr">
                      <a:solidFill>
                        <a:schemeClr val="bg1"/>
                      </a:solidFill>
                      <a:prstDash val="solid"/>
                      <a:round/>
                      <a:headEnd type="none" w="med" len="med"/>
                      <a:tailEnd type="none" w="med" len="med"/>
                    </a:lnR>
                    <a:solidFill>
                      <a:schemeClr val="bg1">
                        <a:lumMod val="50000"/>
                      </a:schemeClr>
                    </a:solidFill>
                  </a:tcPr>
                </a:tc>
                <a:tc>
                  <a:txBody>
                    <a:bodyPr/>
                    <a:lstStyle/>
                    <a:p>
                      <a:r>
                        <a:rPr lang="en-US" sz="1100"/>
                        <a:t> </a:t>
                      </a:r>
                      <a:endParaRPr lang="en-US" sz="1100" dirty="0"/>
                    </a:p>
                  </a:txBody>
                  <a:tcPr anchor="b">
                    <a:lnL w="6350" cap="flat" cmpd="sng" algn="ctr">
                      <a:solidFill>
                        <a:schemeClr val="bg1"/>
                      </a:solidFill>
                      <a:prstDash val="solid"/>
                      <a:round/>
                      <a:headEnd type="none" w="med" len="med"/>
                      <a:tailEnd type="none" w="med" len="med"/>
                    </a:lnL>
                    <a:solidFill>
                      <a:schemeClr val="bg1">
                        <a:lumMod val="50000"/>
                      </a:schemeClr>
                    </a:solidFill>
                  </a:tcPr>
                </a:tc>
                <a:extLst>
                  <a:ext uri="{0D108BD9-81ED-4DB2-BD59-A6C34878D82A}">
                    <a16:rowId xmlns:a16="http://schemas.microsoft.com/office/drawing/2014/main" val="3665611152"/>
                  </a:ext>
                </a:extLst>
              </a:tr>
              <a:tr h="320040">
                <a:tc>
                  <a:txBody>
                    <a:bodyPr/>
                    <a:lstStyle/>
                    <a:p>
                      <a:endParaRPr lang="en-US" sz="1200" dirty="0">
                        <a:solidFill>
                          <a:schemeClr val="bg1">
                            <a:lumMod val="50000"/>
                          </a:schemeClr>
                        </a:solidFill>
                      </a:endParaRPr>
                    </a:p>
                  </a:txBody>
                  <a:tcPr anchor="ctr">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tx1"/>
                          </a:solidFill>
                        </a:rPr>
                        <a:t>14.34%</a:t>
                      </a:r>
                      <a:endParaRPr lang="en-US" sz="12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tx1"/>
                          </a:solidFill>
                        </a:rPr>
                        <a:t>7.48%</a:t>
                      </a:r>
                      <a:endParaRPr lang="en-US" sz="12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marL="0" algn="ctr" defTabSz="1018228" rtl="0" eaLnBrk="1" latinLnBrk="0" hangingPunct="1"/>
                      <a:r>
                        <a:rPr lang="en-US" sz="1200" kern="1200">
                          <a:solidFill>
                            <a:schemeClr val="tx1"/>
                          </a:solidFill>
                          <a:latin typeface="+mn-lt"/>
                          <a:ea typeface="+mn-ea"/>
                          <a:cs typeface="+mn-cs"/>
                        </a:rPr>
                        <a:t>2.22%</a:t>
                      </a:r>
                      <a:endParaRPr lang="en-US" sz="1200" kern="1200" dirty="0">
                        <a:solidFill>
                          <a:schemeClr val="tx1"/>
                        </a:solidFill>
                        <a:latin typeface="+mn-lt"/>
                        <a:ea typeface="+mn-ea"/>
                        <a:cs typeface="+mn-cs"/>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tx1"/>
                          </a:solidFill>
                        </a:rPr>
                        <a:t>1.21%</a:t>
                      </a:r>
                      <a:endParaRPr lang="en-US" sz="12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tx1"/>
                          </a:solidFill>
                        </a:rPr>
                        <a:t> </a:t>
                      </a:r>
                      <a:endParaRPr lang="en-US" sz="12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tx1"/>
                          </a:solidFill>
                        </a:rPr>
                        <a:t>0.36%</a:t>
                      </a:r>
                      <a:endParaRPr lang="en-US" sz="12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tx1"/>
                          </a:solidFill>
                        </a:rPr>
                        <a:t>1.03%</a:t>
                      </a:r>
                      <a:endParaRPr lang="en-US" sz="12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extLst>
                  <a:ext uri="{0D108BD9-81ED-4DB2-BD59-A6C34878D82A}">
                    <a16:rowId xmlns:a16="http://schemas.microsoft.com/office/drawing/2014/main" val="1848628370"/>
                  </a:ext>
                </a:extLst>
              </a:tr>
              <a:tr h="640080">
                <a:tc>
                  <a:txBody>
                    <a:bodyPr/>
                    <a:lstStyle/>
                    <a:p>
                      <a:endParaRPr lang="en-US" sz="1200" dirty="0">
                        <a:solidFill>
                          <a:schemeClr val="bg1">
                            <a:lumMod val="50000"/>
                          </a:schemeClr>
                        </a:solidFill>
                      </a:endParaRPr>
                    </a:p>
                  </a:txBody>
                  <a:tcPr anchor="ctr">
                    <a:lnR w="6350" cap="flat" cmpd="sng" algn="ctr">
                      <a:solidFill>
                        <a:schemeClr val="bg1">
                          <a:lumMod val="65000"/>
                        </a:schemeClr>
                      </a:solidFill>
                      <a:prstDash val="solid"/>
                      <a:round/>
                      <a:headEnd type="none" w="med" len="med"/>
                      <a:tailEnd type="none" w="med" len="med"/>
                    </a:lnR>
                    <a:lnB>
                      <a:noFill/>
                    </a:lnB>
                  </a:tcPr>
                </a:tc>
                <a:tc>
                  <a:txBody>
                    <a:bodyPr/>
                    <a:lstStyle/>
                    <a:p>
                      <a:pPr algn="ctr"/>
                      <a:r>
                        <a:rPr lang="en-US" sz="1100">
                          <a:solidFill>
                            <a:schemeClr val="bg1">
                              <a:lumMod val="50000"/>
                            </a:schemeClr>
                          </a:solidFill>
                        </a:rPr>
                        <a:t> </a:t>
                      </a:r>
                      <a:endParaRPr lang="en-US" sz="1100" dirty="0">
                        <a:solidFill>
                          <a:schemeClr val="bg1">
                            <a:lumMod val="50000"/>
                          </a:schemeClr>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a:noFill/>
                    </a:lnB>
                  </a:tcPr>
                </a:tc>
                <a:tc>
                  <a:txBody>
                    <a:bodyPr/>
                    <a:lstStyle/>
                    <a:p>
                      <a:pPr algn="ctr"/>
                      <a:endParaRPr lang="en-US" sz="1100" dirty="0">
                        <a:solidFill>
                          <a:schemeClr val="bg1">
                            <a:lumMod val="50000"/>
                          </a:schemeClr>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a:noFill/>
                    </a:lnB>
                  </a:tcPr>
                </a:tc>
                <a:tc>
                  <a:txBody>
                    <a:bodyPr/>
                    <a:lstStyle/>
                    <a:p>
                      <a:pPr algn="ctr"/>
                      <a:r>
                        <a:rPr lang="en-US" sz="1100">
                          <a:solidFill>
                            <a:schemeClr val="bg1">
                              <a:lumMod val="50000"/>
                            </a:schemeClr>
                          </a:solidFill>
                        </a:rPr>
                        <a:t> </a:t>
                      </a:r>
                      <a:endParaRPr lang="en-US" sz="1100" dirty="0">
                        <a:solidFill>
                          <a:schemeClr val="bg1">
                            <a:lumMod val="50000"/>
                          </a:schemeClr>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a:noFill/>
                    </a:lnB>
                  </a:tcPr>
                </a:tc>
                <a:tc>
                  <a:txBody>
                    <a:bodyPr/>
                    <a:lstStyle/>
                    <a:p>
                      <a:pPr algn="ctr"/>
                      <a:r>
                        <a:rPr lang="en-US" sz="1100">
                          <a:solidFill>
                            <a:schemeClr val="tx1"/>
                          </a:solidFill>
                        </a:rPr>
                        <a:t> </a:t>
                      </a:r>
                      <a:endParaRPr lang="en-US" sz="11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a:noFill/>
                    </a:lnB>
                  </a:tcPr>
                </a:tc>
                <a:tc>
                  <a:txBody>
                    <a:bodyPr/>
                    <a:lstStyle/>
                    <a:p>
                      <a:pPr algn="ctr"/>
                      <a:endParaRPr lang="en-US" sz="11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a:noFill/>
                    </a:lnB>
                  </a:tcPr>
                </a:tc>
                <a:tc>
                  <a:txBody>
                    <a:bodyPr/>
                    <a:lstStyle/>
                    <a:p>
                      <a:pPr algn="ctr"/>
                      <a:endParaRPr lang="en-US" sz="11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a:noFill/>
                    </a:lnB>
                  </a:tcPr>
                </a:tc>
                <a:tc>
                  <a:txBody>
                    <a:bodyPr/>
                    <a:lstStyle/>
                    <a:p>
                      <a:pPr algn="ctr"/>
                      <a:endParaRPr lang="en-US" sz="11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B>
                      <a:noFill/>
                    </a:lnB>
                  </a:tcPr>
                </a:tc>
                <a:extLst>
                  <a:ext uri="{0D108BD9-81ED-4DB2-BD59-A6C34878D82A}">
                    <a16:rowId xmlns:a16="http://schemas.microsoft.com/office/drawing/2014/main" val="3748993186"/>
                  </a:ext>
                </a:extLst>
              </a:tr>
              <a:tr h="182880">
                <a:tc>
                  <a:txBody>
                    <a:bodyPr/>
                    <a:lstStyle/>
                    <a:p>
                      <a:endParaRPr lang="en-US" sz="1200" dirty="0">
                        <a:solidFill>
                          <a:schemeClr val="bg1">
                            <a:lumMod val="50000"/>
                          </a:schemeClr>
                        </a:solidFill>
                      </a:endParaRPr>
                    </a:p>
                  </a:txBody>
                  <a:tcPr marL="0" marR="0" marT="0" marB="0" anchor="ctr">
                    <a:lnL>
                      <a:noFill/>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a:endParaRPr lang="en-US" sz="1100" dirty="0">
                        <a:solidFill>
                          <a:schemeClr val="bg1">
                            <a:lumMod val="50000"/>
                          </a:schemeClr>
                        </a:solidFill>
                      </a:endParaRP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a:endParaRPr lang="en-US" sz="1100" dirty="0">
                        <a:solidFill>
                          <a:schemeClr val="bg1">
                            <a:lumMod val="50000"/>
                          </a:schemeClr>
                        </a:solidFill>
                      </a:endParaRP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a:endParaRPr lang="en-US" sz="1100" dirty="0">
                        <a:solidFill>
                          <a:schemeClr val="bg1">
                            <a:lumMod val="50000"/>
                          </a:schemeClr>
                        </a:solidFill>
                      </a:endParaRP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a:endParaRPr lang="en-US" sz="1100" dirty="0">
                        <a:solidFill>
                          <a:schemeClr val="tx1"/>
                        </a:solidFill>
                      </a:endParaRP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a:endParaRPr lang="en-US" sz="1100" dirty="0">
                        <a:solidFill>
                          <a:schemeClr val="tx1"/>
                        </a:solidFill>
                      </a:endParaRP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a:endParaRPr lang="en-US" sz="1100" dirty="0">
                        <a:solidFill>
                          <a:schemeClr val="tx1"/>
                        </a:solidFill>
                      </a:endParaRP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ctr"/>
                      <a:endParaRPr lang="en-US" sz="1100" dirty="0">
                        <a:solidFill>
                          <a:schemeClr val="tx1"/>
                        </a:solidFill>
                      </a:endParaRPr>
                    </a:p>
                  </a:txBody>
                  <a:tcPr marL="0" marR="0" marT="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785656914"/>
                  </a:ext>
                </a:extLst>
              </a:tr>
              <a:tr h="351611">
                <a:tc>
                  <a:txBody>
                    <a:bodyPr/>
                    <a:lstStyle/>
                    <a:p>
                      <a:r>
                        <a:rPr lang="en-US" sz="1100" dirty="0">
                          <a:solidFill>
                            <a:schemeClr val="bg1"/>
                          </a:solidFill>
                          <a:latin typeface="+mj-lt"/>
                        </a:rPr>
                        <a:t>10 Years</a:t>
                      </a:r>
                    </a:p>
                  </a:txBody>
                  <a:tcPr anchor="ctr">
                    <a:lnR w="6350" cap="flat" cmpd="sng" algn="ctr">
                      <a:solidFill>
                        <a:schemeClr val="bg1"/>
                      </a:solidFill>
                      <a:prstDash val="solid"/>
                      <a:round/>
                      <a:headEnd type="none" w="med" len="med"/>
                      <a:tailEnd type="none" w="med" len="med"/>
                    </a:lnR>
                    <a:lnT>
                      <a:noFill/>
                    </a:lnT>
                    <a:solidFill>
                      <a:schemeClr val="bg1">
                        <a:lumMod val="50000"/>
                      </a:schemeClr>
                    </a:solidFill>
                  </a:tcPr>
                </a:tc>
                <a:tc>
                  <a:txBody>
                    <a:bodyPr/>
                    <a:lstStyle/>
                    <a:p>
                      <a:endParaRPr lang="en-US" sz="1100" dirty="0"/>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a:noFill/>
                    </a:lnT>
                    <a:solidFill>
                      <a:schemeClr val="bg1">
                        <a:lumMod val="50000"/>
                      </a:schemeClr>
                    </a:solidFill>
                  </a:tcPr>
                </a:tc>
                <a:tc>
                  <a:txBody>
                    <a:bodyPr/>
                    <a:lstStyle/>
                    <a:p>
                      <a:endParaRPr lang="en-US" sz="1100" dirty="0"/>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a:noFill/>
                    </a:lnT>
                    <a:solidFill>
                      <a:schemeClr val="bg1">
                        <a:lumMod val="50000"/>
                      </a:schemeClr>
                    </a:solidFill>
                  </a:tcPr>
                </a:tc>
                <a:tc>
                  <a:txBody>
                    <a:bodyPr/>
                    <a:lstStyle/>
                    <a:p>
                      <a:endParaRPr lang="en-US" sz="1100" dirty="0"/>
                    </a:p>
                  </a:txBody>
                  <a:tcPr anchor="b">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a:noFill/>
                    </a:lnT>
                    <a:solidFill>
                      <a:schemeClr val="bg1">
                        <a:lumMod val="50000"/>
                      </a:schemeClr>
                    </a:solidFill>
                  </a:tcPr>
                </a:tc>
                <a:tc>
                  <a:txBody>
                    <a:bodyPr/>
                    <a:lstStyle/>
                    <a:p>
                      <a:endParaRPr lang="en-US" sz="1100" dirty="0">
                        <a:solidFill>
                          <a:schemeClr val="tx1"/>
                        </a:solidFill>
                      </a:endParaRPr>
                    </a:p>
                  </a:txBody>
                  <a:tcPr anchor="b">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a:noFill/>
                    </a:lnT>
                    <a:solidFill>
                      <a:schemeClr val="bg1">
                        <a:lumMod val="50000"/>
                      </a:schemeClr>
                    </a:solidFill>
                  </a:tcPr>
                </a:tc>
                <a:tc>
                  <a:txBody>
                    <a:bodyPr/>
                    <a:lstStyle/>
                    <a:p>
                      <a:endParaRPr lang="en-US" sz="11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a:noFill/>
                    </a:lnT>
                    <a:solidFill>
                      <a:schemeClr val="bg1">
                        <a:lumMod val="85000"/>
                      </a:schemeClr>
                    </a:solidFill>
                  </a:tcPr>
                </a:tc>
                <a:tc>
                  <a:txBody>
                    <a:bodyPr/>
                    <a:lstStyle/>
                    <a:p>
                      <a:endParaRPr lang="en-US" sz="11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solidFill>
                      <a:prstDash val="solid"/>
                      <a:round/>
                      <a:headEnd type="none" w="med" len="med"/>
                      <a:tailEnd type="none" w="med" len="med"/>
                    </a:lnR>
                    <a:lnT>
                      <a:noFill/>
                    </a:lnT>
                    <a:solidFill>
                      <a:schemeClr val="bg1">
                        <a:lumMod val="50000"/>
                      </a:schemeClr>
                    </a:solidFill>
                  </a:tcPr>
                </a:tc>
                <a:tc>
                  <a:txBody>
                    <a:bodyPr/>
                    <a:lstStyle/>
                    <a:p>
                      <a:endParaRPr lang="en-US" sz="1100" dirty="0">
                        <a:solidFill>
                          <a:schemeClr val="tx1"/>
                        </a:solidFill>
                      </a:endParaRPr>
                    </a:p>
                  </a:txBody>
                  <a:tcPr anchor="b">
                    <a:lnL w="6350" cap="flat" cmpd="sng" algn="ctr">
                      <a:solidFill>
                        <a:schemeClr val="bg1"/>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a:noFill/>
                    </a:lnT>
                    <a:solidFill>
                      <a:schemeClr val="bg1">
                        <a:lumMod val="50000"/>
                      </a:schemeClr>
                    </a:solidFill>
                  </a:tcPr>
                </a:tc>
                <a:extLst>
                  <a:ext uri="{0D108BD9-81ED-4DB2-BD59-A6C34878D82A}">
                    <a16:rowId xmlns:a16="http://schemas.microsoft.com/office/drawing/2014/main" val="1140454611"/>
                  </a:ext>
                </a:extLst>
              </a:tr>
              <a:tr h="320040">
                <a:tc>
                  <a:txBody>
                    <a:bodyPr/>
                    <a:lstStyle/>
                    <a:p>
                      <a:endParaRPr lang="en-US" sz="1200" dirty="0">
                        <a:solidFill>
                          <a:schemeClr val="bg1">
                            <a:lumMod val="50000"/>
                          </a:schemeClr>
                        </a:solidFill>
                      </a:endParaRPr>
                    </a:p>
                  </a:txBody>
                  <a:tcPr anchor="ctr">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tx1"/>
                          </a:solidFill>
                        </a:rPr>
                        <a:t>12.33%</a:t>
                      </a:r>
                      <a:endParaRPr lang="en-US" sz="12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tx1"/>
                          </a:solidFill>
                        </a:rPr>
                        <a:t>4.81%</a:t>
                      </a:r>
                      <a:endParaRPr lang="en-US" sz="12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tx1"/>
                          </a:solidFill>
                        </a:rPr>
                        <a:t>2.95%</a:t>
                      </a:r>
                      <a:endParaRPr lang="en-US" sz="12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tx1"/>
                          </a:solidFill>
                        </a:rPr>
                        <a:t>3.89%</a:t>
                      </a:r>
                      <a:endParaRPr lang="en-US" sz="12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tx1"/>
                          </a:solidFill>
                        </a:rPr>
                        <a:t> </a:t>
                      </a:r>
                      <a:endParaRPr lang="en-US" sz="12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tx1"/>
                          </a:solidFill>
                        </a:rPr>
                        <a:t>1.54%</a:t>
                      </a:r>
                      <a:endParaRPr lang="en-US" sz="12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r>
                        <a:rPr lang="en-US" sz="1200">
                          <a:solidFill>
                            <a:schemeClr val="tx1"/>
                          </a:solidFill>
                        </a:rPr>
                        <a:t>2.64%</a:t>
                      </a:r>
                      <a:endParaRPr lang="en-US" sz="1200" dirty="0">
                        <a:solidFill>
                          <a:schemeClr val="tx1"/>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extLst>
                  <a:ext uri="{0D108BD9-81ED-4DB2-BD59-A6C34878D82A}">
                    <a16:rowId xmlns:a16="http://schemas.microsoft.com/office/drawing/2014/main" val="2276537207"/>
                  </a:ext>
                </a:extLst>
              </a:tr>
              <a:tr h="640080">
                <a:tc>
                  <a:txBody>
                    <a:bodyPr/>
                    <a:lstStyle/>
                    <a:p>
                      <a:endParaRPr lang="en-US" sz="1200" dirty="0">
                        <a:solidFill>
                          <a:schemeClr val="bg1">
                            <a:lumMod val="50000"/>
                          </a:schemeClr>
                        </a:solidFill>
                      </a:endParaRPr>
                    </a:p>
                  </a:txBody>
                  <a:tcPr anchor="ctr">
                    <a:lnR w="6350" cap="flat" cmpd="sng" algn="ctr">
                      <a:solidFill>
                        <a:schemeClr val="bg1">
                          <a:lumMod val="65000"/>
                        </a:schemeClr>
                      </a:solidFill>
                      <a:prstDash val="solid"/>
                      <a:round/>
                      <a:headEnd type="none" w="med" len="med"/>
                      <a:tailEnd type="none" w="med" len="med"/>
                    </a:lnR>
                  </a:tcPr>
                </a:tc>
                <a:tc>
                  <a:txBody>
                    <a:bodyPr/>
                    <a:lstStyle/>
                    <a:p>
                      <a:pPr algn="ctr"/>
                      <a:endParaRPr lang="en-US" sz="1200" dirty="0">
                        <a:solidFill>
                          <a:schemeClr val="bg1">
                            <a:lumMod val="50000"/>
                          </a:schemeClr>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endParaRPr lang="en-US" sz="1200" dirty="0">
                        <a:solidFill>
                          <a:schemeClr val="bg1">
                            <a:lumMod val="50000"/>
                          </a:schemeClr>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endParaRPr lang="en-US" sz="1200" dirty="0">
                        <a:solidFill>
                          <a:schemeClr val="bg1">
                            <a:lumMod val="50000"/>
                          </a:schemeClr>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endParaRPr lang="en-US" sz="1200" dirty="0">
                        <a:solidFill>
                          <a:schemeClr val="bg1">
                            <a:lumMod val="50000"/>
                          </a:schemeClr>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endParaRPr lang="en-US" sz="1200" dirty="0">
                        <a:solidFill>
                          <a:schemeClr val="bg1">
                            <a:lumMod val="50000"/>
                          </a:schemeClr>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endParaRPr lang="en-US" sz="1200" dirty="0">
                        <a:solidFill>
                          <a:schemeClr val="bg1">
                            <a:lumMod val="50000"/>
                          </a:schemeClr>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tc>
                  <a:txBody>
                    <a:bodyPr/>
                    <a:lstStyle/>
                    <a:p>
                      <a:pPr algn="ctr"/>
                      <a:endParaRPr lang="en-US" sz="1200" dirty="0">
                        <a:solidFill>
                          <a:schemeClr val="bg1">
                            <a:lumMod val="50000"/>
                          </a:schemeClr>
                        </a:solidFill>
                      </a:endParaRPr>
                    </a:p>
                  </a:txBody>
                  <a:tcPr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tcPr>
                </a:tc>
                <a:extLst>
                  <a:ext uri="{0D108BD9-81ED-4DB2-BD59-A6C34878D82A}">
                    <a16:rowId xmlns:a16="http://schemas.microsoft.com/office/drawing/2014/main" val="4113928344"/>
                  </a:ext>
                </a:extLst>
              </a:tr>
            </a:tbl>
          </a:graphicData>
        </a:graphic>
      </p:graphicFrame>
      <p:sp>
        <p:nvSpPr>
          <p:cNvPr id="38" name="Up Arrow 1">
            <a:extLst>
              <a:ext uri="{FF2B5EF4-FFF2-40B4-BE49-F238E27FC236}">
                <a16:creationId xmlns:a16="http://schemas.microsoft.com/office/drawing/2014/main" id="{1F24F638-6B75-4BCB-8FA9-6C6C36E408E7}"/>
              </a:ext>
            </a:extLst>
          </p:cNvPr>
          <p:cNvSpPr/>
          <p:nvPr/>
        </p:nvSpPr>
        <p:spPr>
          <a:xfrm flipV="1">
            <a:off x="7393483" y="3169290"/>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kern="0" dirty="0">
              <a:solidFill>
                <a:prstClr val="white"/>
              </a:solidFill>
              <a:latin typeface="Arial" pitchFamily="34" charset="0"/>
              <a:cs typeface="Arial" pitchFamily="34" charset="0"/>
            </a:endParaRPr>
          </a:p>
        </p:txBody>
      </p:sp>
      <p:sp>
        <p:nvSpPr>
          <p:cNvPr id="40" name="Up Arrow 1">
            <a:extLst>
              <a:ext uri="{FF2B5EF4-FFF2-40B4-BE49-F238E27FC236}">
                <a16:creationId xmlns:a16="http://schemas.microsoft.com/office/drawing/2014/main" id="{92E1C873-4F1D-42E0-929E-A2774362B7D1}"/>
              </a:ext>
            </a:extLst>
          </p:cNvPr>
          <p:cNvSpPr/>
          <p:nvPr/>
        </p:nvSpPr>
        <p:spPr>
          <a:xfrm flipV="1">
            <a:off x="7393482" y="6146711"/>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1018228"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Arial" pitchFamily="34" charset="0"/>
              <a:ea typeface="+mn-ea"/>
              <a:cs typeface="Arial" pitchFamily="34" charset="0"/>
            </a:endParaRPr>
          </a:p>
        </p:txBody>
      </p:sp>
      <p:sp>
        <p:nvSpPr>
          <p:cNvPr id="41" name="Up Arrow 1">
            <a:extLst>
              <a:ext uri="{FF2B5EF4-FFF2-40B4-BE49-F238E27FC236}">
                <a16:creationId xmlns:a16="http://schemas.microsoft.com/office/drawing/2014/main" id="{5F1377CC-DEFE-48C8-BE72-5687A1538E5D}"/>
              </a:ext>
            </a:extLst>
          </p:cNvPr>
          <p:cNvSpPr/>
          <p:nvPr/>
        </p:nvSpPr>
        <p:spPr>
          <a:xfrm flipV="1">
            <a:off x="8542441" y="4657384"/>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1018228"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Arial" pitchFamily="34" charset="0"/>
              <a:ea typeface="+mn-ea"/>
              <a:cs typeface="Arial" pitchFamily="34" charset="0"/>
            </a:endParaRPr>
          </a:p>
        </p:txBody>
      </p:sp>
      <p:sp>
        <p:nvSpPr>
          <p:cNvPr id="43" name="Up Arrow 1">
            <a:extLst>
              <a:ext uri="{FF2B5EF4-FFF2-40B4-BE49-F238E27FC236}">
                <a16:creationId xmlns:a16="http://schemas.microsoft.com/office/drawing/2014/main" id="{28360470-3AE4-4667-B894-E695C4A41AB4}"/>
              </a:ext>
            </a:extLst>
          </p:cNvPr>
          <p:cNvSpPr/>
          <p:nvPr/>
        </p:nvSpPr>
        <p:spPr>
          <a:xfrm flipV="1">
            <a:off x="8542442" y="6146711"/>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1018228"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Arial" pitchFamily="34" charset="0"/>
              <a:ea typeface="+mn-ea"/>
              <a:cs typeface="Arial" pitchFamily="34" charset="0"/>
            </a:endParaRPr>
          </a:p>
        </p:txBody>
      </p:sp>
      <p:sp>
        <p:nvSpPr>
          <p:cNvPr id="44" name="Up Arrow 1">
            <a:extLst>
              <a:ext uri="{FF2B5EF4-FFF2-40B4-BE49-F238E27FC236}">
                <a16:creationId xmlns:a16="http://schemas.microsoft.com/office/drawing/2014/main" id="{AB47D462-B47F-4E40-8AF3-0AA90BC3F3C2}"/>
              </a:ext>
            </a:extLst>
          </p:cNvPr>
          <p:cNvSpPr/>
          <p:nvPr/>
        </p:nvSpPr>
        <p:spPr>
          <a:xfrm flipV="1">
            <a:off x="6055753" y="4657384"/>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1018228"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Arial" pitchFamily="34" charset="0"/>
              <a:ea typeface="+mn-ea"/>
              <a:cs typeface="Arial" pitchFamily="34" charset="0"/>
            </a:endParaRPr>
          </a:p>
        </p:txBody>
      </p:sp>
      <p:sp>
        <p:nvSpPr>
          <p:cNvPr id="49" name="Up Arrow 1">
            <a:extLst>
              <a:ext uri="{FF2B5EF4-FFF2-40B4-BE49-F238E27FC236}">
                <a16:creationId xmlns:a16="http://schemas.microsoft.com/office/drawing/2014/main" id="{B5B9A016-3E8A-436D-AAD2-FF1CA6B1E085}"/>
              </a:ext>
            </a:extLst>
          </p:cNvPr>
          <p:cNvSpPr/>
          <p:nvPr/>
        </p:nvSpPr>
        <p:spPr>
          <a:xfrm flipV="1">
            <a:off x="2586809" y="4657384"/>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1018228"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Arial" pitchFamily="34" charset="0"/>
              <a:ea typeface="+mn-ea"/>
              <a:cs typeface="Arial" pitchFamily="34" charset="0"/>
            </a:endParaRPr>
          </a:p>
        </p:txBody>
      </p:sp>
      <p:sp>
        <p:nvSpPr>
          <p:cNvPr id="50" name="Up Arrow 1">
            <a:extLst>
              <a:ext uri="{FF2B5EF4-FFF2-40B4-BE49-F238E27FC236}">
                <a16:creationId xmlns:a16="http://schemas.microsoft.com/office/drawing/2014/main" id="{12C8B0D9-659A-48B5-8825-CB630DD2F33C}"/>
              </a:ext>
            </a:extLst>
          </p:cNvPr>
          <p:cNvSpPr/>
          <p:nvPr/>
        </p:nvSpPr>
        <p:spPr>
          <a:xfrm flipV="1">
            <a:off x="6055753" y="6146711"/>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1018228"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Arial" pitchFamily="34" charset="0"/>
              <a:ea typeface="+mn-ea"/>
              <a:cs typeface="Arial" pitchFamily="34" charset="0"/>
            </a:endParaRPr>
          </a:p>
        </p:txBody>
      </p:sp>
      <p:sp>
        <p:nvSpPr>
          <p:cNvPr id="51" name="Up Arrow 1">
            <a:extLst>
              <a:ext uri="{FF2B5EF4-FFF2-40B4-BE49-F238E27FC236}">
                <a16:creationId xmlns:a16="http://schemas.microsoft.com/office/drawing/2014/main" id="{7B9D128C-905E-465D-9F3F-7C6539BCB996}"/>
              </a:ext>
            </a:extLst>
          </p:cNvPr>
          <p:cNvSpPr/>
          <p:nvPr/>
        </p:nvSpPr>
        <p:spPr>
          <a:xfrm flipV="1">
            <a:off x="2591365" y="6146711"/>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1018228"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Arial" pitchFamily="34" charset="0"/>
              <a:ea typeface="+mn-ea"/>
              <a:cs typeface="Arial" pitchFamily="34" charset="0"/>
            </a:endParaRPr>
          </a:p>
        </p:txBody>
      </p:sp>
      <p:sp>
        <p:nvSpPr>
          <p:cNvPr id="52" name="Up Arrow 1">
            <a:extLst>
              <a:ext uri="{FF2B5EF4-FFF2-40B4-BE49-F238E27FC236}">
                <a16:creationId xmlns:a16="http://schemas.microsoft.com/office/drawing/2014/main" id="{1B4BC5CF-A31D-4216-B14A-591881107359}"/>
              </a:ext>
            </a:extLst>
          </p:cNvPr>
          <p:cNvSpPr/>
          <p:nvPr/>
        </p:nvSpPr>
        <p:spPr>
          <a:xfrm flipV="1">
            <a:off x="3746161" y="6146711"/>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1018228"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Arial" pitchFamily="34" charset="0"/>
              <a:ea typeface="+mn-ea"/>
              <a:cs typeface="Arial" pitchFamily="34" charset="0"/>
            </a:endParaRPr>
          </a:p>
        </p:txBody>
      </p:sp>
      <p:sp>
        <p:nvSpPr>
          <p:cNvPr id="53" name="Up Arrow 1">
            <a:extLst>
              <a:ext uri="{FF2B5EF4-FFF2-40B4-BE49-F238E27FC236}">
                <a16:creationId xmlns:a16="http://schemas.microsoft.com/office/drawing/2014/main" id="{A3418DC6-56C2-46CE-9328-83EFCCA33379}"/>
              </a:ext>
            </a:extLst>
          </p:cNvPr>
          <p:cNvSpPr/>
          <p:nvPr/>
        </p:nvSpPr>
        <p:spPr>
          <a:xfrm flipV="1">
            <a:off x="4900957" y="6146711"/>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1018228"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Arial" pitchFamily="34" charset="0"/>
              <a:ea typeface="+mn-ea"/>
              <a:cs typeface="Arial" pitchFamily="34" charset="0"/>
            </a:endParaRPr>
          </a:p>
        </p:txBody>
      </p:sp>
      <p:sp>
        <p:nvSpPr>
          <p:cNvPr id="54" name="Up Arrow 1">
            <a:extLst>
              <a:ext uri="{FF2B5EF4-FFF2-40B4-BE49-F238E27FC236}">
                <a16:creationId xmlns:a16="http://schemas.microsoft.com/office/drawing/2014/main" id="{58B882C7-DA5F-4708-9718-86E94E35A0C7}"/>
              </a:ext>
            </a:extLst>
          </p:cNvPr>
          <p:cNvSpPr/>
          <p:nvPr/>
        </p:nvSpPr>
        <p:spPr>
          <a:xfrm flipV="1">
            <a:off x="8542443" y="3169290"/>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kern="0" dirty="0">
              <a:solidFill>
                <a:prstClr val="white"/>
              </a:solidFill>
              <a:latin typeface="Arial" pitchFamily="34" charset="0"/>
              <a:cs typeface="Arial" pitchFamily="34" charset="0"/>
            </a:endParaRPr>
          </a:p>
        </p:txBody>
      </p:sp>
      <p:sp>
        <p:nvSpPr>
          <p:cNvPr id="55" name="Up Arrow 1">
            <a:extLst>
              <a:ext uri="{FF2B5EF4-FFF2-40B4-BE49-F238E27FC236}">
                <a16:creationId xmlns:a16="http://schemas.microsoft.com/office/drawing/2014/main" id="{906D5450-F470-4E3A-BF59-EED2501559A2}"/>
              </a:ext>
            </a:extLst>
          </p:cNvPr>
          <p:cNvSpPr/>
          <p:nvPr/>
        </p:nvSpPr>
        <p:spPr>
          <a:xfrm flipV="1">
            <a:off x="4899439" y="3169290"/>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kern="0" dirty="0">
              <a:solidFill>
                <a:prstClr val="white"/>
              </a:solidFill>
              <a:latin typeface="Arial" pitchFamily="34" charset="0"/>
              <a:cs typeface="Arial" pitchFamily="34" charset="0"/>
            </a:endParaRPr>
          </a:p>
        </p:txBody>
      </p:sp>
      <p:sp>
        <p:nvSpPr>
          <p:cNvPr id="56" name="Up Arrow 1">
            <a:extLst>
              <a:ext uri="{FF2B5EF4-FFF2-40B4-BE49-F238E27FC236}">
                <a16:creationId xmlns:a16="http://schemas.microsoft.com/office/drawing/2014/main" id="{B6BEA962-C2F7-45A1-A7F3-C3DB37F4B859}"/>
              </a:ext>
            </a:extLst>
          </p:cNvPr>
          <p:cNvSpPr/>
          <p:nvPr/>
        </p:nvSpPr>
        <p:spPr>
          <a:xfrm flipV="1">
            <a:off x="2586809" y="3169290"/>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kern="0" dirty="0">
              <a:solidFill>
                <a:prstClr val="white"/>
              </a:solidFill>
              <a:latin typeface="Arial" pitchFamily="34" charset="0"/>
              <a:cs typeface="Arial" pitchFamily="34" charset="0"/>
            </a:endParaRPr>
          </a:p>
        </p:txBody>
      </p:sp>
      <p:sp>
        <p:nvSpPr>
          <p:cNvPr id="57" name="Up Arrow 1">
            <a:extLst>
              <a:ext uri="{FF2B5EF4-FFF2-40B4-BE49-F238E27FC236}">
                <a16:creationId xmlns:a16="http://schemas.microsoft.com/office/drawing/2014/main" id="{E5D8CEA9-3389-4D06-AE4B-654FCC9403BB}"/>
              </a:ext>
            </a:extLst>
          </p:cNvPr>
          <p:cNvSpPr/>
          <p:nvPr/>
        </p:nvSpPr>
        <p:spPr>
          <a:xfrm flipV="1">
            <a:off x="3743124" y="3169290"/>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kern="0" dirty="0">
              <a:solidFill>
                <a:prstClr val="white"/>
              </a:solidFill>
              <a:latin typeface="Arial" pitchFamily="34" charset="0"/>
              <a:cs typeface="Arial" pitchFamily="34" charset="0"/>
            </a:endParaRPr>
          </a:p>
        </p:txBody>
      </p:sp>
      <p:sp>
        <p:nvSpPr>
          <p:cNvPr id="58" name="Up Arrow 1">
            <a:extLst>
              <a:ext uri="{FF2B5EF4-FFF2-40B4-BE49-F238E27FC236}">
                <a16:creationId xmlns:a16="http://schemas.microsoft.com/office/drawing/2014/main" id="{48B8A214-1FDC-4536-9A2D-A463F5816BC1}"/>
              </a:ext>
            </a:extLst>
          </p:cNvPr>
          <p:cNvSpPr/>
          <p:nvPr/>
        </p:nvSpPr>
        <p:spPr>
          <a:xfrm flipV="1">
            <a:off x="6055753" y="3169290"/>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kern="0" dirty="0">
              <a:solidFill>
                <a:prstClr val="white"/>
              </a:solidFill>
              <a:latin typeface="Arial" pitchFamily="34" charset="0"/>
              <a:cs typeface="Arial" pitchFamily="34" charset="0"/>
            </a:endParaRPr>
          </a:p>
        </p:txBody>
      </p:sp>
      <p:sp>
        <p:nvSpPr>
          <p:cNvPr id="59" name="Up Arrow 1">
            <a:extLst>
              <a:ext uri="{FF2B5EF4-FFF2-40B4-BE49-F238E27FC236}">
                <a16:creationId xmlns:a16="http://schemas.microsoft.com/office/drawing/2014/main" id="{75890E69-9671-4EF8-AD2F-FFEAAE53DFF7}"/>
              </a:ext>
            </a:extLst>
          </p:cNvPr>
          <p:cNvSpPr/>
          <p:nvPr/>
        </p:nvSpPr>
        <p:spPr>
          <a:xfrm flipV="1">
            <a:off x="4899439" y="4657384"/>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en-US" kern="0" dirty="0">
              <a:solidFill>
                <a:prstClr val="white"/>
              </a:solidFill>
              <a:latin typeface="Arial" pitchFamily="34" charset="0"/>
              <a:cs typeface="Arial" pitchFamily="34" charset="0"/>
            </a:endParaRPr>
          </a:p>
        </p:txBody>
      </p:sp>
      <p:sp>
        <p:nvSpPr>
          <p:cNvPr id="60" name="Up Arrow 1">
            <a:extLst>
              <a:ext uri="{FF2B5EF4-FFF2-40B4-BE49-F238E27FC236}">
                <a16:creationId xmlns:a16="http://schemas.microsoft.com/office/drawing/2014/main" id="{0215EC53-9E80-40C3-943B-164F0D431CFD}"/>
              </a:ext>
            </a:extLst>
          </p:cNvPr>
          <p:cNvSpPr/>
          <p:nvPr/>
        </p:nvSpPr>
        <p:spPr>
          <a:xfrm flipV="1">
            <a:off x="7393482" y="4657384"/>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1018228"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Arial" pitchFamily="34" charset="0"/>
              <a:ea typeface="+mn-ea"/>
              <a:cs typeface="Arial" pitchFamily="34" charset="0"/>
            </a:endParaRPr>
          </a:p>
        </p:txBody>
      </p:sp>
      <p:sp>
        <p:nvSpPr>
          <p:cNvPr id="61" name="Up Arrow 1">
            <a:extLst>
              <a:ext uri="{FF2B5EF4-FFF2-40B4-BE49-F238E27FC236}">
                <a16:creationId xmlns:a16="http://schemas.microsoft.com/office/drawing/2014/main" id="{A8D042B4-E838-4452-A675-1DC239C8783B}"/>
              </a:ext>
            </a:extLst>
          </p:cNvPr>
          <p:cNvSpPr/>
          <p:nvPr/>
        </p:nvSpPr>
        <p:spPr>
          <a:xfrm flipV="1">
            <a:off x="3743124" y="4657384"/>
            <a:ext cx="698079" cy="548640"/>
          </a:xfrm>
          <a:prstGeom prst="upArrow">
            <a:avLst/>
          </a:prstGeom>
          <a:solidFill>
            <a:srgbClr val="93A37C"/>
          </a:solidFill>
          <a:ln w="25400" cap="flat" cmpd="sng" algn="ctr">
            <a:noFill/>
            <a:prstDash val="solid"/>
          </a:ln>
          <a:effectLst/>
          <a:scene3d>
            <a:camera prst="orthographicFront">
              <a:rot lat="0" lon="0" rev="10800000"/>
            </a:camera>
            <a:lightRig rig="threePt" dir="t"/>
          </a:scene3d>
        </p:spPr>
        <p:txBody>
          <a:bodyPr wrap="square" lIns="101811" tIns="50906" rIns="101811" bIns="50906"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1018228" eaLnBrk="1" fontAlgn="auto" latinLnBrk="0" hangingPunct="1">
              <a:lnSpc>
                <a:spcPct val="100000"/>
              </a:lnSpc>
              <a:spcBef>
                <a:spcPts val="0"/>
              </a:spcBef>
              <a:spcAft>
                <a:spcPts val="0"/>
              </a:spcAft>
              <a:buClrTx/>
              <a:buSzTx/>
              <a:buFontTx/>
              <a:buNone/>
              <a:tabLst/>
              <a:defRPr/>
            </a:pPr>
            <a:endParaRPr kumimoji="0" lang="en-US" sz="1100" b="0" i="0" u="none" strike="noStrike" kern="0" cap="none" spc="0" normalizeH="0" baseline="0" noProof="0" dirty="0">
              <a:ln>
                <a:noFill/>
              </a:ln>
              <a:solidFill>
                <a:prstClr val="white"/>
              </a:solidFill>
              <a:effectLst/>
              <a:uLnTx/>
              <a:uFillTx/>
              <a:latin typeface="Arial" pitchFamily="34" charset="0"/>
              <a:ea typeface="+mn-ea"/>
              <a:cs typeface="Arial" pitchFamily="34" charset="0"/>
            </a:endParaRPr>
          </a:p>
        </p:txBody>
      </p:sp>
      <p:sp>
        <p:nvSpPr>
          <p:cNvPr id="3" name="Title 2"/>
          <p:cNvSpPr>
            <a:spLocks noGrp="1"/>
          </p:cNvSpPr>
          <p:nvPr>
            <p:ph type="title"/>
          </p:nvPr>
        </p:nvSpPr>
        <p:spPr>
          <a:xfrm>
            <a:off x="510762" y="657966"/>
            <a:ext cx="9052560" cy="521864"/>
          </a:xfrm>
          <a:noFill/>
        </p:spPr>
        <p:txBody>
          <a:bodyPr/>
          <a:lstStyle/>
          <a:p>
            <a:r>
              <a:rPr lang="en-US" dirty="0"/>
              <a:t>Long-Term Market Summary</a:t>
            </a:r>
          </a:p>
        </p:txBody>
      </p:sp>
      <p:sp>
        <p:nvSpPr>
          <p:cNvPr id="2" name="Slide Number Placeholder 1"/>
          <p:cNvSpPr>
            <a:spLocks noGrp="1"/>
          </p:cNvSpPr>
          <p:nvPr>
            <p:ph type="sldNum" sz="quarter" idx="12"/>
          </p:nvPr>
        </p:nvSpPr>
        <p:spPr/>
        <p:txBody>
          <a:bodyPr/>
          <a:lstStyle/>
          <a:p>
            <a:pPr marL="0" marR="0" lvl="0" indent="0" algn="r" defTabSz="1018228" rtl="0" eaLnBrk="1" fontAlgn="auto" latinLnBrk="0" hangingPunct="1">
              <a:lnSpc>
                <a:spcPct val="100000"/>
              </a:lnSpc>
              <a:spcBef>
                <a:spcPts val="0"/>
              </a:spcBef>
              <a:spcAft>
                <a:spcPts val="0"/>
              </a:spcAft>
              <a:buClrTx/>
              <a:buSzTx/>
              <a:buFontTx/>
              <a:buNone/>
              <a:tabLst/>
              <a:defRPr/>
            </a:pPr>
            <a:fld id="{66F6FF41-5833-4EBF-9145-362BCED2914A}" type="slidenum">
              <a:rPr kumimoji="0" lang="en-US" sz="1000" b="0" i="0" u="none" strike="noStrike" kern="1200" cap="none" spc="0" normalizeH="0" baseline="0" noProof="0" smtClean="0">
                <a:ln>
                  <a:noFill/>
                </a:ln>
                <a:solidFill>
                  <a:prstClr val="white">
                    <a:lumMod val="50000"/>
                  </a:prstClr>
                </a:solidFill>
                <a:effectLst/>
                <a:uLnTx/>
                <a:uFillTx/>
                <a:latin typeface="Arial"/>
                <a:ea typeface="+mn-ea"/>
                <a:cs typeface="+mn-cs"/>
              </a:rPr>
              <a:pPr marL="0" marR="0" lvl="0" indent="0" algn="r" defTabSz="1018228"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dirty="0">
              <a:ln>
                <a:noFill/>
              </a:ln>
              <a:solidFill>
                <a:prstClr val="white">
                  <a:lumMod val="50000"/>
                </a:prstClr>
              </a:solidFill>
              <a:effectLst/>
              <a:uLnTx/>
              <a:uFillTx/>
              <a:latin typeface="Arial"/>
              <a:ea typeface="+mn-ea"/>
              <a:cs typeface="+mn-cs"/>
            </a:endParaRPr>
          </a:p>
        </p:txBody>
      </p:sp>
      <p:sp>
        <p:nvSpPr>
          <p:cNvPr id="5" name="Text Placeholder 4"/>
          <p:cNvSpPr>
            <a:spLocks noGrp="1"/>
          </p:cNvSpPr>
          <p:nvPr>
            <p:ph type="body" sz="quarter" idx="14"/>
          </p:nvPr>
        </p:nvSpPr>
        <p:spPr>
          <a:xfrm>
            <a:off x="522779" y="1067438"/>
            <a:ext cx="8823326" cy="346075"/>
          </a:xfrm>
        </p:spPr>
        <p:txBody>
          <a:bodyPr/>
          <a:lstStyle/>
          <a:p>
            <a:pPr lvl="0"/>
            <a:r>
              <a:rPr lang="en-US" dirty="0"/>
              <a:t>Index returns as of March 31, 2024</a:t>
            </a:r>
          </a:p>
        </p:txBody>
      </p:sp>
      <p:sp>
        <p:nvSpPr>
          <p:cNvPr id="6" name="Text Placeholder 5"/>
          <p:cNvSpPr>
            <a:spLocks noGrp="1"/>
          </p:cNvSpPr>
          <p:nvPr>
            <p:ph type="body" sz="quarter" idx="15"/>
          </p:nvPr>
        </p:nvSpPr>
        <p:spPr>
          <a:xfrm>
            <a:off x="529812" y="7134371"/>
            <a:ext cx="8614188" cy="400050"/>
          </a:xfrm>
        </p:spPr>
        <p:txBody>
          <a:bodyPr/>
          <a:lstStyle/>
          <a:p>
            <a:endParaRPr lang="en-US" dirty="0"/>
          </a:p>
          <a:p>
            <a:r>
              <a:rPr lang="en-US" b="1" dirty="0"/>
              <a:t>Past performance is not a guarantee of future results. Indices are not available for direct investment. Index performance does not reflect the expenses associated with the management of an actual portfolio.</a:t>
            </a:r>
          </a:p>
          <a:p>
            <a:r>
              <a:rPr lang="en-US" dirty="0"/>
              <a:t>Market segment (index representation) as follows: US Stock Market (Russell 3000 Index), International Developed Stocks (MSCI World ex USA Index [net dividends]), Emerging Markets (MSCI Emerging Markets Index [net dividends]), Global Real Estate (S&amp;P Global REIT Index [net dividends]), US Bond Market (Bloomberg US Aggregate Bond Index), and Global Bond Market ex US (Bloomberg Global Aggregate ex-USD Bond Index [hedged to USD]). S&amp;P data © 2024 S&amp;P Dow Jones Indices LLC, a division of S&amp;P Global. All rights reserved. Frank Russell Company is the source and owner of the trademarks, service marks, and copyrights related to the Russell Indexes. MSCI data © MSCI 2024, all rights reserved. Bloomberg data provided by Bloomberg.</a:t>
            </a:r>
          </a:p>
        </p:txBody>
      </p:sp>
      <p:pic>
        <p:nvPicPr>
          <p:cNvPr id="7" name="Picture Placeholder 5" descr="A logo for a company&#10;&#10;Description automatically generated">
            <a:extLst>
              <a:ext uri="{FF2B5EF4-FFF2-40B4-BE49-F238E27FC236}">
                <a16:creationId xmlns:a16="http://schemas.microsoft.com/office/drawing/2014/main" id="{BB4F3BB5-83F6-7041-8479-A3DE22C99694}"/>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221" r="221"/>
          <a:stretch>
            <a:fillRect/>
          </a:stretch>
        </p:blipFill>
        <p:spPr>
          <a:xfrm>
            <a:off x="7759700" y="350838"/>
            <a:ext cx="1830388" cy="731837"/>
          </a:xfrm>
        </p:spPr>
      </p:pic>
    </p:spTree>
    <p:extLst>
      <p:ext uri="{BB962C8B-B14F-4D97-AF65-F5344CB8AC3E}">
        <p14:creationId xmlns:p14="http://schemas.microsoft.com/office/powerpoint/2010/main" val="1007994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a:extLst>
              <a:ext uri="{FF2B5EF4-FFF2-40B4-BE49-F238E27FC236}">
                <a16:creationId xmlns:a16="http://schemas.microsoft.com/office/drawing/2014/main" id="{9C79A458-449F-E5A1-55D7-DD6472B00713}"/>
              </a:ext>
            </a:extLst>
          </p:cNvPr>
          <p:cNvSpPr txBox="1"/>
          <p:nvPr/>
        </p:nvSpPr>
        <p:spPr>
          <a:xfrm>
            <a:off x="4607909" y="6646529"/>
            <a:ext cx="1911611" cy="33855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“UK Retail Rebound Promises Quick Route Out of Recession”</a:t>
            </a:r>
          </a:p>
        </p:txBody>
      </p:sp>
      <p:sp>
        <p:nvSpPr>
          <p:cNvPr id="9" name="AssetID" descr="svtx:content/slide/@id">
            <a:extLst>
              <a:ext uri="{FF2B5EF4-FFF2-40B4-BE49-F238E27FC236}">
                <a16:creationId xmlns:a16="http://schemas.microsoft.com/office/drawing/2014/main" id="{616B6F03-94A1-256B-D282-3BFE1115EE50}"/>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dirty="0">
                <a:solidFill>
                  <a:schemeClr val="bg1">
                    <a:lumMod val="50000"/>
                  </a:schemeClr>
                </a:solidFill>
                <a:latin typeface="Avenir LT 35 Light" panose="020B0303020000020003" pitchFamily="34" charset="0"/>
                <a:cs typeface="+mn-cs"/>
              </a:rPr>
              <a:t>135213</a:t>
            </a:r>
          </a:p>
        </p:txBody>
      </p:sp>
      <p:cxnSp>
        <p:nvCxnSpPr>
          <p:cNvPr id="8" name="Straight Connector 7">
            <a:extLst>
              <a:ext uri="{FF2B5EF4-FFF2-40B4-BE49-F238E27FC236}">
                <a16:creationId xmlns:a16="http://schemas.microsoft.com/office/drawing/2014/main" id="{CB1CDFF9-501E-9697-4562-9372D62E10D0}"/>
              </a:ext>
            </a:extLst>
          </p:cNvPr>
          <p:cNvCxnSpPr>
            <a:cxnSpLocks/>
          </p:cNvCxnSpPr>
          <p:nvPr/>
        </p:nvCxnSpPr>
        <p:spPr>
          <a:xfrm>
            <a:off x="8474088" y="3870808"/>
            <a:ext cx="0" cy="2619778"/>
          </a:xfrm>
          <a:prstGeom prst="line">
            <a:avLst/>
          </a:prstGeom>
          <a:noFill/>
          <a:ln w="6350" cap="flat" cmpd="sng" algn="ctr">
            <a:solidFill>
              <a:srgbClr val="4D859E">
                <a:shade val="95000"/>
                <a:satMod val="105000"/>
              </a:srgbClr>
            </a:solidFill>
            <a:prstDash val="solid"/>
          </a:ln>
          <a:effectLst/>
        </p:spPr>
      </p:cxnSp>
      <p:cxnSp>
        <p:nvCxnSpPr>
          <p:cNvPr id="7" name="Straight Connector 6">
            <a:extLst>
              <a:ext uri="{FF2B5EF4-FFF2-40B4-BE49-F238E27FC236}">
                <a16:creationId xmlns:a16="http://schemas.microsoft.com/office/drawing/2014/main" id="{B04269CB-7F18-B8B2-78BB-1D2DB94328DB}"/>
              </a:ext>
            </a:extLst>
          </p:cNvPr>
          <p:cNvCxnSpPr>
            <a:cxnSpLocks/>
          </p:cNvCxnSpPr>
          <p:nvPr/>
        </p:nvCxnSpPr>
        <p:spPr>
          <a:xfrm>
            <a:off x="1686521" y="4165934"/>
            <a:ext cx="0" cy="1956939"/>
          </a:xfrm>
          <a:prstGeom prst="line">
            <a:avLst/>
          </a:prstGeom>
          <a:noFill/>
          <a:ln w="6350" cap="flat" cmpd="sng" algn="ctr">
            <a:solidFill>
              <a:srgbClr val="4D859E">
                <a:shade val="95000"/>
                <a:satMod val="105000"/>
              </a:srgbClr>
            </a:solidFill>
            <a:prstDash val="solid"/>
          </a:ln>
          <a:effectLst/>
        </p:spPr>
      </p:cxnSp>
      <p:cxnSp>
        <p:nvCxnSpPr>
          <p:cNvPr id="69" name="Straight Connector 68">
            <a:extLst>
              <a:ext uri="{FF2B5EF4-FFF2-40B4-BE49-F238E27FC236}">
                <a16:creationId xmlns:a16="http://schemas.microsoft.com/office/drawing/2014/main" id="{1C8D4F94-9802-48E0-1419-08457E148B54}"/>
              </a:ext>
            </a:extLst>
          </p:cNvPr>
          <p:cNvCxnSpPr>
            <a:cxnSpLocks/>
          </p:cNvCxnSpPr>
          <p:nvPr/>
        </p:nvCxnSpPr>
        <p:spPr>
          <a:xfrm>
            <a:off x="8816792" y="3996695"/>
            <a:ext cx="0" cy="1675110"/>
          </a:xfrm>
          <a:prstGeom prst="line">
            <a:avLst/>
          </a:prstGeom>
          <a:noFill/>
          <a:ln w="6350" cap="flat" cmpd="sng" algn="ctr">
            <a:solidFill>
              <a:srgbClr val="4D859E">
                <a:shade val="95000"/>
                <a:satMod val="105000"/>
              </a:srgbClr>
            </a:solidFill>
            <a:prstDash val="solid"/>
          </a:ln>
          <a:effectLst/>
        </p:spPr>
      </p:cxnSp>
      <p:cxnSp>
        <p:nvCxnSpPr>
          <p:cNvPr id="48" name="Straight Connector 47">
            <a:extLst>
              <a:ext uri="{FF2B5EF4-FFF2-40B4-BE49-F238E27FC236}">
                <a16:creationId xmlns:a16="http://schemas.microsoft.com/office/drawing/2014/main" id="{F7056532-2D61-98C1-FB9C-5BA05B973EF8}"/>
              </a:ext>
            </a:extLst>
          </p:cNvPr>
          <p:cNvCxnSpPr>
            <a:cxnSpLocks/>
          </p:cNvCxnSpPr>
          <p:nvPr/>
        </p:nvCxnSpPr>
        <p:spPr>
          <a:xfrm>
            <a:off x="8185436" y="4002755"/>
            <a:ext cx="0" cy="680699"/>
          </a:xfrm>
          <a:prstGeom prst="line">
            <a:avLst/>
          </a:prstGeom>
          <a:noFill/>
          <a:ln w="6350" cap="flat" cmpd="sng" algn="ctr">
            <a:solidFill>
              <a:srgbClr val="4D859E">
                <a:shade val="95000"/>
                <a:satMod val="105000"/>
              </a:srgbClr>
            </a:solidFill>
            <a:prstDash val="solid"/>
          </a:ln>
          <a:effectLst/>
        </p:spPr>
      </p:cxnSp>
      <p:cxnSp>
        <p:nvCxnSpPr>
          <p:cNvPr id="70" name="Straight Connector 69">
            <a:extLst>
              <a:ext uri="{FF2B5EF4-FFF2-40B4-BE49-F238E27FC236}">
                <a16:creationId xmlns:a16="http://schemas.microsoft.com/office/drawing/2014/main" id="{73F9865B-BC63-41A0-884F-40271195247A}"/>
              </a:ext>
            </a:extLst>
          </p:cNvPr>
          <p:cNvCxnSpPr>
            <a:cxnSpLocks/>
          </p:cNvCxnSpPr>
          <p:nvPr/>
        </p:nvCxnSpPr>
        <p:spPr>
          <a:xfrm>
            <a:off x="9263768" y="3750672"/>
            <a:ext cx="0" cy="833847"/>
          </a:xfrm>
          <a:prstGeom prst="line">
            <a:avLst/>
          </a:prstGeom>
          <a:noFill/>
          <a:ln w="6350" cap="flat" cmpd="sng" algn="ctr">
            <a:solidFill>
              <a:srgbClr val="4D859E">
                <a:shade val="95000"/>
                <a:satMod val="105000"/>
              </a:srgbClr>
            </a:solidFill>
            <a:prstDash val="solid"/>
          </a:ln>
          <a:effectLst/>
        </p:spPr>
      </p:cxnSp>
      <p:cxnSp>
        <p:nvCxnSpPr>
          <p:cNvPr id="57" name="Straight Connector 56">
            <a:extLst>
              <a:ext uri="{FF2B5EF4-FFF2-40B4-BE49-F238E27FC236}">
                <a16:creationId xmlns:a16="http://schemas.microsoft.com/office/drawing/2014/main" id="{02A91C9B-7998-4F42-99EB-899218667EEE}"/>
              </a:ext>
            </a:extLst>
          </p:cNvPr>
          <p:cNvCxnSpPr>
            <a:cxnSpLocks/>
          </p:cNvCxnSpPr>
          <p:nvPr/>
        </p:nvCxnSpPr>
        <p:spPr>
          <a:xfrm>
            <a:off x="4363532" y="3886200"/>
            <a:ext cx="0" cy="1766127"/>
          </a:xfrm>
          <a:prstGeom prst="line">
            <a:avLst/>
          </a:prstGeom>
          <a:noFill/>
          <a:ln w="6350" cap="flat" cmpd="sng" algn="ctr">
            <a:solidFill>
              <a:srgbClr val="4D859E">
                <a:shade val="95000"/>
                <a:satMod val="105000"/>
              </a:srgbClr>
            </a:solidFill>
            <a:prstDash val="solid"/>
          </a:ln>
          <a:effectLst/>
        </p:spPr>
      </p:cxnSp>
      <p:sp>
        <p:nvSpPr>
          <p:cNvPr id="2" name="Title 1"/>
          <p:cNvSpPr>
            <a:spLocks noGrp="1"/>
          </p:cNvSpPr>
          <p:nvPr>
            <p:ph type="title"/>
          </p:nvPr>
        </p:nvSpPr>
        <p:spPr>
          <a:xfrm>
            <a:off x="529812" y="657966"/>
            <a:ext cx="9052560" cy="521864"/>
          </a:xfrm>
          <a:noFill/>
        </p:spPr>
        <p:txBody>
          <a:bodyPr/>
          <a:lstStyle/>
          <a:p>
            <a:r>
              <a:rPr lang="en-US" dirty="0"/>
              <a:t>World Stock Market Performance</a:t>
            </a:r>
          </a:p>
        </p:txBody>
      </p:sp>
      <p:sp>
        <p:nvSpPr>
          <p:cNvPr id="3" name="Slide Number Placeholder 2"/>
          <p:cNvSpPr>
            <a:spLocks noGrp="1"/>
          </p:cNvSpPr>
          <p:nvPr>
            <p:ph type="sldNum" sz="quarter" idx="12"/>
          </p:nvPr>
        </p:nvSpPr>
        <p:spPr/>
        <p:txBody>
          <a:bodyPr/>
          <a:lstStyle/>
          <a:p>
            <a:fld id="{66F6FF41-5833-4EBF-9145-362BCED2914A}" type="slidenum">
              <a:rPr lang="en-US" smtClean="0">
                <a:solidFill>
                  <a:prstClr val="white">
                    <a:lumMod val="50000"/>
                  </a:prstClr>
                </a:solidFill>
              </a:rPr>
              <a:pPr/>
              <a:t>5</a:t>
            </a:fld>
            <a:endParaRPr lang="en-US" dirty="0">
              <a:solidFill>
                <a:prstClr val="white">
                  <a:lumMod val="50000"/>
                </a:prstClr>
              </a:solidFill>
            </a:endParaRPr>
          </a:p>
        </p:txBody>
      </p:sp>
      <p:sp>
        <p:nvSpPr>
          <p:cNvPr id="11" name="Text Placeholder 10"/>
          <p:cNvSpPr>
            <a:spLocks noGrp="1"/>
          </p:cNvSpPr>
          <p:nvPr>
            <p:ph type="body" sz="quarter" idx="15"/>
          </p:nvPr>
        </p:nvSpPr>
        <p:spPr/>
        <p:txBody>
          <a:bodyPr/>
          <a:lstStyle/>
          <a:p>
            <a:r>
              <a:rPr lang="en-US" dirty="0"/>
              <a:t>Graph Source: MSCI ACWI Index (net dividends). MSCI data © MSCI 2024, all rights reserved. Index level based at 100 starting January 2000.</a:t>
            </a:r>
            <a:br>
              <a:rPr lang="en-US" dirty="0"/>
            </a:br>
            <a:r>
              <a:rPr lang="en-US" dirty="0"/>
              <a:t>It is not possible to invest directly in an index. Performance does not reflect the expenses associated with management of an actual portfolio. </a:t>
            </a:r>
            <a:r>
              <a:rPr lang="en-US" b="1" dirty="0"/>
              <a:t>Past performance is not a guarantee of future results. </a:t>
            </a:r>
          </a:p>
        </p:txBody>
      </p:sp>
      <p:sp>
        <p:nvSpPr>
          <p:cNvPr id="5" name="Text Placeholder 4"/>
          <p:cNvSpPr>
            <a:spLocks noGrp="1"/>
          </p:cNvSpPr>
          <p:nvPr>
            <p:ph type="body" sz="quarter" idx="14"/>
          </p:nvPr>
        </p:nvSpPr>
        <p:spPr>
          <a:xfrm>
            <a:off x="529813" y="1067438"/>
            <a:ext cx="8823326" cy="346075"/>
          </a:xfrm>
          <a:noFill/>
        </p:spPr>
        <p:txBody>
          <a:bodyPr/>
          <a:lstStyle/>
          <a:p>
            <a:r>
              <a:rPr lang="en-US" dirty="0"/>
              <a:t>MSCI All Country World Index with selected headlines from </a:t>
            </a:r>
            <a:r>
              <a:rPr lang="en-US" dirty="0">
                <a:highlight>
                  <a:srgbClr val="FFFFFF"/>
                </a:highlight>
              </a:rPr>
              <a:t>Q1 2024</a:t>
            </a:r>
          </a:p>
        </p:txBody>
      </p:sp>
      <p:sp>
        <p:nvSpPr>
          <p:cNvPr id="59" name="TextBox 58">
            <a:extLst>
              <a:ext uri="{FF2B5EF4-FFF2-40B4-BE49-F238E27FC236}">
                <a16:creationId xmlns:a16="http://schemas.microsoft.com/office/drawing/2014/main" id="{E1D965E7-6EE5-4026-A3C2-D120857AFD82}"/>
              </a:ext>
            </a:extLst>
          </p:cNvPr>
          <p:cNvSpPr txBox="1"/>
          <p:nvPr/>
        </p:nvSpPr>
        <p:spPr>
          <a:xfrm>
            <a:off x="523689" y="6982909"/>
            <a:ext cx="8791688" cy="369277"/>
          </a:xfrm>
          <a:prstGeom prst="rect">
            <a:avLst/>
          </a:prstGeom>
          <a:noFill/>
        </p:spPr>
        <p:txBody>
          <a:bodyPr wrap="square" lIns="91388" tIns="45693" rIns="91388" bIns="45693" rtlCol="0">
            <a:spAutoFit/>
          </a:bodyPr>
          <a:lstStyle/>
          <a:p>
            <a:r>
              <a:rPr lang="en-US" sz="900" b="1" i="1" dirty="0">
                <a:solidFill>
                  <a:schemeClr val="tx2"/>
                </a:solidFill>
                <a:latin typeface="Times New Roman" panose="02020603050405020304" pitchFamily="18" charset="0"/>
                <a:cs typeface="Times New Roman" panose="02020603050405020304" pitchFamily="18" charset="0"/>
              </a:rPr>
              <a:t>These headlines are not offered to explain market returns. Instead, they serve as a reminder that investors should view daily events from a long-term perspective and avoid making investment decisions based solely on the news.</a:t>
            </a:r>
          </a:p>
        </p:txBody>
      </p:sp>
      <p:sp>
        <p:nvSpPr>
          <p:cNvPr id="47" name="TextBox 1">
            <a:extLst>
              <a:ext uri="{FF2B5EF4-FFF2-40B4-BE49-F238E27FC236}">
                <a16:creationId xmlns:a16="http://schemas.microsoft.com/office/drawing/2014/main" id="{4B76768C-777C-4E96-B18D-FE7C0D6740DD}"/>
              </a:ext>
            </a:extLst>
          </p:cNvPr>
          <p:cNvSpPr txBox="1"/>
          <p:nvPr/>
        </p:nvSpPr>
        <p:spPr>
          <a:xfrm>
            <a:off x="620205" y="2082082"/>
            <a:ext cx="4531198" cy="237309"/>
          </a:xfrm>
          <a:prstGeom prst="rect">
            <a:avLst/>
          </a:prstGeom>
          <a:noFill/>
        </p:spPr>
        <p:txBody>
          <a:bodyPr wrap="square" lIns="0"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41252" indent="-41252" defTabSz="913866" fontAlgn="base">
              <a:lnSpc>
                <a:spcPct val="115000"/>
              </a:lnSpc>
              <a:spcBef>
                <a:spcPct val="0"/>
              </a:spcBef>
              <a:spcAft>
                <a:spcPts val="500"/>
              </a:spcAft>
            </a:pPr>
            <a:r>
              <a:rPr lang="en-US" sz="900" b="1" cap="all" spc="50" dirty="0">
                <a:solidFill>
                  <a:srgbClr val="35627D"/>
                </a:solidFill>
                <a:latin typeface="Arial Narrow" panose="020B0606020202030204" pitchFamily="34" charset="0"/>
              </a:rPr>
              <a:t>Q1 2024</a:t>
            </a:r>
          </a:p>
        </p:txBody>
      </p:sp>
      <p:cxnSp>
        <p:nvCxnSpPr>
          <p:cNvPr id="52" name="Straight Connector 51">
            <a:extLst>
              <a:ext uri="{FF2B5EF4-FFF2-40B4-BE49-F238E27FC236}">
                <a16:creationId xmlns:a16="http://schemas.microsoft.com/office/drawing/2014/main" id="{692AED4C-BCA2-4C2B-A124-1879D4BAAF89}"/>
              </a:ext>
            </a:extLst>
          </p:cNvPr>
          <p:cNvCxnSpPr>
            <a:cxnSpLocks/>
          </p:cNvCxnSpPr>
          <p:nvPr/>
        </p:nvCxnSpPr>
        <p:spPr>
          <a:xfrm>
            <a:off x="7173202" y="4027930"/>
            <a:ext cx="0" cy="2619778"/>
          </a:xfrm>
          <a:prstGeom prst="line">
            <a:avLst/>
          </a:prstGeom>
          <a:noFill/>
          <a:ln w="6350" cap="flat" cmpd="sng" algn="ctr">
            <a:solidFill>
              <a:srgbClr val="4D859E">
                <a:shade val="95000"/>
                <a:satMod val="105000"/>
              </a:srgbClr>
            </a:solidFill>
            <a:prstDash val="solid"/>
          </a:ln>
          <a:effectLst/>
        </p:spPr>
      </p:cxnSp>
      <p:cxnSp>
        <p:nvCxnSpPr>
          <p:cNvPr id="55" name="Straight Connector 54">
            <a:extLst>
              <a:ext uri="{FF2B5EF4-FFF2-40B4-BE49-F238E27FC236}">
                <a16:creationId xmlns:a16="http://schemas.microsoft.com/office/drawing/2014/main" id="{01E43C3B-A907-4C2D-9B01-7EE18A6706DC}"/>
              </a:ext>
            </a:extLst>
          </p:cNvPr>
          <p:cNvCxnSpPr>
            <a:cxnSpLocks/>
          </p:cNvCxnSpPr>
          <p:nvPr/>
        </p:nvCxnSpPr>
        <p:spPr>
          <a:xfrm>
            <a:off x="7520473" y="3637733"/>
            <a:ext cx="0" cy="2233250"/>
          </a:xfrm>
          <a:prstGeom prst="line">
            <a:avLst/>
          </a:prstGeom>
          <a:noFill/>
          <a:ln w="6350" cap="flat" cmpd="sng" algn="ctr">
            <a:solidFill>
              <a:srgbClr val="4D859E">
                <a:shade val="95000"/>
                <a:satMod val="105000"/>
              </a:srgbClr>
            </a:solidFill>
            <a:prstDash val="solid"/>
          </a:ln>
          <a:effectLst/>
        </p:spPr>
      </p:cxnSp>
      <p:cxnSp>
        <p:nvCxnSpPr>
          <p:cNvPr id="56" name="Straight Connector 55">
            <a:extLst>
              <a:ext uri="{FF2B5EF4-FFF2-40B4-BE49-F238E27FC236}">
                <a16:creationId xmlns:a16="http://schemas.microsoft.com/office/drawing/2014/main" id="{486AB509-26AF-42E6-9F52-78A1C824221F}"/>
              </a:ext>
            </a:extLst>
          </p:cNvPr>
          <p:cNvCxnSpPr>
            <a:cxnSpLocks/>
          </p:cNvCxnSpPr>
          <p:nvPr/>
        </p:nvCxnSpPr>
        <p:spPr>
          <a:xfrm>
            <a:off x="6430780" y="3688760"/>
            <a:ext cx="0" cy="1784979"/>
          </a:xfrm>
          <a:prstGeom prst="line">
            <a:avLst/>
          </a:prstGeom>
          <a:noFill/>
          <a:ln w="6350" cap="flat" cmpd="sng" algn="ctr">
            <a:solidFill>
              <a:srgbClr val="4D859E">
                <a:shade val="95000"/>
                <a:satMod val="105000"/>
              </a:srgbClr>
            </a:solidFill>
            <a:prstDash val="solid"/>
          </a:ln>
          <a:effectLst/>
        </p:spPr>
      </p:cxnSp>
      <p:cxnSp>
        <p:nvCxnSpPr>
          <p:cNvPr id="61" name="Straight Connector 60">
            <a:extLst>
              <a:ext uri="{FF2B5EF4-FFF2-40B4-BE49-F238E27FC236}">
                <a16:creationId xmlns:a16="http://schemas.microsoft.com/office/drawing/2014/main" id="{81CDA0F5-D06C-4AE4-919E-086C9DA2EDAF}"/>
              </a:ext>
            </a:extLst>
          </p:cNvPr>
          <p:cNvCxnSpPr>
            <a:cxnSpLocks/>
          </p:cNvCxnSpPr>
          <p:nvPr/>
        </p:nvCxnSpPr>
        <p:spPr>
          <a:xfrm>
            <a:off x="2624476" y="3940124"/>
            <a:ext cx="0" cy="570399"/>
          </a:xfrm>
          <a:prstGeom prst="line">
            <a:avLst/>
          </a:prstGeom>
          <a:noFill/>
          <a:ln w="6350" cap="flat" cmpd="sng" algn="ctr">
            <a:solidFill>
              <a:srgbClr val="4D859E">
                <a:shade val="95000"/>
                <a:satMod val="105000"/>
              </a:srgbClr>
            </a:solidFill>
            <a:prstDash val="solid"/>
          </a:ln>
          <a:effectLst/>
        </p:spPr>
      </p:cxnSp>
      <p:cxnSp>
        <p:nvCxnSpPr>
          <p:cNvPr id="66" name="Straight Connector 65">
            <a:extLst>
              <a:ext uri="{FF2B5EF4-FFF2-40B4-BE49-F238E27FC236}">
                <a16:creationId xmlns:a16="http://schemas.microsoft.com/office/drawing/2014/main" id="{EF32B5C1-5E36-43AD-9514-C1E5750FB7AE}"/>
              </a:ext>
            </a:extLst>
          </p:cNvPr>
          <p:cNvCxnSpPr>
            <a:cxnSpLocks/>
          </p:cNvCxnSpPr>
          <p:nvPr/>
        </p:nvCxnSpPr>
        <p:spPr>
          <a:xfrm>
            <a:off x="3191878" y="4081881"/>
            <a:ext cx="0" cy="2556163"/>
          </a:xfrm>
          <a:prstGeom prst="line">
            <a:avLst/>
          </a:prstGeom>
          <a:noFill/>
          <a:ln w="6350" cap="flat" cmpd="sng" algn="ctr">
            <a:solidFill>
              <a:srgbClr val="4D859E">
                <a:shade val="95000"/>
                <a:satMod val="105000"/>
              </a:srgbClr>
            </a:solidFill>
            <a:prstDash val="solid"/>
          </a:ln>
          <a:effectLst/>
        </p:spPr>
      </p:cxnSp>
      <p:cxnSp>
        <p:nvCxnSpPr>
          <p:cNvPr id="93" name="Straight Connector 92">
            <a:extLst>
              <a:ext uri="{FF2B5EF4-FFF2-40B4-BE49-F238E27FC236}">
                <a16:creationId xmlns:a16="http://schemas.microsoft.com/office/drawing/2014/main" id="{AD366A7A-A3EB-4039-AB22-0A405FAD68E0}"/>
              </a:ext>
            </a:extLst>
          </p:cNvPr>
          <p:cNvCxnSpPr>
            <a:cxnSpLocks/>
          </p:cNvCxnSpPr>
          <p:nvPr/>
        </p:nvCxnSpPr>
        <p:spPr>
          <a:xfrm>
            <a:off x="5235663" y="4136288"/>
            <a:ext cx="0" cy="2508760"/>
          </a:xfrm>
          <a:prstGeom prst="line">
            <a:avLst/>
          </a:prstGeom>
          <a:noFill/>
          <a:ln w="6350" cap="flat" cmpd="sng" algn="ctr">
            <a:solidFill>
              <a:srgbClr val="4D859E">
                <a:shade val="95000"/>
                <a:satMod val="105000"/>
              </a:srgbClr>
            </a:solidFill>
            <a:prstDash val="solid"/>
          </a:ln>
          <a:effectLst/>
        </p:spPr>
      </p:cxnSp>
      <p:cxnSp>
        <p:nvCxnSpPr>
          <p:cNvPr id="94" name="Straight Connector 93">
            <a:extLst>
              <a:ext uri="{FF2B5EF4-FFF2-40B4-BE49-F238E27FC236}">
                <a16:creationId xmlns:a16="http://schemas.microsoft.com/office/drawing/2014/main" id="{A5503236-4FBA-4D98-AC53-0D573F28401D}"/>
              </a:ext>
            </a:extLst>
          </p:cNvPr>
          <p:cNvCxnSpPr>
            <a:cxnSpLocks/>
          </p:cNvCxnSpPr>
          <p:nvPr/>
        </p:nvCxnSpPr>
        <p:spPr>
          <a:xfrm>
            <a:off x="5036751" y="3885064"/>
            <a:ext cx="0" cy="658066"/>
          </a:xfrm>
          <a:prstGeom prst="line">
            <a:avLst/>
          </a:prstGeom>
          <a:noFill/>
          <a:ln w="6350" cap="flat" cmpd="sng" algn="ctr">
            <a:solidFill>
              <a:srgbClr val="4D859E">
                <a:shade val="95000"/>
                <a:satMod val="105000"/>
              </a:srgbClr>
            </a:solidFill>
            <a:prstDash val="solid"/>
          </a:ln>
          <a:effectLst/>
        </p:spPr>
      </p:cxnSp>
      <p:cxnSp>
        <p:nvCxnSpPr>
          <p:cNvPr id="95" name="Straight Connector 94">
            <a:extLst>
              <a:ext uri="{FF2B5EF4-FFF2-40B4-BE49-F238E27FC236}">
                <a16:creationId xmlns:a16="http://schemas.microsoft.com/office/drawing/2014/main" id="{637E02D4-1ED2-4575-BCFA-604D02585278}"/>
              </a:ext>
            </a:extLst>
          </p:cNvPr>
          <p:cNvCxnSpPr>
            <a:cxnSpLocks/>
          </p:cNvCxnSpPr>
          <p:nvPr/>
        </p:nvCxnSpPr>
        <p:spPr>
          <a:xfrm>
            <a:off x="5756936" y="3873397"/>
            <a:ext cx="0" cy="2150381"/>
          </a:xfrm>
          <a:prstGeom prst="line">
            <a:avLst/>
          </a:prstGeom>
          <a:noFill/>
          <a:ln w="6350" cap="flat" cmpd="sng" algn="ctr">
            <a:solidFill>
              <a:srgbClr val="4D859E">
                <a:shade val="95000"/>
                <a:satMod val="105000"/>
              </a:srgbClr>
            </a:solidFill>
            <a:prstDash val="solid"/>
          </a:ln>
          <a:effectLst/>
        </p:spPr>
      </p:cxnSp>
      <p:cxnSp>
        <p:nvCxnSpPr>
          <p:cNvPr id="97" name="Straight Connector 96">
            <a:extLst>
              <a:ext uri="{FF2B5EF4-FFF2-40B4-BE49-F238E27FC236}">
                <a16:creationId xmlns:a16="http://schemas.microsoft.com/office/drawing/2014/main" id="{50854D69-B720-44EC-B309-28E7D26CF982}"/>
              </a:ext>
            </a:extLst>
          </p:cNvPr>
          <p:cNvCxnSpPr>
            <a:cxnSpLocks/>
          </p:cNvCxnSpPr>
          <p:nvPr/>
        </p:nvCxnSpPr>
        <p:spPr>
          <a:xfrm>
            <a:off x="1139513" y="4147716"/>
            <a:ext cx="0" cy="2499636"/>
          </a:xfrm>
          <a:prstGeom prst="line">
            <a:avLst/>
          </a:prstGeom>
          <a:noFill/>
          <a:ln w="6350" cap="flat" cmpd="sng" algn="ctr">
            <a:solidFill>
              <a:srgbClr val="4D859E">
                <a:shade val="95000"/>
                <a:satMod val="105000"/>
              </a:srgbClr>
            </a:solidFill>
            <a:prstDash val="solid"/>
          </a:ln>
          <a:effectLst/>
        </p:spPr>
      </p:cxnSp>
      <p:cxnSp>
        <p:nvCxnSpPr>
          <p:cNvPr id="100" name="Straight Connector 99">
            <a:extLst>
              <a:ext uri="{FF2B5EF4-FFF2-40B4-BE49-F238E27FC236}">
                <a16:creationId xmlns:a16="http://schemas.microsoft.com/office/drawing/2014/main" id="{3D412402-B836-4D99-8F22-6AA43296EA08}"/>
              </a:ext>
            </a:extLst>
          </p:cNvPr>
          <p:cNvCxnSpPr>
            <a:cxnSpLocks/>
          </p:cNvCxnSpPr>
          <p:nvPr/>
        </p:nvCxnSpPr>
        <p:spPr>
          <a:xfrm>
            <a:off x="1879488" y="4010029"/>
            <a:ext cx="0" cy="1350305"/>
          </a:xfrm>
          <a:prstGeom prst="line">
            <a:avLst/>
          </a:prstGeom>
          <a:noFill/>
          <a:ln w="6350" cap="flat" cmpd="sng" algn="ctr">
            <a:solidFill>
              <a:srgbClr val="4D859E">
                <a:shade val="95000"/>
                <a:satMod val="105000"/>
              </a:srgbClr>
            </a:solidFill>
            <a:prstDash val="solid"/>
          </a:ln>
          <a:effectLst/>
        </p:spPr>
      </p:cxnSp>
      <p:sp>
        <p:nvSpPr>
          <p:cNvPr id="102" name="TextBox 101">
            <a:extLst>
              <a:ext uri="{FF2B5EF4-FFF2-40B4-BE49-F238E27FC236}">
                <a16:creationId xmlns:a16="http://schemas.microsoft.com/office/drawing/2014/main" id="{FC6970AB-E155-416F-8178-C251770ABFA7}"/>
              </a:ext>
            </a:extLst>
          </p:cNvPr>
          <p:cNvSpPr txBox="1"/>
          <p:nvPr/>
        </p:nvSpPr>
        <p:spPr>
          <a:xfrm>
            <a:off x="634079" y="6650339"/>
            <a:ext cx="1911611" cy="33855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“Fed Minutes Suggest Rate Hikes Are Over, but Offer No Timetable on Cuts”</a:t>
            </a:r>
          </a:p>
        </p:txBody>
      </p:sp>
      <p:cxnSp>
        <p:nvCxnSpPr>
          <p:cNvPr id="125" name="Straight Connector 124">
            <a:extLst>
              <a:ext uri="{FF2B5EF4-FFF2-40B4-BE49-F238E27FC236}">
                <a16:creationId xmlns:a16="http://schemas.microsoft.com/office/drawing/2014/main" id="{43479E92-27E8-43D0-A6AB-42B56A1384F1}"/>
              </a:ext>
            </a:extLst>
          </p:cNvPr>
          <p:cNvCxnSpPr>
            <a:cxnSpLocks/>
          </p:cNvCxnSpPr>
          <p:nvPr/>
        </p:nvCxnSpPr>
        <p:spPr>
          <a:xfrm>
            <a:off x="6806137" y="3545130"/>
            <a:ext cx="0" cy="1194726"/>
          </a:xfrm>
          <a:prstGeom prst="line">
            <a:avLst/>
          </a:prstGeom>
          <a:noFill/>
          <a:ln w="6350" cap="flat" cmpd="sng" algn="ctr">
            <a:solidFill>
              <a:srgbClr val="4D859E">
                <a:shade val="95000"/>
                <a:satMod val="105000"/>
              </a:srgbClr>
            </a:solidFill>
            <a:prstDash val="solid"/>
          </a:ln>
          <a:effectLst/>
        </p:spPr>
      </p:cxnSp>
      <p:cxnSp>
        <p:nvCxnSpPr>
          <p:cNvPr id="132" name="Straight Connector 131">
            <a:extLst>
              <a:ext uri="{FF2B5EF4-FFF2-40B4-BE49-F238E27FC236}">
                <a16:creationId xmlns:a16="http://schemas.microsoft.com/office/drawing/2014/main" id="{467DEB5B-DB61-4BC9-BB52-C40137E83569}"/>
              </a:ext>
            </a:extLst>
          </p:cNvPr>
          <p:cNvCxnSpPr>
            <a:cxnSpLocks/>
          </p:cNvCxnSpPr>
          <p:nvPr/>
        </p:nvCxnSpPr>
        <p:spPr>
          <a:xfrm>
            <a:off x="3912930" y="4043020"/>
            <a:ext cx="0" cy="2181197"/>
          </a:xfrm>
          <a:prstGeom prst="line">
            <a:avLst/>
          </a:prstGeom>
          <a:noFill/>
          <a:ln w="6350" cap="flat" cmpd="sng" algn="ctr">
            <a:solidFill>
              <a:srgbClr val="4D859E">
                <a:shade val="95000"/>
                <a:satMod val="105000"/>
              </a:srgbClr>
            </a:solidFill>
            <a:prstDash val="solid"/>
          </a:ln>
          <a:effectLst/>
        </p:spPr>
      </p:cxnSp>
      <p:graphicFrame>
        <p:nvGraphicFramePr>
          <p:cNvPr id="24" name="Chart 23">
            <a:extLst>
              <a:ext uri="{FF2B5EF4-FFF2-40B4-BE49-F238E27FC236}">
                <a16:creationId xmlns:a16="http://schemas.microsoft.com/office/drawing/2014/main" id="{6A86E947-FE58-48F9-8182-11E475D012DE}"/>
              </a:ext>
            </a:extLst>
          </p:cNvPr>
          <p:cNvGraphicFramePr/>
          <p:nvPr>
            <p:extLst>
              <p:ext uri="{D42A27DB-BD31-4B8C-83A1-F6EECF244321}">
                <p14:modId xmlns:p14="http://schemas.microsoft.com/office/powerpoint/2010/main" val="1829514119"/>
              </p:ext>
            </p:extLst>
          </p:nvPr>
        </p:nvGraphicFramePr>
        <p:xfrm>
          <a:off x="568528" y="2384465"/>
          <a:ext cx="8966218" cy="203348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Picture Placeholder 2">
            <a:extLst>
              <a:ext uri="{FF2B5EF4-FFF2-40B4-BE49-F238E27FC236}">
                <a16:creationId xmlns:a16="http://schemas.microsoft.com/office/drawing/2014/main" id="{15E3087B-EEAE-FBEA-303D-26B10887897B}"/>
              </a:ext>
            </a:extLst>
          </p:cNvPr>
          <p:cNvGraphicFramePr>
            <a:graphicFrameLocks/>
          </p:cNvGraphicFramePr>
          <p:nvPr>
            <p:extLst>
              <p:ext uri="{D42A27DB-BD31-4B8C-83A1-F6EECF244321}">
                <p14:modId xmlns:p14="http://schemas.microsoft.com/office/powerpoint/2010/main" val="2282893949"/>
              </p:ext>
            </p:extLst>
          </p:nvPr>
        </p:nvGraphicFramePr>
        <p:xfrm>
          <a:off x="5261761" y="1660202"/>
          <a:ext cx="4292905" cy="1088093"/>
        </p:xfrm>
        <a:graphic>
          <a:graphicData uri="http://schemas.openxmlformats.org/drawingml/2006/chart">
            <c:chart xmlns:c="http://schemas.openxmlformats.org/drawingml/2006/chart" xmlns:r="http://schemas.openxmlformats.org/officeDocument/2006/relationships" r:id="rId4"/>
          </a:graphicData>
        </a:graphic>
      </p:graphicFrame>
      <p:sp>
        <p:nvSpPr>
          <p:cNvPr id="53" name="TextBox 1">
            <a:extLst>
              <a:ext uri="{FF2B5EF4-FFF2-40B4-BE49-F238E27FC236}">
                <a16:creationId xmlns:a16="http://schemas.microsoft.com/office/drawing/2014/main" id="{AD1912CE-F88D-4CD5-8F89-7EA2CF11DE7E}"/>
              </a:ext>
            </a:extLst>
          </p:cNvPr>
          <p:cNvSpPr txBox="1"/>
          <p:nvPr/>
        </p:nvSpPr>
        <p:spPr>
          <a:xfrm>
            <a:off x="8516447" y="1906271"/>
            <a:ext cx="710232" cy="200055"/>
          </a:xfrm>
          <a:prstGeom prst="rect">
            <a:avLst/>
          </a:prstGeom>
          <a:noFill/>
        </p:spPr>
        <p:txBody>
          <a:bodyPr wrap="square" lIns="0"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700" b="1" dirty="0">
                <a:solidFill>
                  <a:schemeClr val="tx2"/>
                </a:solidFill>
                <a:latin typeface="Arial" pitchFamily="34" charset="0"/>
                <a:cs typeface="Arial" pitchFamily="34" charset="0"/>
              </a:rPr>
              <a:t>Last 3 months</a:t>
            </a:r>
          </a:p>
        </p:txBody>
      </p:sp>
      <p:sp>
        <p:nvSpPr>
          <p:cNvPr id="49" name="TextBox 1">
            <a:extLst>
              <a:ext uri="{FF2B5EF4-FFF2-40B4-BE49-F238E27FC236}">
                <a16:creationId xmlns:a16="http://schemas.microsoft.com/office/drawing/2014/main" id="{13EEE37D-18E8-433E-9420-D70F08B2E180}"/>
              </a:ext>
            </a:extLst>
          </p:cNvPr>
          <p:cNvSpPr txBox="1"/>
          <p:nvPr/>
        </p:nvSpPr>
        <p:spPr>
          <a:xfrm>
            <a:off x="5455683" y="1666015"/>
            <a:ext cx="4088111" cy="221214"/>
          </a:xfrm>
          <a:prstGeom prst="rect">
            <a:avLst/>
          </a:prstGeom>
          <a:noFill/>
        </p:spPr>
        <p:txBody>
          <a:bodyPr wrap="square" lIns="0"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41252" indent="-41252" defTabSz="913866" fontAlgn="base">
              <a:lnSpc>
                <a:spcPct val="115000"/>
              </a:lnSpc>
              <a:spcBef>
                <a:spcPct val="0"/>
              </a:spcBef>
              <a:spcAft>
                <a:spcPts val="500"/>
              </a:spcAft>
            </a:pPr>
            <a:r>
              <a:rPr lang="en-US" sz="800" b="1" cap="all" spc="50" dirty="0">
                <a:solidFill>
                  <a:schemeClr val="bg1">
                    <a:lumMod val="50000"/>
                  </a:schemeClr>
                </a:solidFill>
                <a:latin typeface="Arial Narrow" panose="020B0606020202030204" pitchFamily="34" charset="0"/>
              </a:rPr>
              <a:t>1 year (Q2 2023–Q1 2024)</a:t>
            </a:r>
          </a:p>
        </p:txBody>
      </p:sp>
      <p:sp>
        <p:nvSpPr>
          <p:cNvPr id="12" name="TextBox 11">
            <a:extLst>
              <a:ext uri="{FF2B5EF4-FFF2-40B4-BE49-F238E27FC236}">
                <a16:creationId xmlns:a16="http://schemas.microsoft.com/office/drawing/2014/main" id="{B4330E3F-C0A9-41F4-30EA-1EBDC458C685}"/>
              </a:ext>
            </a:extLst>
          </p:cNvPr>
          <p:cNvSpPr txBox="1"/>
          <p:nvPr/>
        </p:nvSpPr>
        <p:spPr>
          <a:xfrm>
            <a:off x="1220819" y="6128368"/>
            <a:ext cx="1636681" cy="33855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“China Becomes the World’s Biggest Auto Exporter”</a:t>
            </a:r>
          </a:p>
        </p:txBody>
      </p:sp>
      <p:sp>
        <p:nvSpPr>
          <p:cNvPr id="19" name="TextBox 18">
            <a:extLst>
              <a:ext uri="{FF2B5EF4-FFF2-40B4-BE49-F238E27FC236}">
                <a16:creationId xmlns:a16="http://schemas.microsoft.com/office/drawing/2014/main" id="{B02D5D15-6312-28B5-1B15-002889BDA8CA}"/>
              </a:ext>
            </a:extLst>
          </p:cNvPr>
          <p:cNvSpPr txBox="1"/>
          <p:nvPr/>
        </p:nvSpPr>
        <p:spPr>
          <a:xfrm>
            <a:off x="1773269" y="5366368"/>
            <a:ext cx="1335691" cy="46166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“US Inflation Edged Up in December after Rapid Cooling Most of 2023”</a:t>
            </a:r>
          </a:p>
        </p:txBody>
      </p:sp>
      <p:sp>
        <p:nvSpPr>
          <p:cNvPr id="21" name="TextBox 20">
            <a:extLst>
              <a:ext uri="{FF2B5EF4-FFF2-40B4-BE49-F238E27FC236}">
                <a16:creationId xmlns:a16="http://schemas.microsoft.com/office/drawing/2014/main" id="{932839B7-FFB5-7CF7-3B40-4836FCEDA067}"/>
              </a:ext>
            </a:extLst>
          </p:cNvPr>
          <p:cNvSpPr txBox="1"/>
          <p:nvPr/>
        </p:nvSpPr>
        <p:spPr>
          <a:xfrm>
            <a:off x="1937099" y="4524358"/>
            <a:ext cx="1126141" cy="58477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“S&amp;P 500 Closes at First Record High in Two Years as Tech Fuels US Stocks”</a:t>
            </a:r>
          </a:p>
        </p:txBody>
      </p:sp>
      <p:sp>
        <p:nvSpPr>
          <p:cNvPr id="25" name="TextBox 24">
            <a:extLst>
              <a:ext uri="{FF2B5EF4-FFF2-40B4-BE49-F238E27FC236}">
                <a16:creationId xmlns:a16="http://schemas.microsoft.com/office/drawing/2014/main" id="{8606787A-6179-88EA-80AE-556E1DDE5360}"/>
              </a:ext>
            </a:extLst>
          </p:cNvPr>
          <p:cNvSpPr txBox="1"/>
          <p:nvPr/>
        </p:nvSpPr>
        <p:spPr>
          <a:xfrm>
            <a:off x="2523839" y="6642719"/>
            <a:ext cx="1911611" cy="33855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“Pentagon Runs Out of Congressionally Appropriated Funds for Ukraine”</a:t>
            </a:r>
          </a:p>
        </p:txBody>
      </p:sp>
      <p:sp>
        <p:nvSpPr>
          <p:cNvPr id="27" name="TextBox 26">
            <a:extLst>
              <a:ext uri="{FF2B5EF4-FFF2-40B4-BE49-F238E27FC236}">
                <a16:creationId xmlns:a16="http://schemas.microsoft.com/office/drawing/2014/main" id="{6A878FAF-7DD3-82AE-1A72-064CDF284F27}"/>
              </a:ext>
            </a:extLst>
          </p:cNvPr>
          <p:cNvSpPr txBox="1"/>
          <p:nvPr/>
        </p:nvSpPr>
        <p:spPr>
          <a:xfrm>
            <a:off x="3236309" y="6246479"/>
            <a:ext cx="1911611" cy="33855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“US Jobs Growth of 353,000 Blasts Past Expectations as Labor Market Stays Hot”</a:t>
            </a:r>
          </a:p>
        </p:txBody>
      </p:sp>
      <p:sp>
        <p:nvSpPr>
          <p:cNvPr id="28" name="TextBox 27">
            <a:extLst>
              <a:ext uri="{FF2B5EF4-FFF2-40B4-BE49-F238E27FC236}">
                <a16:creationId xmlns:a16="http://schemas.microsoft.com/office/drawing/2014/main" id="{69FF4221-AE8D-E11B-0227-C1DB1F1F1DA7}"/>
              </a:ext>
            </a:extLst>
          </p:cNvPr>
          <p:cNvSpPr txBox="1"/>
          <p:nvPr/>
        </p:nvSpPr>
        <p:spPr>
          <a:xfrm>
            <a:off x="3958613" y="5660270"/>
            <a:ext cx="1206151" cy="33855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“US Border Deal Is Declared Dead”</a:t>
            </a:r>
          </a:p>
        </p:txBody>
      </p:sp>
      <p:sp>
        <p:nvSpPr>
          <p:cNvPr id="29" name="TextBox 28">
            <a:extLst>
              <a:ext uri="{FF2B5EF4-FFF2-40B4-BE49-F238E27FC236}">
                <a16:creationId xmlns:a16="http://schemas.microsoft.com/office/drawing/2014/main" id="{57856AFB-37B9-F0E4-DE8A-235032BD0A03}"/>
              </a:ext>
            </a:extLst>
          </p:cNvPr>
          <p:cNvSpPr txBox="1"/>
          <p:nvPr/>
        </p:nvSpPr>
        <p:spPr>
          <a:xfrm>
            <a:off x="4421219" y="4516738"/>
            <a:ext cx="768001" cy="954107"/>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“Eurozone Industrial Production Unexpectedly Expands amid Signs Recovery for Sector”</a:t>
            </a:r>
          </a:p>
        </p:txBody>
      </p:sp>
      <p:sp>
        <p:nvSpPr>
          <p:cNvPr id="35" name="TextBox 34">
            <a:extLst>
              <a:ext uri="{FF2B5EF4-FFF2-40B4-BE49-F238E27FC236}">
                <a16:creationId xmlns:a16="http://schemas.microsoft.com/office/drawing/2014/main" id="{4F9CCA5C-F0DF-D0F2-7571-4FE0696F715D}"/>
              </a:ext>
            </a:extLst>
          </p:cNvPr>
          <p:cNvSpPr txBox="1"/>
          <p:nvPr/>
        </p:nvSpPr>
        <p:spPr>
          <a:xfrm>
            <a:off x="5286089" y="6044549"/>
            <a:ext cx="1846231" cy="46166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“Dow, S&amp;P 500, Nikkei Surge to Records after Nvidia’s Blockbuster Earnings Spark Global Rally”</a:t>
            </a:r>
          </a:p>
        </p:txBody>
      </p:sp>
      <p:sp>
        <p:nvSpPr>
          <p:cNvPr id="36" name="TextBox 35">
            <a:extLst>
              <a:ext uri="{FF2B5EF4-FFF2-40B4-BE49-F238E27FC236}">
                <a16:creationId xmlns:a16="http://schemas.microsoft.com/office/drawing/2014/main" id="{A13F9667-2BA4-EBA0-0089-4CCB8C09526E}"/>
              </a:ext>
            </a:extLst>
          </p:cNvPr>
          <p:cNvSpPr txBox="1"/>
          <p:nvPr/>
        </p:nvSpPr>
        <p:spPr>
          <a:xfrm>
            <a:off x="5804249" y="5488288"/>
            <a:ext cx="1339501" cy="46166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“US Treasury Yields Rise in February as Fed Pivot Is Delayed”</a:t>
            </a:r>
          </a:p>
        </p:txBody>
      </p:sp>
      <p:sp>
        <p:nvSpPr>
          <p:cNvPr id="38" name="TextBox 37">
            <a:extLst>
              <a:ext uri="{FF2B5EF4-FFF2-40B4-BE49-F238E27FC236}">
                <a16:creationId xmlns:a16="http://schemas.microsoft.com/office/drawing/2014/main" id="{44BC7A04-E06E-F0F0-7867-1D7D6ED2982F}"/>
              </a:ext>
            </a:extLst>
          </p:cNvPr>
          <p:cNvSpPr txBox="1"/>
          <p:nvPr/>
        </p:nvSpPr>
        <p:spPr>
          <a:xfrm>
            <a:off x="6470999" y="4749148"/>
            <a:ext cx="615601" cy="46166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“Gold Rallies to All-Time High” </a:t>
            </a:r>
          </a:p>
        </p:txBody>
      </p:sp>
      <p:sp>
        <p:nvSpPr>
          <p:cNvPr id="39" name="TextBox 38">
            <a:extLst>
              <a:ext uri="{FF2B5EF4-FFF2-40B4-BE49-F238E27FC236}">
                <a16:creationId xmlns:a16="http://schemas.microsoft.com/office/drawing/2014/main" id="{E8D3BFBC-6AA1-1BE9-B9EA-6B6440AB2253}"/>
              </a:ext>
            </a:extLst>
          </p:cNvPr>
          <p:cNvSpPr txBox="1"/>
          <p:nvPr/>
        </p:nvSpPr>
        <p:spPr>
          <a:xfrm>
            <a:off x="6337649" y="6650339"/>
            <a:ext cx="1911611" cy="338554"/>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“US Unemployment Ticks Higher to 3.9% and Wage Growth Slows”</a:t>
            </a:r>
          </a:p>
        </p:txBody>
      </p:sp>
      <p:sp>
        <p:nvSpPr>
          <p:cNvPr id="40" name="TextBox 39">
            <a:extLst>
              <a:ext uri="{FF2B5EF4-FFF2-40B4-BE49-F238E27FC236}">
                <a16:creationId xmlns:a16="http://schemas.microsoft.com/office/drawing/2014/main" id="{B17F14E9-45AC-FC8E-20F3-FD696162FA46}"/>
              </a:ext>
            </a:extLst>
          </p:cNvPr>
          <p:cNvSpPr txBox="1"/>
          <p:nvPr/>
        </p:nvSpPr>
        <p:spPr>
          <a:xfrm>
            <a:off x="7221569" y="5876908"/>
            <a:ext cx="1168051" cy="46166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“US Small-Business Optimism Weakens on Inflation Worries”</a:t>
            </a:r>
          </a:p>
        </p:txBody>
      </p:sp>
      <p:sp>
        <p:nvSpPr>
          <p:cNvPr id="41" name="TextBox 40">
            <a:extLst>
              <a:ext uri="{FF2B5EF4-FFF2-40B4-BE49-F238E27FC236}">
                <a16:creationId xmlns:a16="http://schemas.microsoft.com/office/drawing/2014/main" id="{CF85D3E0-CCEC-4DF9-99F6-D1ABC9FEC5A3}"/>
              </a:ext>
            </a:extLst>
          </p:cNvPr>
          <p:cNvSpPr txBox="1"/>
          <p:nvPr/>
        </p:nvSpPr>
        <p:spPr>
          <a:xfrm>
            <a:off x="7568279" y="4691998"/>
            <a:ext cx="901351" cy="707886"/>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“Global Era of Negative Interest Rates Ends as Japan Goes to Zero”</a:t>
            </a:r>
          </a:p>
        </p:txBody>
      </p:sp>
      <p:sp>
        <p:nvSpPr>
          <p:cNvPr id="42" name="TextBox 41">
            <a:extLst>
              <a:ext uri="{FF2B5EF4-FFF2-40B4-BE49-F238E27FC236}">
                <a16:creationId xmlns:a16="http://schemas.microsoft.com/office/drawing/2014/main" id="{5C7BA40D-C159-354F-A57F-5289115F68E6}"/>
              </a:ext>
            </a:extLst>
          </p:cNvPr>
          <p:cNvSpPr txBox="1"/>
          <p:nvPr/>
        </p:nvSpPr>
        <p:spPr>
          <a:xfrm>
            <a:off x="8318849" y="6516988"/>
            <a:ext cx="1328071" cy="46166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“US Senate Approves Measure Averting Government Shutdown”</a:t>
            </a:r>
          </a:p>
        </p:txBody>
      </p:sp>
      <p:sp>
        <p:nvSpPr>
          <p:cNvPr id="45" name="TextBox 44">
            <a:extLst>
              <a:ext uri="{FF2B5EF4-FFF2-40B4-BE49-F238E27FC236}">
                <a16:creationId xmlns:a16="http://schemas.microsoft.com/office/drawing/2014/main" id="{922BADB3-F729-6CC1-1013-35806E792BCA}"/>
              </a:ext>
            </a:extLst>
          </p:cNvPr>
          <p:cNvSpPr txBox="1"/>
          <p:nvPr/>
        </p:nvSpPr>
        <p:spPr>
          <a:xfrm>
            <a:off x="8503906" y="5678787"/>
            <a:ext cx="977551" cy="584775"/>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“US Durable-Goods Orders Rebound and Business Investment Rises”</a:t>
            </a:r>
          </a:p>
        </p:txBody>
      </p:sp>
      <p:sp>
        <p:nvSpPr>
          <p:cNvPr id="51" name="TextBox 50">
            <a:extLst>
              <a:ext uri="{FF2B5EF4-FFF2-40B4-BE49-F238E27FC236}">
                <a16:creationId xmlns:a16="http://schemas.microsoft.com/office/drawing/2014/main" id="{C9E152DE-8265-1FB7-8FD2-0A4938DEF786}"/>
              </a:ext>
            </a:extLst>
          </p:cNvPr>
          <p:cNvSpPr txBox="1"/>
          <p:nvPr/>
        </p:nvSpPr>
        <p:spPr>
          <a:xfrm>
            <a:off x="8884906" y="4601101"/>
            <a:ext cx="667034" cy="707886"/>
          </a:xfrm>
          <a:prstGeom prst="rect">
            <a:avLst/>
          </a:prstGeom>
          <a:noFill/>
        </p:spPr>
        <p:txBody>
          <a:bodyPr wrap="square" lIns="0" rIns="0" rtlCol="0">
            <a:spAutoFit/>
          </a:bodyPr>
          <a:lstStyle/>
          <a:p>
            <a:pPr marL="41252" indent="-41252" defTabSz="913866" fontAlgn="base">
              <a:spcBef>
                <a:spcPct val="0"/>
              </a:spcBef>
              <a:spcAft>
                <a:spcPts val="600"/>
              </a:spcAft>
            </a:pPr>
            <a:r>
              <a:rPr lang="en-US" sz="800" dirty="0">
                <a:solidFill>
                  <a:prstClr val="black"/>
                </a:solidFill>
              </a:rPr>
              <a:t>“</a:t>
            </a:r>
            <a:r>
              <a:rPr lang="da-DK" sz="800" dirty="0">
                <a:solidFill>
                  <a:prstClr val="black"/>
                </a:solidFill>
              </a:rPr>
              <a:t>Markets around the World Set Records in First Quarter”</a:t>
            </a:r>
          </a:p>
        </p:txBody>
      </p:sp>
      <p:cxnSp>
        <p:nvCxnSpPr>
          <p:cNvPr id="4" name="Straight Connector 3">
            <a:extLst>
              <a:ext uri="{FF2B5EF4-FFF2-40B4-BE49-F238E27FC236}">
                <a16:creationId xmlns:a16="http://schemas.microsoft.com/office/drawing/2014/main" id="{AFD4956C-4CE1-06F9-1126-15AD5FA227DE}"/>
              </a:ext>
            </a:extLst>
          </p:cNvPr>
          <p:cNvCxnSpPr>
            <a:cxnSpLocks/>
          </p:cNvCxnSpPr>
          <p:nvPr/>
        </p:nvCxnSpPr>
        <p:spPr>
          <a:xfrm>
            <a:off x="620205" y="6982664"/>
            <a:ext cx="9016555" cy="0"/>
          </a:xfrm>
          <a:prstGeom prst="line">
            <a:avLst/>
          </a:prstGeom>
          <a:ln w="63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6" name="Picture Placeholder 5" descr="A logo for a company&#10;&#10;Description automatically generated">
            <a:extLst>
              <a:ext uri="{FF2B5EF4-FFF2-40B4-BE49-F238E27FC236}">
                <a16:creationId xmlns:a16="http://schemas.microsoft.com/office/drawing/2014/main" id="{D14BC0B0-E6B5-25E2-B972-5B66A6927098}"/>
              </a:ext>
            </a:extLst>
          </p:cNvPr>
          <p:cNvPicPr>
            <a:picLocks noGrp="1" noChangeAspect="1"/>
          </p:cNvPicPr>
          <p:nvPr>
            <p:ph type="pic" sz="quarter" idx="13"/>
          </p:nvPr>
        </p:nvPicPr>
        <p:blipFill>
          <a:blip r:embed="rId5">
            <a:extLst>
              <a:ext uri="{28A0092B-C50C-407E-A947-70E740481C1C}">
                <a14:useLocalDpi xmlns:a14="http://schemas.microsoft.com/office/drawing/2010/main" val="0"/>
              </a:ext>
            </a:extLst>
          </a:blip>
          <a:srcRect l="221" r="221"/>
          <a:stretch>
            <a:fillRect/>
          </a:stretch>
        </p:blipFill>
        <p:spPr>
          <a:xfrm>
            <a:off x="7759700" y="350838"/>
            <a:ext cx="1830388" cy="731837"/>
          </a:xfrm>
        </p:spPr>
      </p:pic>
    </p:spTree>
    <p:extLst>
      <p:ext uri="{BB962C8B-B14F-4D97-AF65-F5344CB8AC3E}">
        <p14:creationId xmlns:p14="http://schemas.microsoft.com/office/powerpoint/2010/main" val="1745155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ssetID" descr="svtx:content/slide/@id">
            <a:extLst>
              <a:ext uri="{FF2B5EF4-FFF2-40B4-BE49-F238E27FC236}">
                <a16:creationId xmlns:a16="http://schemas.microsoft.com/office/drawing/2014/main" id="{3613E0D9-61A9-9DD8-36C4-58660A459D50}"/>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dirty="0">
                <a:solidFill>
                  <a:schemeClr val="bg1">
                    <a:lumMod val="50000"/>
                  </a:schemeClr>
                </a:solidFill>
                <a:latin typeface="Avenir LT 35 Light" panose="020B0303020000020003" pitchFamily="34" charset="0"/>
                <a:cs typeface="+mn-cs"/>
              </a:rPr>
              <a:t>135214</a:t>
            </a:r>
          </a:p>
        </p:txBody>
      </p:sp>
      <p:cxnSp>
        <p:nvCxnSpPr>
          <p:cNvPr id="12" name="Straight Connector 11">
            <a:extLst>
              <a:ext uri="{FF2B5EF4-FFF2-40B4-BE49-F238E27FC236}">
                <a16:creationId xmlns:a16="http://schemas.microsoft.com/office/drawing/2014/main" id="{F549CD37-03E5-B11C-3D25-15B1579BCEC6}"/>
              </a:ext>
            </a:extLst>
          </p:cNvPr>
          <p:cNvCxnSpPr>
            <a:cxnSpLocks/>
          </p:cNvCxnSpPr>
          <p:nvPr/>
        </p:nvCxnSpPr>
        <p:spPr>
          <a:xfrm>
            <a:off x="8499898" y="3747180"/>
            <a:ext cx="0" cy="1490482"/>
          </a:xfrm>
          <a:prstGeom prst="line">
            <a:avLst/>
          </a:prstGeom>
          <a:noFill/>
          <a:ln w="6350" cap="flat" cmpd="sng" algn="ctr">
            <a:solidFill>
              <a:srgbClr val="4D859E">
                <a:shade val="95000"/>
                <a:satMod val="105000"/>
              </a:srgbClr>
            </a:solidFill>
            <a:prstDash val="solid"/>
          </a:ln>
          <a:effectLst/>
        </p:spPr>
      </p:cxnSp>
      <p:cxnSp>
        <p:nvCxnSpPr>
          <p:cNvPr id="37" name="Straight Connector 36">
            <a:extLst>
              <a:ext uri="{FF2B5EF4-FFF2-40B4-BE49-F238E27FC236}">
                <a16:creationId xmlns:a16="http://schemas.microsoft.com/office/drawing/2014/main" id="{7EF1F622-4099-553B-8F8B-21114FC808E1}"/>
              </a:ext>
            </a:extLst>
          </p:cNvPr>
          <p:cNvCxnSpPr>
            <a:cxnSpLocks/>
          </p:cNvCxnSpPr>
          <p:nvPr/>
        </p:nvCxnSpPr>
        <p:spPr>
          <a:xfrm>
            <a:off x="7508999" y="4078256"/>
            <a:ext cx="0" cy="2444153"/>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D9B5E7A-DE15-160A-BBE0-3B3719F6BA97}"/>
              </a:ext>
            </a:extLst>
          </p:cNvPr>
          <p:cNvCxnSpPr>
            <a:cxnSpLocks/>
          </p:cNvCxnSpPr>
          <p:nvPr/>
        </p:nvCxnSpPr>
        <p:spPr>
          <a:xfrm>
            <a:off x="3251825" y="4020518"/>
            <a:ext cx="0" cy="2553552"/>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DB76139-4F8A-5450-E3D4-296A4DCDBEE9}"/>
              </a:ext>
            </a:extLst>
          </p:cNvPr>
          <p:cNvCxnSpPr>
            <a:cxnSpLocks/>
          </p:cNvCxnSpPr>
          <p:nvPr/>
        </p:nvCxnSpPr>
        <p:spPr>
          <a:xfrm>
            <a:off x="2442013" y="4067252"/>
            <a:ext cx="0" cy="788343"/>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D398BE45-B204-4DB4-9118-9EB870C4013E}"/>
              </a:ext>
            </a:extLst>
          </p:cNvPr>
          <p:cNvCxnSpPr>
            <a:cxnSpLocks/>
          </p:cNvCxnSpPr>
          <p:nvPr/>
        </p:nvCxnSpPr>
        <p:spPr>
          <a:xfrm>
            <a:off x="8089287" y="3592288"/>
            <a:ext cx="0" cy="2525461"/>
          </a:xfrm>
          <a:prstGeom prst="line">
            <a:avLst/>
          </a:prstGeom>
          <a:noFill/>
          <a:ln w="6350" cap="flat" cmpd="sng" algn="ctr">
            <a:solidFill>
              <a:srgbClr val="4D859E">
                <a:shade val="95000"/>
                <a:satMod val="105000"/>
              </a:srgbClr>
            </a:solidFill>
            <a:prstDash val="solid"/>
          </a:ln>
          <a:effectLst/>
        </p:spPr>
      </p:cxnSp>
      <p:sp>
        <p:nvSpPr>
          <p:cNvPr id="2" name="Title 1"/>
          <p:cNvSpPr>
            <a:spLocks noGrp="1"/>
          </p:cNvSpPr>
          <p:nvPr>
            <p:ph type="title"/>
          </p:nvPr>
        </p:nvSpPr>
        <p:spPr>
          <a:xfrm>
            <a:off x="529812" y="657966"/>
            <a:ext cx="9052560" cy="521864"/>
          </a:xfrm>
          <a:noFill/>
        </p:spPr>
        <p:txBody>
          <a:bodyPr/>
          <a:lstStyle/>
          <a:p>
            <a:r>
              <a:rPr lang="en-US" dirty="0"/>
              <a:t>World Stock Market Performance</a:t>
            </a:r>
          </a:p>
        </p:txBody>
      </p:sp>
      <p:sp>
        <p:nvSpPr>
          <p:cNvPr id="3" name="Slide Number Placeholder 2"/>
          <p:cNvSpPr>
            <a:spLocks noGrp="1"/>
          </p:cNvSpPr>
          <p:nvPr>
            <p:ph type="sldNum" sz="quarter" idx="12"/>
          </p:nvPr>
        </p:nvSpPr>
        <p:spPr/>
        <p:txBody>
          <a:bodyPr/>
          <a:lstStyle/>
          <a:p>
            <a:fld id="{66F6FF41-5833-4EBF-9145-362BCED2914A}" type="slidenum">
              <a:rPr lang="en-US" smtClean="0">
                <a:solidFill>
                  <a:prstClr val="white">
                    <a:lumMod val="50000"/>
                  </a:prstClr>
                </a:solidFill>
              </a:rPr>
              <a:pPr/>
              <a:t>6</a:t>
            </a:fld>
            <a:endParaRPr lang="en-US" dirty="0">
              <a:solidFill>
                <a:prstClr val="white">
                  <a:lumMod val="50000"/>
                </a:prstClr>
              </a:solidFill>
            </a:endParaRPr>
          </a:p>
        </p:txBody>
      </p:sp>
      <p:sp>
        <p:nvSpPr>
          <p:cNvPr id="11" name="Text Placeholder 10"/>
          <p:cNvSpPr>
            <a:spLocks noGrp="1"/>
          </p:cNvSpPr>
          <p:nvPr>
            <p:ph type="body" sz="quarter" idx="15"/>
          </p:nvPr>
        </p:nvSpPr>
        <p:spPr/>
        <p:txBody>
          <a:bodyPr/>
          <a:lstStyle/>
          <a:p>
            <a:r>
              <a:rPr lang="en-US" dirty="0"/>
              <a:t>Graph Source: MSCI ACWI Index (net dividends). MSCI data © MSCI 2024, all rights reserved. Index level based at 100 starting January 2000.</a:t>
            </a:r>
            <a:br>
              <a:rPr lang="en-US" dirty="0"/>
            </a:br>
            <a:r>
              <a:rPr lang="en-US" dirty="0"/>
              <a:t>It is not possible to invest directly in an index. Performance does not reflect the expenses associated with management of an actual portfolio. </a:t>
            </a:r>
            <a:r>
              <a:rPr lang="en-US" b="1" dirty="0"/>
              <a:t>Past performance is not a guarantee of future results. </a:t>
            </a:r>
          </a:p>
        </p:txBody>
      </p:sp>
      <p:sp>
        <p:nvSpPr>
          <p:cNvPr id="5" name="Text Placeholder 4"/>
          <p:cNvSpPr>
            <a:spLocks noGrp="1"/>
          </p:cNvSpPr>
          <p:nvPr>
            <p:ph type="body" sz="quarter" idx="14"/>
          </p:nvPr>
        </p:nvSpPr>
        <p:spPr>
          <a:xfrm>
            <a:off x="529813" y="1067438"/>
            <a:ext cx="8823326" cy="346075"/>
          </a:xfrm>
          <a:noFill/>
        </p:spPr>
        <p:txBody>
          <a:bodyPr/>
          <a:lstStyle/>
          <a:p>
            <a:r>
              <a:rPr lang="en-US" dirty="0"/>
              <a:t>MSCI All Country World Index with selected headlines from past 12 months</a:t>
            </a:r>
          </a:p>
        </p:txBody>
      </p:sp>
      <p:grpSp>
        <p:nvGrpSpPr>
          <p:cNvPr id="49" name="Group 48">
            <a:extLst>
              <a:ext uri="{FF2B5EF4-FFF2-40B4-BE49-F238E27FC236}">
                <a16:creationId xmlns:a16="http://schemas.microsoft.com/office/drawing/2014/main" id="{00BBFCE2-9AD7-4939-BEF8-D78EA34E1014}"/>
              </a:ext>
            </a:extLst>
          </p:cNvPr>
          <p:cNvGrpSpPr/>
          <p:nvPr/>
        </p:nvGrpSpPr>
        <p:grpSpPr>
          <a:xfrm>
            <a:off x="524124" y="6982664"/>
            <a:ext cx="9112636" cy="369277"/>
            <a:chOff x="524124" y="6775986"/>
            <a:chExt cx="9112636" cy="369277"/>
          </a:xfrm>
        </p:grpSpPr>
        <p:sp>
          <p:nvSpPr>
            <p:cNvPr id="50" name="TextBox 49">
              <a:extLst>
                <a:ext uri="{FF2B5EF4-FFF2-40B4-BE49-F238E27FC236}">
                  <a16:creationId xmlns:a16="http://schemas.microsoft.com/office/drawing/2014/main" id="{5D03AD3F-366D-44EA-AA8E-37ABF2C852C9}"/>
                </a:ext>
              </a:extLst>
            </p:cNvPr>
            <p:cNvSpPr txBox="1"/>
            <p:nvPr/>
          </p:nvSpPr>
          <p:spPr>
            <a:xfrm>
              <a:off x="524124" y="6775986"/>
              <a:ext cx="8791688" cy="369277"/>
            </a:xfrm>
            <a:prstGeom prst="rect">
              <a:avLst/>
            </a:prstGeom>
            <a:noFill/>
          </p:spPr>
          <p:txBody>
            <a:bodyPr wrap="square" lIns="91388" tIns="45693" rIns="91388" bIns="45693" rtlCol="0">
              <a:spAutoFit/>
            </a:bodyPr>
            <a:lstStyle/>
            <a:p>
              <a:r>
                <a:rPr lang="en-US" sz="900" b="1" i="1" dirty="0">
                  <a:solidFill>
                    <a:schemeClr val="tx2"/>
                  </a:solidFill>
                  <a:latin typeface="Times New Roman" panose="02020603050405020304" pitchFamily="18" charset="0"/>
                  <a:cs typeface="Times New Roman" panose="02020603050405020304" pitchFamily="18" charset="0"/>
                </a:rPr>
                <a:t>These headlines are not offered to explain market returns. Instead, they serve as a reminder that investors should view daily events from a long-term perspective and avoid making investment decisions based solely on the news.</a:t>
              </a:r>
            </a:p>
          </p:txBody>
        </p:sp>
        <p:cxnSp>
          <p:nvCxnSpPr>
            <p:cNvPr id="51" name="Straight Connector 50">
              <a:extLst>
                <a:ext uri="{FF2B5EF4-FFF2-40B4-BE49-F238E27FC236}">
                  <a16:creationId xmlns:a16="http://schemas.microsoft.com/office/drawing/2014/main" id="{7F9194C2-14E0-4AFF-9FB7-4989035BD6DA}"/>
                </a:ext>
              </a:extLst>
            </p:cNvPr>
            <p:cNvCxnSpPr>
              <a:cxnSpLocks/>
            </p:cNvCxnSpPr>
            <p:nvPr/>
          </p:nvCxnSpPr>
          <p:spPr>
            <a:xfrm>
              <a:off x="620205" y="6775986"/>
              <a:ext cx="9016555" cy="0"/>
            </a:xfrm>
            <a:prstGeom prst="line">
              <a:avLst/>
            </a:prstGeom>
            <a:ln w="63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grpSp>
        <p:nvGrpSpPr>
          <p:cNvPr id="7" name="Group 6">
            <a:extLst>
              <a:ext uri="{FF2B5EF4-FFF2-40B4-BE49-F238E27FC236}">
                <a16:creationId xmlns:a16="http://schemas.microsoft.com/office/drawing/2014/main" id="{C56601C9-13A1-43E8-860C-913C6C9A73DD}"/>
              </a:ext>
            </a:extLst>
          </p:cNvPr>
          <p:cNvGrpSpPr/>
          <p:nvPr/>
        </p:nvGrpSpPr>
        <p:grpSpPr>
          <a:xfrm>
            <a:off x="5288989" y="1533780"/>
            <a:ext cx="4310743" cy="1091997"/>
            <a:chOff x="3965870" y="1564308"/>
            <a:chExt cx="4310743" cy="1091997"/>
          </a:xfrm>
        </p:grpSpPr>
        <p:grpSp>
          <p:nvGrpSpPr>
            <p:cNvPr id="6" name="Group 5">
              <a:extLst>
                <a:ext uri="{FF2B5EF4-FFF2-40B4-BE49-F238E27FC236}">
                  <a16:creationId xmlns:a16="http://schemas.microsoft.com/office/drawing/2014/main" id="{DFBF8092-3E4E-4782-B4B1-B4FA02D740B8}"/>
                </a:ext>
              </a:extLst>
            </p:cNvPr>
            <p:cNvGrpSpPr/>
            <p:nvPr/>
          </p:nvGrpSpPr>
          <p:grpSpPr>
            <a:xfrm>
              <a:off x="3965870" y="1564308"/>
              <a:ext cx="4310743" cy="1091997"/>
              <a:chOff x="3965870" y="1564308"/>
              <a:chExt cx="4310743" cy="1091997"/>
            </a:xfrm>
          </p:grpSpPr>
          <p:graphicFrame>
            <p:nvGraphicFramePr>
              <p:cNvPr id="61" name="Picture Placeholder 2">
                <a:extLst>
                  <a:ext uri="{FF2B5EF4-FFF2-40B4-BE49-F238E27FC236}">
                    <a16:creationId xmlns:a16="http://schemas.microsoft.com/office/drawing/2014/main" id="{4A706DF6-7952-4DB9-9AC7-A2B16507D8F2}"/>
                  </a:ext>
                </a:extLst>
              </p:cNvPr>
              <p:cNvGraphicFramePr>
                <a:graphicFrameLocks/>
              </p:cNvGraphicFramePr>
              <p:nvPr>
                <p:extLst>
                  <p:ext uri="{D42A27DB-BD31-4B8C-83A1-F6EECF244321}">
                    <p14:modId xmlns:p14="http://schemas.microsoft.com/office/powerpoint/2010/main" val="595185527"/>
                  </p:ext>
                </p:extLst>
              </p:nvPr>
            </p:nvGraphicFramePr>
            <p:xfrm>
              <a:off x="3965870" y="1568212"/>
              <a:ext cx="4310743" cy="1088093"/>
            </p:xfrm>
            <a:graphic>
              <a:graphicData uri="http://schemas.openxmlformats.org/drawingml/2006/chart">
                <c:chart xmlns:c="http://schemas.openxmlformats.org/drawingml/2006/chart" xmlns:r="http://schemas.openxmlformats.org/officeDocument/2006/relationships" r:id="rId3"/>
              </a:graphicData>
            </a:graphic>
          </p:graphicFrame>
          <p:sp>
            <p:nvSpPr>
              <p:cNvPr id="56" name="TextBox 1">
                <a:extLst>
                  <a:ext uri="{FF2B5EF4-FFF2-40B4-BE49-F238E27FC236}">
                    <a16:creationId xmlns:a16="http://schemas.microsoft.com/office/drawing/2014/main" id="{B55E4F5D-623F-4349-A698-23213526F379}"/>
                  </a:ext>
                </a:extLst>
              </p:cNvPr>
              <p:cNvSpPr txBox="1"/>
              <p:nvPr/>
            </p:nvSpPr>
            <p:spPr>
              <a:xfrm>
                <a:off x="4142089" y="1564308"/>
                <a:ext cx="4088111" cy="221214"/>
              </a:xfrm>
              <a:prstGeom prst="rect">
                <a:avLst/>
              </a:prstGeom>
              <a:noFill/>
            </p:spPr>
            <p:txBody>
              <a:bodyPr wrap="square" lIns="0"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41252" indent="-41252" defTabSz="913866" fontAlgn="base">
                  <a:lnSpc>
                    <a:spcPct val="115000"/>
                  </a:lnSpc>
                  <a:spcBef>
                    <a:spcPct val="0"/>
                  </a:spcBef>
                  <a:spcAft>
                    <a:spcPts val="500"/>
                  </a:spcAft>
                </a:pPr>
                <a:r>
                  <a:rPr lang="en-US" sz="800" b="1" cap="all" spc="50" dirty="0">
                    <a:solidFill>
                      <a:schemeClr val="bg1">
                        <a:lumMod val="50000"/>
                      </a:schemeClr>
                    </a:solidFill>
                    <a:latin typeface="Arial Narrow" panose="020B0606020202030204" pitchFamily="34" charset="0"/>
                  </a:rPr>
                  <a:t>Long Term (2000–Q1 2024)</a:t>
                </a:r>
              </a:p>
            </p:txBody>
          </p:sp>
        </p:grpSp>
        <p:sp>
          <p:nvSpPr>
            <p:cNvPr id="64" name="TextBox 1">
              <a:extLst>
                <a:ext uri="{FF2B5EF4-FFF2-40B4-BE49-F238E27FC236}">
                  <a16:creationId xmlns:a16="http://schemas.microsoft.com/office/drawing/2014/main" id="{65C937AD-3845-4BBF-8FD0-5BE7CD2CD26D}"/>
                </a:ext>
              </a:extLst>
            </p:cNvPr>
            <p:cNvSpPr txBox="1"/>
            <p:nvPr/>
          </p:nvSpPr>
          <p:spPr>
            <a:xfrm>
              <a:off x="7615672" y="2142509"/>
              <a:ext cx="462519" cy="307777"/>
            </a:xfrm>
            <a:prstGeom prst="rect">
              <a:avLst/>
            </a:prstGeom>
            <a:noFill/>
          </p:spPr>
          <p:txBody>
            <a:bodyPr wrap="square" lIns="0"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700" b="1" dirty="0">
                  <a:solidFill>
                    <a:schemeClr val="tx2"/>
                  </a:solidFill>
                  <a:latin typeface="Arial" pitchFamily="34" charset="0"/>
                  <a:cs typeface="Arial" pitchFamily="34" charset="0"/>
                </a:rPr>
                <a:t>Last 12 months</a:t>
              </a:r>
            </a:p>
          </p:txBody>
        </p:sp>
      </p:grpSp>
      <p:cxnSp>
        <p:nvCxnSpPr>
          <p:cNvPr id="68" name="Straight Connector 67">
            <a:extLst>
              <a:ext uri="{FF2B5EF4-FFF2-40B4-BE49-F238E27FC236}">
                <a16:creationId xmlns:a16="http://schemas.microsoft.com/office/drawing/2014/main" id="{1A2369D9-91F5-4343-B21C-C344D7081F94}"/>
              </a:ext>
            </a:extLst>
          </p:cNvPr>
          <p:cNvCxnSpPr>
            <a:cxnSpLocks/>
          </p:cNvCxnSpPr>
          <p:nvPr/>
        </p:nvCxnSpPr>
        <p:spPr>
          <a:xfrm flipH="1">
            <a:off x="7258666" y="4062261"/>
            <a:ext cx="3" cy="590603"/>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88B87AFE-DE6A-4610-A3AB-BD7DAD342986}"/>
              </a:ext>
            </a:extLst>
          </p:cNvPr>
          <p:cNvCxnSpPr>
            <a:cxnSpLocks/>
          </p:cNvCxnSpPr>
          <p:nvPr/>
        </p:nvCxnSpPr>
        <p:spPr>
          <a:xfrm>
            <a:off x="4099884" y="4015122"/>
            <a:ext cx="0" cy="1450203"/>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F23863AB-A9B3-4F2F-9BAF-668CA6F9030B}"/>
              </a:ext>
            </a:extLst>
          </p:cNvPr>
          <p:cNvCxnSpPr>
            <a:cxnSpLocks/>
          </p:cNvCxnSpPr>
          <p:nvPr/>
        </p:nvCxnSpPr>
        <p:spPr>
          <a:xfrm>
            <a:off x="1177209" y="4211655"/>
            <a:ext cx="0" cy="230749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57AB699E-29CF-4D8B-8E4E-A3FC90AEF6DA}"/>
              </a:ext>
            </a:extLst>
          </p:cNvPr>
          <p:cNvCxnSpPr>
            <a:cxnSpLocks/>
          </p:cNvCxnSpPr>
          <p:nvPr/>
        </p:nvCxnSpPr>
        <p:spPr>
          <a:xfrm>
            <a:off x="1695785" y="4112033"/>
            <a:ext cx="0" cy="2033446"/>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A2676CD-D518-47F1-87B8-B14626764A44}"/>
              </a:ext>
            </a:extLst>
          </p:cNvPr>
          <p:cNvCxnSpPr>
            <a:cxnSpLocks/>
          </p:cNvCxnSpPr>
          <p:nvPr/>
        </p:nvCxnSpPr>
        <p:spPr>
          <a:xfrm>
            <a:off x="2007558" y="4192010"/>
            <a:ext cx="0" cy="1438389"/>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B125330B-AF7F-405D-8987-0E972556DDC3}"/>
              </a:ext>
            </a:extLst>
          </p:cNvPr>
          <p:cNvCxnSpPr>
            <a:cxnSpLocks/>
          </p:cNvCxnSpPr>
          <p:nvPr/>
        </p:nvCxnSpPr>
        <p:spPr>
          <a:xfrm>
            <a:off x="6178866" y="4183254"/>
            <a:ext cx="0" cy="1921822"/>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53CFF0F7-D2A9-427D-8509-C74C15603C81}"/>
              </a:ext>
            </a:extLst>
          </p:cNvPr>
          <p:cNvCxnSpPr>
            <a:cxnSpLocks/>
          </p:cNvCxnSpPr>
          <p:nvPr/>
        </p:nvCxnSpPr>
        <p:spPr>
          <a:xfrm>
            <a:off x="8774680" y="3801243"/>
            <a:ext cx="0" cy="657927"/>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86699E1E-1B10-4255-8DF5-317B12B08C6A}"/>
              </a:ext>
            </a:extLst>
          </p:cNvPr>
          <p:cNvCxnSpPr>
            <a:cxnSpLocks/>
          </p:cNvCxnSpPr>
          <p:nvPr/>
        </p:nvCxnSpPr>
        <p:spPr>
          <a:xfrm>
            <a:off x="6660985" y="3929743"/>
            <a:ext cx="0" cy="1657846"/>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789F20EC-A4E0-4DA4-9E3A-FDFBAAAB1518}"/>
              </a:ext>
            </a:extLst>
          </p:cNvPr>
          <p:cNvCxnSpPr>
            <a:cxnSpLocks/>
          </p:cNvCxnSpPr>
          <p:nvPr/>
        </p:nvCxnSpPr>
        <p:spPr>
          <a:xfrm>
            <a:off x="9119254" y="3714954"/>
            <a:ext cx="0" cy="2295862"/>
          </a:xfrm>
          <a:prstGeom prst="line">
            <a:avLst/>
          </a:prstGeom>
          <a:ln w="6350"/>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5E2F69F4-00F8-49A3-9B84-37D665C7FC90}"/>
              </a:ext>
            </a:extLst>
          </p:cNvPr>
          <p:cNvSpPr txBox="1"/>
          <p:nvPr/>
        </p:nvSpPr>
        <p:spPr>
          <a:xfrm>
            <a:off x="572801" y="6528576"/>
            <a:ext cx="2137589" cy="338554"/>
          </a:xfrm>
          <a:prstGeom prst="rect">
            <a:avLst/>
          </a:prstGeom>
          <a:noFill/>
        </p:spPr>
        <p:txBody>
          <a:bodyPr wrap="square" rtlCol="0">
            <a:spAutoFit/>
          </a:bodyPr>
          <a:lstStyle/>
          <a:p>
            <a:pPr marL="41252" indent="-41252" defTabSz="913866" fontAlgn="base">
              <a:spcBef>
                <a:spcPct val="0"/>
              </a:spcBef>
              <a:spcAft>
                <a:spcPts val="600"/>
              </a:spcAft>
            </a:pPr>
            <a:r>
              <a:rPr lang="en-US" sz="800" dirty="0"/>
              <a:t>“US Inflation Eased to 5% in March; Lowest Level in Nearly Two Years”</a:t>
            </a:r>
          </a:p>
        </p:txBody>
      </p:sp>
      <p:cxnSp>
        <p:nvCxnSpPr>
          <p:cNvPr id="105" name="Straight Connector 104">
            <a:extLst>
              <a:ext uri="{FF2B5EF4-FFF2-40B4-BE49-F238E27FC236}">
                <a16:creationId xmlns:a16="http://schemas.microsoft.com/office/drawing/2014/main" id="{886B8F9F-4BA2-4D01-B6CB-2391D99D050E}"/>
              </a:ext>
            </a:extLst>
          </p:cNvPr>
          <p:cNvCxnSpPr>
            <a:cxnSpLocks/>
          </p:cNvCxnSpPr>
          <p:nvPr/>
        </p:nvCxnSpPr>
        <p:spPr>
          <a:xfrm>
            <a:off x="3732299" y="4137620"/>
            <a:ext cx="0" cy="194871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8D03B51E-0BAF-4FFC-BD47-F9E9A3DC9C6A}"/>
              </a:ext>
            </a:extLst>
          </p:cNvPr>
          <p:cNvCxnSpPr>
            <a:cxnSpLocks/>
          </p:cNvCxnSpPr>
          <p:nvPr/>
        </p:nvCxnSpPr>
        <p:spPr>
          <a:xfrm>
            <a:off x="9362106" y="3877862"/>
            <a:ext cx="0" cy="708430"/>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F11D2720-4085-4E77-A1A0-AC84FC33ED8C}"/>
              </a:ext>
            </a:extLst>
          </p:cNvPr>
          <p:cNvCxnSpPr>
            <a:cxnSpLocks/>
          </p:cNvCxnSpPr>
          <p:nvPr/>
        </p:nvCxnSpPr>
        <p:spPr>
          <a:xfrm>
            <a:off x="5341947" y="3808071"/>
            <a:ext cx="0" cy="896261"/>
          </a:xfrm>
          <a:prstGeom prst="line">
            <a:avLst/>
          </a:prstGeom>
          <a:ln w="6350"/>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E83FCFDC-02B0-44C7-A01E-E1C5C32A96DF}"/>
              </a:ext>
            </a:extLst>
          </p:cNvPr>
          <p:cNvCxnSpPr>
            <a:cxnSpLocks/>
          </p:cNvCxnSpPr>
          <p:nvPr/>
        </p:nvCxnSpPr>
        <p:spPr>
          <a:xfrm>
            <a:off x="5728595" y="4126717"/>
            <a:ext cx="0" cy="2444153"/>
          </a:xfrm>
          <a:prstGeom prst="line">
            <a:avLst/>
          </a:prstGeom>
          <a:ln w="6350"/>
        </p:spPr>
        <p:style>
          <a:lnRef idx="1">
            <a:schemeClr val="accent1"/>
          </a:lnRef>
          <a:fillRef idx="0">
            <a:schemeClr val="accent1"/>
          </a:fillRef>
          <a:effectRef idx="0">
            <a:schemeClr val="accent1"/>
          </a:effectRef>
          <a:fontRef idx="minor">
            <a:schemeClr val="tx1"/>
          </a:fontRef>
        </p:style>
      </p:cxnSp>
      <p:graphicFrame>
        <p:nvGraphicFramePr>
          <p:cNvPr id="24" name="Chart 23">
            <a:extLst>
              <a:ext uri="{FF2B5EF4-FFF2-40B4-BE49-F238E27FC236}">
                <a16:creationId xmlns:a16="http://schemas.microsoft.com/office/drawing/2014/main" id="{6A86E947-FE58-48F9-8182-11E475D012DE}"/>
              </a:ext>
            </a:extLst>
          </p:cNvPr>
          <p:cNvGraphicFramePr/>
          <p:nvPr/>
        </p:nvGraphicFramePr>
        <p:xfrm>
          <a:off x="584484" y="2079173"/>
          <a:ext cx="9022975" cy="2362621"/>
        </p:xfrm>
        <a:graphic>
          <a:graphicData uri="http://schemas.openxmlformats.org/drawingml/2006/chart">
            <c:chart xmlns:c="http://schemas.openxmlformats.org/drawingml/2006/chart" xmlns:r="http://schemas.openxmlformats.org/officeDocument/2006/relationships" r:id="rId4"/>
          </a:graphicData>
        </a:graphic>
      </p:graphicFrame>
      <p:sp>
        <p:nvSpPr>
          <p:cNvPr id="25" name="TextBox 1">
            <a:extLst>
              <a:ext uri="{FF2B5EF4-FFF2-40B4-BE49-F238E27FC236}">
                <a16:creationId xmlns:a16="http://schemas.microsoft.com/office/drawing/2014/main" id="{CD4973DD-6C92-494F-96E0-08DA2AC9E53C}"/>
              </a:ext>
            </a:extLst>
          </p:cNvPr>
          <p:cNvSpPr txBox="1"/>
          <p:nvPr/>
        </p:nvSpPr>
        <p:spPr>
          <a:xfrm>
            <a:off x="620205" y="2081682"/>
            <a:ext cx="4531198" cy="237309"/>
          </a:xfrm>
          <a:prstGeom prst="rect">
            <a:avLst/>
          </a:prstGeom>
          <a:noFill/>
        </p:spPr>
        <p:txBody>
          <a:bodyPr wrap="square" lIns="0" r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41252" indent="-41252" defTabSz="913866" fontAlgn="base">
              <a:lnSpc>
                <a:spcPct val="115000"/>
              </a:lnSpc>
              <a:spcBef>
                <a:spcPct val="0"/>
              </a:spcBef>
              <a:spcAft>
                <a:spcPts val="500"/>
              </a:spcAft>
            </a:pPr>
            <a:r>
              <a:rPr lang="en-US" sz="900" b="1" cap="all" spc="50" dirty="0">
                <a:solidFill>
                  <a:srgbClr val="35627D"/>
                </a:solidFill>
                <a:latin typeface="Arial Narrow" panose="020B0606020202030204" pitchFamily="34" charset="0"/>
              </a:rPr>
              <a:t>Short Term (Q2 2023–Q1 2024)</a:t>
            </a:r>
          </a:p>
        </p:txBody>
      </p:sp>
      <p:sp>
        <p:nvSpPr>
          <p:cNvPr id="8" name="TextBox 7">
            <a:extLst>
              <a:ext uri="{FF2B5EF4-FFF2-40B4-BE49-F238E27FC236}">
                <a16:creationId xmlns:a16="http://schemas.microsoft.com/office/drawing/2014/main" id="{ADEFF0C8-E34A-E101-3999-E33202A5D9DB}"/>
              </a:ext>
            </a:extLst>
          </p:cNvPr>
          <p:cNvSpPr txBox="1"/>
          <p:nvPr/>
        </p:nvSpPr>
        <p:spPr>
          <a:xfrm>
            <a:off x="1171519" y="6147576"/>
            <a:ext cx="2137589" cy="338554"/>
          </a:xfrm>
          <a:prstGeom prst="rect">
            <a:avLst/>
          </a:prstGeom>
          <a:noFill/>
        </p:spPr>
        <p:txBody>
          <a:bodyPr wrap="square" rtlCol="0">
            <a:spAutoFit/>
          </a:bodyPr>
          <a:lstStyle/>
          <a:p>
            <a:pPr marL="41252" indent="-41252" defTabSz="913866" fontAlgn="base">
              <a:spcBef>
                <a:spcPct val="0"/>
              </a:spcBef>
              <a:spcAft>
                <a:spcPts val="600"/>
              </a:spcAft>
            </a:pPr>
            <a:r>
              <a:rPr lang="en-US" sz="800" dirty="0"/>
              <a:t>“WHO Declares COVID-19 Pandemic Emergency Over”</a:t>
            </a:r>
          </a:p>
        </p:txBody>
      </p:sp>
      <p:sp>
        <p:nvSpPr>
          <p:cNvPr id="10" name="TextBox 9">
            <a:extLst>
              <a:ext uri="{FF2B5EF4-FFF2-40B4-BE49-F238E27FC236}">
                <a16:creationId xmlns:a16="http://schemas.microsoft.com/office/drawing/2014/main" id="{23FA9CFE-7B18-9577-9689-493D60D75670}"/>
              </a:ext>
            </a:extLst>
          </p:cNvPr>
          <p:cNvSpPr txBox="1"/>
          <p:nvPr/>
        </p:nvSpPr>
        <p:spPr>
          <a:xfrm>
            <a:off x="1715803" y="5625059"/>
            <a:ext cx="1484597" cy="461665"/>
          </a:xfrm>
          <a:prstGeom prst="rect">
            <a:avLst/>
          </a:prstGeom>
          <a:noFill/>
        </p:spPr>
        <p:txBody>
          <a:bodyPr wrap="square" rtlCol="0">
            <a:spAutoFit/>
          </a:bodyPr>
          <a:lstStyle/>
          <a:p>
            <a:pPr marL="41252" indent="-41252" defTabSz="913866" fontAlgn="base">
              <a:spcBef>
                <a:spcPct val="0"/>
              </a:spcBef>
              <a:spcAft>
                <a:spcPts val="600"/>
              </a:spcAft>
            </a:pPr>
            <a:r>
              <a:rPr lang="en-US" sz="800" dirty="0"/>
              <a:t>“S&amp;P 500 Hits 2023 High as Attention Grows on Debt-Ceiling Deal”</a:t>
            </a:r>
          </a:p>
        </p:txBody>
      </p:sp>
      <p:sp>
        <p:nvSpPr>
          <p:cNvPr id="14" name="TextBox 13">
            <a:extLst>
              <a:ext uri="{FF2B5EF4-FFF2-40B4-BE49-F238E27FC236}">
                <a16:creationId xmlns:a16="http://schemas.microsoft.com/office/drawing/2014/main" id="{3D194527-6BAB-1E59-7CAF-840855B81D3A}"/>
              </a:ext>
            </a:extLst>
          </p:cNvPr>
          <p:cNvSpPr txBox="1"/>
          <p:nvPr/>
        </p:nvSpPr>
        <p:spPr>
          <a:xfrm>
            <a:off x="1998832" y="4863059"/>
            <a:ext cx="1245111" cy="461665"/>
          </a:xfrm>
          <a:prstGeom prst="rect">
            <a:avLst/>
          </a:prstGeom>
          <a:noFill/>
        </p:spPr>
        <p:txBody>
          <a:bodyPr wrap="square" rtlCol="0">
            <a:spAutoFit/>
          </a:bodyPr>
          <a:lstStyle/>
          <a:p>
            <a:pPr marL="41252" indent="-41252" defTabSz="913866" fontAlgn="base">
              <a:spcBef>
                <a:spcPct val="0"/>
              </a:spcBef>
              <a:spcAft>
                <a:spcPts val="600"/>
              </a:spcAft>
            </a:pPr>
            <a:r>
              <a:rPr lang="en-US" sz="800" dirty="0"/>
              <a:t>“Nasdaq Closes at 14-Month High as Small Cap Stocks Rally” </a:t>
            </a:r>
          </a:p>
        </p:txBody>
      </p:sp>
      <p:sp>
        <p:nvSpPr>
          <p:cNvPr id="18" name="TextBox 17">
            <a:extLst>
              <a:ext uri="{FF2B5EF4-FFF2-40B4-BE49-F238E27FC236}">
                <a16:creationId xmlns:a16="http://schemas.microsoft.com/office/drawing/2014/main" id="{7220E268-B4F8-61DD-D944-4A9B9BA96CF8}"/>
              </a:ext>
            </a:extLst>
          </p:cNvPr>
          <p:cNvSpPr txBox="1"/>
          <p:nvPr/>
        </p:nvSpPr>
        <p:spPr>
          <a:xfrm>
            <a:off x="2488687" y="6583006"/>
            <a:ext cx="2137589" cy="215444"/>
          </a:xfrm>
          <a:prstGeom prst="rect">
            <a:avLst/>
          </a:prstGeom>
          <a:noFill/>
        </p:spPr>
        <p:txBody>
          <a:bodyPr wrap="square" rtlCol="0">
            <a:spAutoFit/>
          </a:bodyPr>
          <a:lstStyle/>
          <a:p>
            <a:pPr marL="41252" indent="-41252" defTabSz="913866" fontAlgn="base">
              <a:spcBef>
                <a:spcPct val="0"/>
              </a:spcBef>
              <a:spcAft>
                <a:spcPts val="600"/>
              </a:spcAft>
            </a:pPr>
            <a:r>
              <a:rPr lang="en-US" sz="800" dirty="0"/>
              <a:t>“Turkey Agrees to Let Sweden In NATO”</a:t>
            </a:r>
          </a:p>
        </p:txBody>
      </p:sp>
      <p:sp>
        <p:nvSpPr>
          <p:cNvPr id="19" name="TextBox 18">
            <a:extLst>
              <a:ext uri="{FF2B5EF4-FFF2-40B4-BE49-F238E27FC236}">
                <a16:creationId xmlns:a16="http://schemas.microsoft.com/office/drawing/2014/main" id="{9584A4D6-323D-582B-C70F-0FE888E32BE5}"/>
              </a:ext>
            </a:extLst>
          </p:cNvPr>
          <p:cNvSpPr txBox="1"/>
          <p:nvPr/>
        </p:nvSpPr>
        <p:spPr>
          <a:xfrm>
            <a:off x="3305116" y="6093147"/>
            <a:ext cx="2137589" cy="338554"/>
          </a:xfrm>
          <a:prstGeom prst="rect">
            <a:avLst/>
          </a:prstGeom>
          <a:noFill/>
        </p:spPr>
        <p:txBody>
          <a:bodyPr wrap="square" rtlCol="0">
            <a:spAutoFit/>
          </a:bodyPr>
          <a:lstStyle/>
          <a:p>
            <a:pPr marL="41252" indent="-41252" defTabSz="913866" fontAlgn="base">
              <a:spcBef>
                <a:spcPct val="0"/>
              </a:spcBef>
              <a:spcAft>
                <a:spcPts val="600"/>
              </a:spcAft>
            </a:pPr>
            <a:r>
              <a:rPr lang="en-US" sz="800" dirty="0"/>
              <a:t>“Fitch Slashes US Credit Rating to AA+ from AAA”</a:t>
            </a:r>
          </a:p>
        </p:txBody>
      </p:sp>
      <p:sp>
        <p:nvSpPr>
          <p:cNvPr id="21" name="TextBox 20">
            <a:extLst>
              <a:ext uri="{FF2B5EF4-FFF2-40B4-BE49-F238E27FC236}">
                <a16:creationId xmlns:a16="http://schemas.microsoft.com/office/drawing/2014/main" id="{56B12B64-2C28-6863-0784-ACFAED4A0C10}"/>
              </a:ext>
            </a:extLst>
          </p:cNvPr>
          <p:cNvSpPr txBox="1"/>
          <p:nvPr/>
        </p:nvSpPr>
        <p:spPr>
          <a:xfrm>
            <a:off x="3718773" y="5472660"/>
            <a:ext cx="1996227" cy="338554"/>
          </a:xfrm>
          <a:prstGeom prst="rect">
            <a:avLst/>
          </a:prstGeom>
          <a:noFill/>
        </p:spPr>
        <p:txBody>
          <a:bodyPr wrap="square" rtlCol="0">
            <a:spAutoFit/>
          </a:bodyPr>
          <a:lstStyle/>
          <a:p>
            <a:pPr marL="41252" indent="-41252" defTabSz="913866" fontAlgn="base">
              <a:spcBef>
                <a:spcPct val="0"/>
              </a:spcBef>
              <a:spcAft>
                <a:spcPts val="600"/>
              </a:spcAft>
            </a:pPr>
            <a:r>
              <a:rPr lang="en-US" sz="800" dirty="0"/>
              <a:t>“US Mortgage Rates Hit 7.09%, Highest in More Than 20 Years”</a:t>
            </a:r>
          </a:p>
        </p:txBody>
      </p:sp>
      <p:sp>
        <p:nvSpPr>
          <p:cNvPr id="27" name="TextBox 26">
            <a:extLst>
              <a:ext uri="{FF2B5EF4-FFF2-40B4-BE49-F238E27FC236}">
                <a16:creationId xmlns:a16="http://schemas.microsoft.com/office/drawing/2014/main" id="{7AA38A65-C28E-838D-15FD-6D9134A1D874}"/>
              </a:ext>
            </a:extLst>
          </p:cNvPr>
          <p:cNvSpPr txBox="1"/>
          <p:nvPr/>
        </p:nvSpPr>
        <p:spPr>
          <a:xfrm>
            <a:off x="4225262" y="4688887"/>
            <a:ext cx="1582568" cy="461665"/>
          </a:xfrm>
          <a:prstGeom prst="rect">
            <a:avLst/>
          </a:prstGeom>
          <a:noFill/>
        </p:spPr>
        <p:txBody>
          <a:bodyPr wrap="square" rtlCol="0">
            <a:spAutoFit/>
          </a:bodyPr>
          <a:lstStyle/>
          <a:p>
            <a:pPr marL="41252" indent="-41252" defTabSz="913866" fontAlgn="base">
              <a:spcBef>
                <a:spcPct val="0"/>
              </a:spcBef>
              <a:spcAft>
                <a:spcPts val="600"/>
              </a:spcAft>
            </a:pPr>
            <a:r>
              <a:rPr lang="en-US" sz="800" dirty="0"/>
              <a:t>“Israel Declares War on Hamas after Surprise Assault from Gaza”</a:t>
            </a:r>
          </a:p>
        </p:txBody>
      </p:sp>
      <p:sp>
        <p:nvSpPr>
          <p:cNvPr id="28" name="TextBox 27">
            <a:extLst>
              <a:ext uri="{FF2B5EF4-FFF2-40B4-BE49-F238E27FC236}">
                <a16:creationId xmlns:a16="http://schemas.microsoft.com/office/drawing/2014/main" id="{323AE992-00BF-0A4B-27CA-43AB201C917A}"/>
              </a:ext>
            </a:extLst>
          </p:cNvPr>
          <p:cNvSpPr txBox="1"/>
          <p:nvPr/>
        </p:nvSpPr>
        <p:spPr>
          <a:xfrm>
            <a:off x="4665826" y="6583005"/>
            <a:ext cx="2137589" cy="215444"/>
          </a:xfrm>
          <a:prstGeom prst="rect">
            <a:avLst/>
          </a:prstGeom>
          <a:noFill/>
        </p:spPr>
        <p:txBody>
          <a:bodyPr wrap="square" rtlCol="0">
            <a:spAutoFit/>
          </a:bodyPr>
          <a:lstStyle/>
          <a:p>
            <a:pPr marL="41252" indent="-41252" defTabSz="913866" fontAlgn="base">
              <a:spcBef>
                <a:spcPct val="0"/>
              </a:spcBef>
              <a:spcAft>
                <a:spcPts val="600"/>
              </a:spcAft>
            </a:pPr>
            <a:r>
              <a:rPr lang="en-US" sz="800" dirty="0"/>
              <a:t>“US House Elects Speaker, Ends Impasse”</a:t>
            </a:r>
          </a:p>
        </p:txBody>
      </p:sp>
      <p:sp>
        <p:nvSpPr>
          <p:cNvPr id="30" name="TextBox 29">
            <a:extLst>
              <a:ext uri="{FF2B5EF4-FFF2-40B4-BE49-F238E27FC236}">
                <a16:creationId xmlns:a16="http://schemas.microsoft.com/office/drawing/2014/main" id="{1DDAEF74-C960-A2EF-549D-EA8334AA5A9F}"/>
              </a:ext>
            </a:extLst>
          </p:cNvPr>
          <p:cNvSpPr txBox="1"/>
          <p:nvPr/>
        </p:nvSpPr>
        <p:spPr>
          <a:xfrm>
            <a:off x="5689084" y="6114917"/>
            <a:ext cx="1680546" cy="461665"/>
          </a:xfrm>
          <a:prstGeom prst="rect">
            <a:avLst/>
          </a:prstGeom>
          <a:noFill/>
        </p:spPr>
        <p:txBody>
          <a:bodyPr wrap="square" rtlCol="0">
            <a:spAutoFit/>
          </a:bodyPr>
          <a:lstStyle/>
          <a:p>
            <a:pPr marL="41252" indent="-41252" defTabSz="913866" fontAlgn="base">
              <a:spcBef>
                <a:spcPct val="0"/>
              </a:spcBef>
              <a:spcAft>
                <a:spcPts val="600"/>
              </a:spcAft>
            </a:pPr>
            <a:r>
              <a:rPr lang="en-US" sz="800" dirty="0"/>
              <a:t>“Nasdaq Exits Correction Territory; Small Caps See Best Day in More than a Year”</a:t>
            </a:r>
          </a:p>
        </p:txBody>
      </p:sp>
      <p:sp>
        <p:nvSpPr>
          <p:cNvPr id="31" name="TextBox 30">
            <a:extLst>
              <a:ext uri="{FF2B5EF4-FFF2-40B4-BE49-F238E27FC236}">
                <a16:creationId xmlns:a16="http://schemas.microsoft.com/office/drawing/2014/main" id="{710A0014-F3DD-35E4-A23D-DA0FE9A04AAE}"/>
              </a:ext>
            </a:extLst>
          </p:cNvPr>
          <p:cNvSpPr txBox="1"/>
          <p:nvPr/>
        </p:nvSpPr>
        <p:spPr>
          <a:xfrm>
            <a:off x="6146284" y="5592402"/>
            <a:ext cx="1288659" cy="461665"/>
          </a:xfrm>
          <a:prstGeom prst="rect">
            <a:avLst/>
          </a:prstGeom>
          <a:noFill/>
        </p:spPr>
        <p:txBody>
          <a:bodyPr wrap="square" rtlCol="0">
            <a:spAutoFit/>
          </a:bodyPr>
          <a:lstStyle/>
          <a:p>
            <a:pPr marL="41252" indent="-41252" defTabSz="913866" fontAlgn="base">
              <a:spcBef>
                <a:spcPct val="0"/>
              </a:spcBef>
              <a:spcAft>
                <a:spcPts val="600"/>
              </a:spcAft>
            </a:pPr>
            <a:r>
              <a:rPr lang="en-US" sz="800" dirty="0"/>
              <a:t>“Job Openings Fall to 28-Month Low as US Labor Market Cools”</a:t>
            </a:r>
          </a:p>
        </p:txBody>
      </p:sp>
      <p:sp>
        <p:nvSpPr>
          <p:cNvPr id="34" name="TextBox 33">
            <a:extLst>
              <a:ext uri="{FF2B5EF4-FFF2-40B4-BE49-F238E27FC236}">
                <a16:creationId xmlns:a16="http://schemas.microsoft.com/office/drawing/2014/main" id="{8BA5E7BA-DC3E-08E7-5E91-66DDFDF87897}"/>
              </a:ext>
            </a:extLst>
          </p:cNvPr>
          <p:cNvSpPr txBox="1"/>
          <p:nvPr/>
        </p:nvSpPr>
        <p:spPr>
          <a:xfrm>
            <a:off x="6636142" y="4645343"/>
            <a:ext cx="962088" cy="830997"/>
          </a:xfrm>
          <a:prstGeom prst="rect">
            <a:avLst/>
          </a:prstGeom>
          <a:noFill/>
        </p:spPr>
        <p:txBody>
          <a:bodyPr wrap="square" rtlCol="0">
            <a:spAutoFit/>
          </a:bodyPr>
          <a:lstStyle/>
          <a:p>
            <a:pPr marL="41252" indent="-41252" defTabSz="913866" fontAlgn="base">
              <a:spcBef>
                <a:spcPct val="0"/>
              </a:spcBef>
              <a:spcAft>
                <a:spcPts val="600"/>
              </a:spcAft>
            </a:pPr>
            <a:r>
              <a:rPr lang="en-US" sz="800" dirty="0"/>
              <a:t>“S&amp;P 500 Ends Strong Year Just Shy of Record with 24% Annual Gain”</a:t>
            </a:r>
          </a:p>
        </p:txBody>
      </p:sp>
      <p:sp>
        <p:nvSpPr>
          <p:cNvPr id="38" name="TextBox 37">
            <a:extLst>
              <a:ext uri="{FF2B5EF4-FFF2-40B4-BE49-F238E27FC236}">
                <a16:creationId xmlns:a16="http://schemas.microsoft.com/office/drawing/2014/main" id="{86A80B94-8162-6215-2A77-161D2FC2514D}"/>
              </a:ext>
            </a:extLst>
          </p:cNvPr>
          <p:cNvSpPr txBox="1"/>
          <p:nvPr/>
        </p:nvSpPr>
        <p:spPr>
          <a:xfrm>
            <a:off x="6865535" y="6528575"/>
            <a:ext cx="1854716" cy="338554"/>
          </a:xfrm>
          <a:prstGeom prst="rect">
            <a:avLst/>
          </a:prstGeom>
          <a:noFill/>
        </p:spPr>
        <p:txBody>
          <a:bodyPr wrap="square" rtlCol="0">
            <a:spAutoFit/>
          </a:bodyPr>
          <a:lstStyle/>
          <a:p>
            <a:pPr marL="41252" indent="-41252" defTabSz="913866" fontAlgn="base">
              <a:spcBef>
                <a:spcPct val="0"/>
              </a:spcBef>
              <a:spcAft>
                <a:spcPts val="600"/>
              </a:spcAft>
            </a:pPr>
            <a:r>
              <a:rPr lang="en-US" sz="800" dirty="0"/>
              <a:t>“US Inflation Edged Up in December after Rapid Cooling Most of 2023”</a:t>
            </a:r>
          </a:p>
        </p:txBody>
      </p:sp>
      <p:sp>
        <p:nvSpPr>
          <p:cNvPr id="39" name="TextBox 38">
            <a:extLst>
              <a:ext uri="{FF2B5EF4-FFF2-40B4-BE49-F238E27FC236}">
                <a16:creationId xmlns:a16="http://schemas.microsoft.com/office/drawing/2014/main" id="{B75C4D0B-054E-5B23-777F-73ADE71EDEC5}"/>
              </a:ext>
            </a:extLst>
          </p:cNvPr>
          <p:cNvSpPr txBox="1"/>
          <p:nvPr/>
        </p:nvSpPr>
        <p:spPr>
          <a:xfrm>
            <a:off x="7528770" y="6180234"/>
            <a:ext cx="1168916" cy="338554"/>
          </a:xfrm>
          <a:prstGeom prst="rect">
            <a:avLst/>
          </a:prstGeom>
          <a:noFill/>
        </p:spPr>
        <p:txBody>
          <a:bodyPr wrap="square" rtlCol="0">
            <a:spAutoFit/>
          </a:bodyPr>
          <a:lstStyle/>
          <a:p>
            <a:pPr marL="41252" indent="-41252" defTabSz="913866" fontAlgn="base">
              <a:spcBef>
                <a:spcPct val="0"/>
              </a:spcBef>
              <a:spcAft>
                <a:spcPts val="600"/>
              </a:spcAft>
            </a:pPr>
            <a:r>
              <a:rPr lang="en-US" sz="800" dirty="0"/>
              <a:t>“US Border Deal Is Declared Dead”</a:t>
            </a:r>
          </a:p>
        </p:txBody>
      </p:sp>
      <p:sp>
        <p:nvSpPr>
          <p:cNvPr id="44" name="TextBox 43">
            <a:extLst>
              <a:ext uri="{FF2B5EF4-FFF2-40B4-BE49-F238E27FC236}">
                <a16:creationId xmlns:a16="http://schemas.microsoft.com/office/drawing/2014/main" id="{92EDC499-9C1E-AC36-7782-3516E1B2F6D7}"/>
              </a:ext>
            </a:extLst>
          </p:cNvPr>
          <p:cNvSpPr txBox="1"/>
          <p:nvPr/>
        </p:nvSpPr>
        <p:spPr>
          <a:xfrm>
            <a:off x="8040397" y="5265832"/>
            <a:ext cx="1179801" cy="830997"/>
          </a:xfrm>
          <a:prstGeom prst="rect">
            <a:avLst/>
          </a:prstGeom>
          <a:noFill/>
        </p:spPr>
        <p:txBody>
          <a:bodyPr wrap="square" rtlCol="0">
            <a:spAutoFit/>
          </a:bodyPr>
          <a:lstStyle/>
          <a:p>
            <a:pPr marL="41252" indent="-41252" defTabSz="913866" fontAlgn="base">
              <a:spcBef>
                <a:spcPct val="0"/>
              </a:spcBef>
              <a:spcAft>
                <a:spcPts val="600"/>
              </a:spcAft>
            </a:pPr>
            <a:r>
              <a:rPr lang="en-US" sz="800" dirty="0"/>
              <a:t>“Dow, S&amp;P 500, Nikkei Surge to Records after Nvidia’s Blockbuster Earnings Spark Global Rally”</a:t>
            </a:r>
          </a:p>
        </p:txBody>
      </p:sp>
      <p:sp>
        <p:nvSpPr>
          <p:cNvPr id="53" name="TextBox 52">
            <a:extLst>
              <a:ext uri="{FF2B5EF4-FFF2-40B4-BE49-F238E27FC236}">
                <a16:creationId xmlns:a16="http://schemas.microsoft.com/office/drawing/2014/main" id="{27E8BA5D-8740-AF8F-3916-8AB9FE0A30F1}"/>
              </a:ext>
            </a:extLst>
          </p:cNvPr>
          <p:cNvSpPr txBox="1"/>
          <p:nvPr/>
        </p:nvSpPr>
        <p:spPr>
          <a:xfrm>
            <a:off x="8479903" y="4438518"/>
            <a:ext cx="679059" cy="830997"/>
          </a:xfrm>
          <a:prstGeom prst="rect">
            <a:avLst/>
          </a:prstGeom>
          <a:noFill/>
        </p:spPr>
        <p:txBody>
          <a:bodyPr wrap="square" rtlCol="0">
            <a:spAutoFit/>
          </a:bodyPr>
          <a:lstStyle/>
          <a:p>
            <a:pPr marL="41252" indent="-41252" defTabSz="913866" fontAlgn="base">
              <a:spcBef>
                <a:spcPct val="0"/>
              </a:spcBef>
              <a:spcAft>
                <a:spcPts val="600"/>
              </a:spcAft>
            </a:pPr>
            <a:r>
              <a:rPr lang="en-US" sz="800" dirty="0"/>
              <a:t>“Bitcoin Funds Pull In Money at Record Pace”</a:t>
            </a:r>
          </a:p>
        </p:txBody>
      </p:sp>
      <p:sp>
        <p:nvSpPr>
          <p:cNvPr id="55" name="TextBox 54">
            <a:extLst>
              <a:ext uri="{FF2B5EF4-FFF2-40B4-BE49-F238E27FC236}">
                <a16:creationId xmlns:a16="http://schemas.microsoft.com/office/drawing/2014/main" id="{14B392D9-415D-2613-56DB-91D9C0DF3338}"/>
              </a:ext>
            </a:extLst>
          </p:cNvPr>
          <p:cNvSpPr txBox="1"/>
          <p:nvPr/>
        </p:nvSpPr>
        <p:spPr>
          <a:xfrm>
            <a:off x="8867712" y="6038718"/>
            <a:ext cx="962088" cy="830997"/>
          </a:xfrm>
          <a:prstGeom prst="rect">
            <a:avLst/>
          </a:prstGeom>
          <a:noFill/>
        </p:spPr>
        <p:txBody>
          <a:bodyPr wrap="square" rtlCol="0">
            <a:spAutoFit/>
          </a:bodyPr>
          <a:lstStyle/>
          <a:p>
            <a:pPr marL="41252" indent="-41252" defTabSz="913866" fontAlgn="base">
              <a:spcBef>
                <a:spcPct val="0"/>
              </a:spcBef>
              <a:spcAft>
                <a:spcPts val="600"/>
              </a:spcAft>
            </a:pPr>
            <a:r>
              <a:rPr lang="en-US" sz="800" dirty="0"/>
              <a:t>“US Senate Approves Measure Averting Government Shutdown”</a:t>
            </a:r>
          </a:p>
        </p:txBody>
      </p:sp>
      <p:sp>
        <p:nvSpPr>
          <p:cNvPr id="58" name="TextBox 57">
            <a:extLst>
              <a:ext uri="{FF2B5EF4-FFF2-40B4-BE49-F238E27FC236}">
                <a16:creationId xmlns:a16="http://schemas.microsoft.com/office/drawing/2014/main" id="{70F317D3-F262-EC11-7A6A-68FB36592E8A}"/>
              </a:ext>
            </a:extLst>
          </p:cNvPr>
          <p:cNvSpPr txBox="1"/>
          <p:nvPr/>
        </p:nvSpPr>
        <p:spPr>
          <a:xfrm>
            <a:off x="9096307" y="4601804"/>
            <a:ext cx="733490" cy="830997"/>
          </a:xfrm>
          <a:prstGeom prst="rect">
            <a:avLst/>
          </a:prstGeom>
          <a:noFill/>
        </p:spPr>
        <p:txBody>
          <a:bodyPr wrap="square" rtlCol="0">
            <a:spAutoFit/>
          </a:bodyPr>
          <a:lstStyle/>
          <a:p>
            <a:pPr marL="41252" indent="-41252" defTabSz="913866" fontAlgn="base">
              <a:spcBef>
                <a:spcPct val="0"/>
              </a:spcBef>
              <a:spcAft>
                <a:spcPts val="600"/>
              </a:spcAft>
            </a:pPr>
            <a:r>
              <a:rPr lang="en-US" sz="800" dirty="0">
                <a:solidFill>
                  <a:prstClr val="black"/>
                </a:solidFill>
              </a:rPr>
              <a:t>“</a:t>
            </a:r>
            <a:r>
              <a:rPr lang="da-DK" sz="800" dirty="0">
                <a:solidFill>
                  <a:prstClr val="black"/>
                </a:solidFill>
              </a:rPr>
              <a:t>Markets around the World Set Records in First Quarter”</a:t>
            </a:r>
          </a:p>
        </p:txBody>
      </p:sp>
      <p:pic>
        <p:nvPicPr>
          <p:cNvPr id="13" name="Picture Placeholder 5" descr="A logo for a company&#10;&#10;Description automatically generated">
            <a:extLst>
              <a:ext uri="{FF2B5EF4-FFF2-40B4-BE49-F238E27FC236}">
                <a16:creationId xmlns:a16="http://schemas.microsoft.com/office/drawing/2014/main" id="{9402BBE0-8B34-E1E4-866E-E19FEAB0DC70}"/>
              </a:ext>
            </a:extLst>
          </p:cNvPr>
          <p:cNvPicPr>
            <a:picLocks noGrp="1" noChangeAspect="1"/>
          </p:cNvPicPr>
          <p:nvPr>
            <p:ph type="pic" sz="quarter" idx="13"/>
          </p:nvPr>
        </p:nvPicPr>
        <p:blipFill>
          <a:blip r:embed="rId5">
            <a:extLst>
              <a:ext uri="{28A0092B-C50C-407E-A947-70E740481C1C}">
                <a14:useLocalDpi xmlns:a14="http://schemas.microsoft.com/office/drawing/2010/main" val="0"/>
              </a:ext>
            </a:extLst>
          </a:blip>
          <a:srcRect l="221" r="221"/>
          <a:stretch>
            <a:fillRect/>
          </a:stretch>
        </p:blipFill>
        <p:spPr>
          <a:xfrm>
            <a:off x="7759700" y="350838"/>
            <a:ext cx="1830388" cy="731837"/>
          </a:xfrm>
        </p:spPr>
      </p:pic>
    </p:spTree>
    <p:extLst>
      <p:ext uri="{BB962C8B-B14F-4D97-AF65-F5344CB8AC3E}">
        <p14:creationId xmlns:p14="http://schemas.microsoft.com/office/powerpoint/2010/main" val="4226987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ssetID" descr="svtx:content/slide/@id">
            <a:extLst>
              <a:ext uri="{FF2B5EF4-FFF2-40B4-BE49-F238E27FC236}">
                <a16:creationId xmlns:a16="http://schemas.microsoft.com/office/drawing/2014/main" id="{045E26D2-344C-B3D1-8179-AD12C4B6AE19}"/>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dirty="0">
                <a:solidFill>
                  <a:schemeClr val="bg1">
                    <a:lumMod val="50000"/>
                  </a:schemeClr>
                </a:solidFill>
                <a:latin typeface="Avenir LT 35 Light" panose="020B0303020000020003" pitchFamily="34" charset="0"/>
                <a:cs typeface="+mn-cs"/>
              </a:rPr>
              <a:t>135215</a:t>
            </a:r>
          </a:p>
        </p:txBody>
      </p:sp>
      <p:graphicFrame>
        <p:nvGraphicFramePr>
          <p:cNvPr id="22" name="Table 21">
            <a:extLst>
              <a:ext uri="{FF2B5EF4-FFF2-40B4-BE49-F238E27FC236}">
                <a16:creationId xmlns:a16="http://schemas.microsoft.com/office/drawing/2014/main" id="{AAAB514A-7F21-4419-950E-2EA4C4694CBD}"/>
              </a:ext>
            </a:extLst>
          </p:cNvPr>
          <p:cNvGraphicFramePr>
            <a:graphicFrameLocks noGrp="1"/>
          </p:cNvGraphicFramePr>
          <p:nvPr>
            <p:extLst>
              <p:ext uri="{D42A27DB-BD31-4B8C-83A1-F6EECF244321}">
                <p14:modId xmlns:p14="http://schemas.microsoft.com/office/powerpoint/2010/main" val="3842142259"/>
              </p:ext>
            </p:extLst>
          </p:nvPr>
        </p:nvGraphicFramePr>
        <p:xfrm>
          <a:off x="4720632" y="5040199"/>
          <a:ext cx="4727448" cy="1664761"/>
        </p:xfrm>
        <a:graphic>
          <a:graphicData uri="http://schemas.openxmlformats.org/drawingml/2006/table">
            <a:tbl>
              <a:tblPr>
                <a:tableStyleId>{5C22544A-7EE6-4342-B048-85BDC9FD1C3A}</a:tableStyleId>
              </a:tblPr>
              <a:tblGrid>
                <a:gridCol w="1129494">
                  <a:extLst>
                    <a:ext uri="{9D8B030D-6E8A-4147-A177-3AD203B41FA5}">
                      <a16:colId xmlns:a16="http://schemas.microsoft.com/office/drawing/2014/main" val="20000"/>
                    </a:ext>
                  </a:extLst>
                </a:gridCol>
                <a:gridCol w="719591">
                  <a:extLst>
                    <a:ext uri="{9D8B030D-6E8A-4147-A177-3AD203B41FA5}">
                      <a16:colId xmlns:a16="http://schemas.microsoft.com/office/drawing/2014/main" val="851030634"/>
                    </a:ext>
                  </a:extLst>
                </a:gridCol>
                <a:gridCol w="717648">
                  <a:extLst>
                    <a:ext uri="{9D8B030D-6E8A-4147-A177-3AD203B41FA5}">
                      <a16:colId xmlns:a16="http://schemas.microsoft.com/office/drawing/2014/main" val="20001"/>
                    </a:ext>
                  </a:extLst>
                </a:gridCol>
                <a:gridCol w="721533">
                  <a:extLst>
                    <a:ext uri="{9D8B030D-6E8A-4147-A177-3AD203B41FA5}">
                      <a16:colId xmlns:a16="http://schemas.microsoft.com/office/drawing/2014/main" val="20003"/>
                    </a:ext>
                  </a:extLst>
                </a:gridCol>
                <a:gridCol w="719591">
                  <a:extLst>
                    <a:ext uri="{9D8B030D-6E8A-4147-A177-3AD203B41FA5}">
                      <a16:colId xmlns:a16="http://schemas.microsoft.com/office/drawing/2014/main" val="20004"/>
                    </a:ext>
                  </a:extLst>
                </a:gridCol>
                <a:gridCol w="719591">
                  <a:extLst>
                    <a:ext uri="{9D8B030D-6E8A-4147-A177-3AD203B41FA5}">
                      <a16:colId xmlns:a16="http://schemas.microsoft.com/office/drawing/2014/main" val="20005"/>
                    </a:ext>
                  </a:extLst>
                </a:gridCol>
              </a:tblGrid>
              <a:tr h="135055">
                <a:tc>
                  <a:txBody>
                    <a:bodyPr/>
                    <a:lstStyle/>
                    <a:p>
                      <a:pPr algn="ctr" fontAlgn="b"/>
                      <a:endParaRPr lang="en-GB" sz="800" b="0" i="1" u="none" strike="noStrike" dirty="0">
                        <a:solidFill>
                          <a:srgbClr val="000000"/>
                        </a:solidFill>
                        <a:effectLst/>
                        <a:latin typeface="+mn-lt"/>
                      </a:endParaRPr>
                    </a:p>
                  </a:txBody>
                  <a:tcPr marL="8959" marR="8959" marT="8959" marB="0" anchor="b">
                    <a:noFill/>
                  </a:tcPr>
                </a:tc>
                <a:tc>
                  <a:txBody>
                    <a:bodyPr/>
                    <a:lstStyle/>
                    <a:p>
                      <a:pPr algn="r" fontAlgn="b"/>
                      <a:endParaRPr lang="en-GB" sz="500" b="0" i="0" u="none" strike="noStrike" dirty="0">
                        <a:solidFill>
                          <a:srgbClr val="000000"/>
                        </a:solidFill>
                        <a:effectLst/>
                        <a:latin typeface="+mn-lt"/>
                      </a:endParaRPr>
                    </a:p>
                  </a:txBody>
                  <a:tcPr marL="8959" marR="8959" marT="8959" marB="0" anchor="b">
                    <a:noFill/>
                  </a:tcPr>
                </a:tc>
                <a:tc>
                  <a:txBody>
                    <a:bodyPr/>
                    <a:lstStyle/>
                    <a:p>
                      <a:pPr algn="ctr" fontAlgn="b"/>
                      <a:endParaRPr lang="en-GB" sz="800" b="0" i="1" u="none" strike="noStrike" dirty="0">
                        <a:solidFill>
                          <a:srgbClr val="000000"/>
                        </a:solidFill>
                        <a:effectLst/>
                        <a:latin typeface="+mn-lt"/>
                      </a:endParaRPr>
                    </a:p>
                  </a:txBody>
                  <a:tcPr marL="8959" marR="8959" marT="8959" marB="0" anchor="b">
                    <a:noFill/>
                  </a:tcPr>
                </a:tc>
                <a:tc gridSpan="3">
                  <a:txBody>
                    <a:bodyPr/>
                    <a:lstStyle/>
                    <a:p>
                      <a:pPr algn="ctr" fontAlgn="b"/>
                      <a:r>
                        <a:rPr lang="en-GB" sz="700" u="none" strike="noStrike" dirty="0">
                          <a:effectLst/>
                          <a:latin typeface="+mn-lt"/>
                        </a:rPr>
                        <a:t>Annualized</a:t>
                      </a:r>
                      <a:endParaRPr lang="en-GB" sz="500" b="0" i="0" u="none" strike="noStrike" dirty="0">
                        <a:solidFill>
                          <a:srgbClr val="000000"/>
                        </a:solidFill>
                        <a:effectLst/>
                        <a:latin typeface="+mn-lt"/>
                      </a:endParaRPr>
                    </a:p>
                  </a:txBody>
                  <a:tcPr marL="8959" marR="8959" marT="8959"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ts val="0"/>
                        </a:spcBef>
                        <a:spcAft>
                          <a:spcPts val="0"/>
                        </a:spcAft>
                        <a:buClrTx/>
                        <a:buSzTx/>
                        <a:buFontTx/>
                        <a:buNone/>
                        <a:tabLst/>
                        <a:defRPr/>
                      </a:pPr>
                      <a:r>
                        <a:rPr lang="en-GB" sz="800" u="none" strike="noStrike" dirty="0">
                          <a:effectLst/>
                          <a:latin typeface="+mn-lt"/>
                        </a:rPr>
                        <a:t>* Annualized</a:t>
                      </a:r>
                      <a:endParaRPr lang="en-GB" sz="800" b="0" i="1" u="none" strike="noStrike" dirty="0">
                        <a:solidFill>
                          <a:srgbClr val="000000"/>
                        </a:solidFill>
                        <a:effectLst/>
                        <a:latin typeface="+mn-lt"/>
                      </a:endParaRPr>
                    </a:p>
                  </a:txBody>
                  <a:tcPr marL="8959" marR="8959" marT="8959" marB="0">
                    <a:noFill/>
                  </a:tcPr>
                </a:tc>
                <a:tc hMerge="1">
                  <a:txBody>
                    <a:bodyPr/>
                    <a:lstStyle/>
                    <a:p>
                      <a:endParaRPr lang="en-GB"/>
                    </a:p>
                  </a:txBody>
                  <a:tcPr/>
                </a:tc>
                <a:extLst>
                  <a:ext uri="{0D108BD9-81ED-4DB2-BD59-A6C34878D82A}">
                    <a16:rowId xmlns:a16="http://schemas.microsoft.com/office/drawing/2014/main" val="10000"/>
                  </a:ext>
                </a:extLst>
              </a:tr>
              <a:tr h="213524">
                <a:tc>
                  <a:txBody>
                    <a:bodyPr/>
                    <a:lstStyle/>
                    <a:p>
                      <a:pPr algn="l" fontAlgn="ctr"/>
                      <a:r>
                        <a:rPr lang="en-US" sz="800" b="0" i="0" u="none" strike="noStrike" dirty="0">
                          <a:solidFill>
                            <a:schemeClr val="dk1"/>
                          </a:solidFill>
                          <a:effectLst/>
                          <a:latin typeface="+mn-lt"/>
                        </a:rPr>
                        <a:t>Asset Class</a:t>
                      </a:r>
                      <a:endParaRPr lang="en-GB" sz="800" b="0" i="0" u="none" strike="noStrike" dirty="0">
                        <a:solidFill>
                          <a:srgbClr val="000000"/>
                        </a:solidFill>
                        <a:effectLst/>
                        <a:latin typeface="+mn-lt"/>
                      </a:endParaRPr>
                    </a:p>
                  </a:txBody>
                  <a:tcPr marL="46800" marR="8959" marT="8959" marB="0" anchor="ctr">
                    <a:solidFill>
                      <a:schemeClr val="bg1">
                        <a:lumMod val="85000"/>
                      </a:schemeClr>
                    </a:solidFill>
                  </a:tcPr>
                </a:tc>
                <a:tc>
                  <a:txBody>
                    <a:bodyPr/>
                    <a:lstStyle/>
                    <a:p>
                      <a:pPr algn="ctr" fontAlgn="ctr"/>
                      <a:r>
                        <a:rPr lang="en-GB" sz="800" b="0" i="0" u="none" strike="noStrike" dirty="0">
                          <a:solidFill>
                            <a:srgbClr val="000000"/>
                          </a:solidFill>
                          <a:effectLst/>
                          <a:latin typeface="+mn-lt"/>
                        </a:rPr>
                        <a:t>QTR</a:t>
                      </a:r>
                    </a:p>
                  </a:txBody>
                  <a:tcPr marL="0" marR="0" marT="0" marB="0" anchor="ctr">
                    <a:solidFill>
                      <a:schemeClr val="bg1">
                        <a:lumMod val="85000"/>
                      </a:schemeClr>
                    </a:solidFill>
                  </a:tcPr>
                </a:tc>
                <a:tc>
                  <a:txBody>
                    <a:bodyPr/>
                    <a:lstStyle/>
                    <a:p>
                      <a:pPr algn="ctr" fontAlgn="ctr"/>
                      <a:r>
                        <a:rPr lang="en-GB" sz="800" b="0" i="0" u="none" strike="noStrike" dirty="0">
                          <a:solidFill>
                            <a:schemeClr val="dk1"/>
                          </a:solidFill>
                          <a:effectLst/>
                          <a:latin typeface="+mn-lt"/>
                        </a:rPr>
                        <a:t>1 Year</a:t>
                      </a:r>
                      <a:endParaRPr lang="en-GB" sz="800" b="0" i="0" u="none" strike="noStrike" dirty="0">
                        <a:solidFill>
                          <a:srgbClr val="000000"/>
                        </a:solidFill>
                        <a:effectLst/>
                        <a:latin typeface="+mn-lt"/>
                      </a:endParaRPr>
                    </a:p>
                  </a:txBody>
                  <a:tcPr marL="0" marR="0" marT="0" marB="0" anchor="ctr">
                    <a:solidFill>
                      <a:schemeClr val="bg1">
                        <a:lumMod val="85000"/>
                      </a:schemeClr>
                    </a:solidFill>
                  </a:tcPr>
                </a:tc>
                <a:tc>
                  <a:txBody>
                    <a:bodyPr/>
                    <a:lstStyle/>
                    <a:p>
                      <a:pPr algn="ctr" fontAlgn="ctr"/>
                      <a:r>
                        <a:rPr lang="en-GB" sz="800" u="none" strike="noStrike" dirty="0">
                          <a:effectLst/>
                          <a:latin typeface="+mn-lt"/>
                        </a:rPr>
                        <a:t>3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5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10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2"/>
                  </a:ext>
                </a:extLst>
              </a:tr>
              <a:tr h="188026">
                <a:tc>
                  <a:txBody>
                    <a:bodyPr/>
                    <a:lstStyle/>
                    <a:p>
                      <a:pPr algn="l" fontAlgn="b"/>
                      <a:r>
                        <a:rPr lang="en-US" sz="900" b="0" i="0" u="none" strike="noStrike" kern="1200" dirty="0">
                          <a:solidFill>
                            <a:srgbClr val="000000"/>
                          </a:solidFill>
                          <a:effectLst/>
                          <a:latin typeface="+mn-lt"/>
                          <a:ea typeface="+mn-ea"/>
                          <a:cs typeface="+mn-cs"/>
                        </a:rPr>
                        <a:t>Large Growth</a:t>
                      </a:r>
                    </a:p>
                  </a:txBody>
                  <a:tcPr marL="46800" marR="7168" marT="7168" marB="0" anchor="ctr">
                    <a:noFill/>
                  </a:tcPr>
                </a:tc>
                <a:tc>
                  <a:txBody>
                    <a:bodyPr/>
                    <a:lstStyle/>
                    <a:p>
                      <a:pPr algn="ctr" fontAlgn="b"/>
                      <a:r>
                        <a:rPr lang="en-GB" sz="900" b="0" i="0" u="none" strike="noStrike">
                          <a:solidFill>
                            <a:schemeClr val="tx1"/>
                          </a:solidFill>
                          <a:effectLst/>
                          <a:latin typeface="+mn-lt"/>
                        </a:rPr>
                        <a:t>11.41</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dirty="0">
                          <a:solidFill>
                            <a:schemeClr val="tx1"/>
                          </a:solidFill>
                          <a:effectLst/>
                          <a:latin typeface="+mn-lt"/>
                        </a:rPr>
                        <a:t>39.00</a:t>
                      </a:r>
                    </a:p>
                  </a:txBody>
                  <a:tcPr marL="0" marR="0" marT="0" marB="0" anchor="ctr">
                    <a:noFill/>
                  </a:tcPr>
                </a:tc>
                <a:tc>
                  <a:txBody>
                    <a:bodyPr/>
                    <a:lstStyle/>
                    <a:p>
                      <a:pPr algn="ctr" fontAlgn="b"/>
                      <a:r>
                        <a:rPr lang="en-GB" sz="900" b="0" i="0" u="none" strike="noStrike">
                          <a:solidFill>
                            <a:srgbClr val="000000"/>
                          </a:solidFill>
                          <a:effectLst/>
                          <a:latin typeface="+mn-lt"/>
                        </a:rPr>
                        <a:t>12.50</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18.52</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15.98</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3"/>
                  </a:ext>
                </a:extLst>
              </a:tr>
              <a:tr h="188026">
                <a:tc>
                  <a:txBody>
                    <a:bodyPr/>
                    <a:lstStyle/>
                    <a:p>
                      <a:pPr algn="l" fontAlgn="b"/>
                      <a:r>
                        <a:rPr lang="en-GB" sz="900" b="0" i="0" u="none" strike="noStrike" kern="1200">
                          <a:solidFill>
                            <a:srgbClr val="000000"/>
                          </a:solidFill>
                          <a:effectLst/>
                          <a:latin typeface="+mn-lt"/>
                          <a:ea typeface="+mn-ea"/>
                          <a:cs typeface="+mn-cs"/>
                        </a:rPr>
                        <a:t>Large Cap</a:t>
                      </a:r>
                      <a:endParaRPr lang="en-US"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a:solidFill>
                            <a:schemeClr val="tx1"/>
                          </a:solidFill>
                          <a:effectLst/>
                          <a:latin typeface="+mn-lt"/>
                        </a:rPr>
                        <a:t>10.30</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chemeClr val="tx1"/>
                          </a:solidFill>
                          <a:effectLst/>
                          <a:latin typeface="+mn-lt"/>
                        </a:rPr>
                        <a:t>29.87</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10.45</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14.76</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12.68</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4"/>
                  </a:ext>
                </a:extLst>
              </a:tr>
              <a:tr h="188026">
                <a:tc>
                  <a:txBody>
                    <a:bodyPr/>
                    <a:lstStyle/>
                    <a:p>
                      <a:pPr algn="l" fontAlgn="b"/>
                      <a:r>
                        <a:rPr lang="en-GB" sz="900" b="0" i="0" u="none" strike="noStrike" kern="1200">
                          <a:solidFill>
                            <a:srgbClr val="000000"/>
                          </a:solidFill>
                          <a:effectLst/>
                          <a:latin typeface="+mn-lt"/>
                          <a:ea typeface="+mn-ea"/>
                          <a:cs typeface="+mn-cs"/>
                        </a:rPr>
                        <a:t>Marketwide</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a:solidFill>
                            <a:schemeClr val="tx1"/>
                          </a:solidFill>
                          <a:effectLst/>
                          <a:latin typeface="+mn-lt"/>
                        </a:rPr>
                        <a:t>10.02</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chemeClr val="tx1"/>
                          </a:solidFill>
                          <a:effectLst/>
                          <a:latin typeface="+mn-lt"/>
                        </a:rPr>
                        <a:t>29.29</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9.78</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14.34</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12.33</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5"/>
                  </a:ext>
                </a:extLst>
              </a:tr>
              <a:tr h="188026">
                <a:tc>
                  <a:txBody>
                    <a:bodyPr/>
                    <a:lstStyle/>
                    <a:p>
                      <a:pPr algn="l" fontAlgn="b"/>
                      <a:r>
                        <a:rPr lang="en-GB" sz="900" b="0" i="0" u="none" strike="noStrike" kern="1200">
                          <a:solidFill>
                            <a:srgbClr val="000000"/>
                          </a:solidFill>
                          <a:effectLst/>
                          <a:latin typeface="+mn-lt"/>
                          <a:ea typeface="+mn-ea"/>
                          <a:cs typeface="+mn-cs"/>
                        </a:rPr>
                        <a:t>Large Value</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a:solidFill>
                            <a:schemeClr val="tx1"/>
                          </a:solidFill>
                          <a:effectLst/>
                          <a:latin typeface="+mn-lt"/>
                        </a:rPr>
                        <a:t>8.99</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dirty="0">
                          <a:solidFill>
                            <a:schemeClr val="tx1"/>
                          </a:solidFill>
                          <a:effectLst/>
                          <a:latin typeface="+mn-lt"/>
                        </a:rPr>
                        <a:t>20.27</a:t>
                      </a:r>
                    </a:p>
                  </a:txBody>
                  <a:tcPr marL="0" marR="0" marT="0" marB="0" anchor="ctr">
                    <a:noFill/>
                  </a:tcPr>
                </a:tc>
                <a:tc>
                  <a:txBody>
                    <a:bodyPr/>
                    <a:lstStyle/>
                    <a:p>
                      <a:pPr algn="ctr" fontAlgn="b"/>
                      <a:r>
                        <a:rPr lang="en-GB" sz="900" b="0" i="0" u="none" strike="noStrike" dirty="0">
                          <a:solidFill>
                            <a:schemeClr val="tx1"/>
                          </a:solidFill>
                          <a:effectLst/>
                          <a:latin typeface="+mn-lt"/>
                        </a:rPr>
                        <a:t>8.11</a:t>
                      </a:r>
                    </a:p>
                  </a:txBody>
                  <a:tcPr marL="0" marR="0" marT="0" marB="0" anchor="ctr">
                    <a:noFill/>
                  </a:tcPr>
                </a:tc>
                <a:tc>
                  <a:txBody>
                    <a:bodyPr/>
                    <a:lstStyle/>
                    <a:p>
                      <a:pPr algn="ctr" fontAlgn="b"/>
                      <a:r>
                        <a:rPr lang="en-GB" sz="900" b="0" i="0" u="none" strike="noStrike">
                          <a:solidFill>
                            <a:srgbClr val="000000"/>
                          </a:solidFill>
                          <a:effectLst/>
                          <a:latin typeface="+mn-lt"/>
                        </a:rPr>
                        <a:t>10.32</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9.01</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870949891"/>
                  </a:ext>
                </a:extLst>
              </a:tr>
              <a:tr h="188026">
                <a:tc>
                  <a:txBody>
                    <a:bodyPr/>
                    <a:lstStyle/>
                    <a:p>
                      <a:pPr algn="l" fontAlgn="b"/>
                      <a:r>
                        <a:rPr lang="en-GB" sz="900" b="0" i="0" u="none" strike="noStrike" kern="1200">
                          <a:solidFill>
                            <a:srgbClr val="000000"/>
                          </a:solidFill>
                          <a:effectLst/>
                          <a:latin typeface="+mn-lt"/>
                          <a:ea typeface="+mn-ea"/>
                          <a:cs typeface="+mn-cs"/>
                        </a:rPr>
                        <a:t>Small Growth</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a:solidFill>
                            <a:schemeClr val="tx1"/>
                          </a:solidFill>
                          <a:effectLst/>
                          <a:latin typeface="+mn-lt"/>
                        </a:rPr>
                        <a:t>7.58</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chemeClr val="tx1"/>
                          </a:solidFill>
                          <a:effectLst/>
                          <a:latin typeface="+mn-lt"/>
                        </a:rPr>
                        <a:t>20.35</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dirty="0">
                          <a:solidFill>
                            <a:srgbClr val="C00000"/>
                          </a:solidFill>
                          <a:effectLst/>
                          <a:latin typeface="+mn-lt"/>
                        </a:rPr>
                        <a:t>-2.68</a:t>
                      </a:r>
                    </a:p>
                  </a:txBody>
                  <a:tcPr marL="0" marR="0" marT="0" marB="0" anchor="ctr">
                    <a:noFill/>
                  </a:tcPr>
                </a:tc>
                <a:tc>
                  <a:txBody>
                    <a:bodyPr/>
                    <a:lstStyle/>
                    <a:p>
                      <a:pPr algn="ctr" fontAlgn="b"/>
                      <a:r>
                        <a:rPr lang="en-GB" sz="900" b="0" i="0" u="none" strike="noStrike">
                          <a:solidFill>
                            <a:srgbClr val="000000"/>
                          </a:solidFill>
                          <a:effectLst/>
                          <a:latin typeface="+mn-lt"/>
                        </a:rPr>
                        <a:t>7.38</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7.89</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2582053661"/>
                  </a:ext>
                </a:extLst>
              </a:tr>
              <a:tr h="188026">
                <a:tc>
                  <a:txBody>
                    <a:bodyPr/>
                    <a:lstStyle/>
                    <a:p>
                      <a:pPr algn="l" fontAlgn="b"/>
                      <a:r>
                        <a:rPr lang="en-GB" sz="900" b="0" i="0" u="none" strike="noStrike" kern="1200">
                          <a:solidFill>
                            <a:srgbClr val="000000"/>
                          </a:solidFill>
                          <a:effectLst/>
                          <a:latin typeface="+mn-lt"/>
                          <a:ea typeface="+mn-ea"/>
                          <a:cs typeface="+mn-cs"/>
                        </a:rPr>
                        <a:t>Small Cap</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a:solidFill>
                            <a:schemeClr val="tx1"/>
                          </a:solidFill>
                          <a:effectLst/>
                          <a:latin typeface="+mn-lt"/>
                        </a:rPr>
                        <a:t>5.18</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chemeClr val="tx1"/>
                          </a:solidFill>
                          <a:effectLst/>
                          <a:latin typeface="+mn-lt"/>
                        </a:rPr>
                        <a:t>19.71</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dirty="0">
                          <a:solidFill>
                            <a:srgbClr val="C00000"/>
                          </a:solidFill>
                          <a:effectLst/>
                          <a:latin typeface="+mn-lt"/>
                        </a:rPr>
                        <a:t>-0.10</a:t>
                      </a:r>
                    </a:p>
                  </a:txBody>
                  <a:tcPr marL="0" marR="0" marT="0" marB="0" anchor="ctr">
                    <a:noFill/>
                  </a:tcPr>
                </a:tc>
                <a:tc>
                  <a:txBody>
                    <a:bodyPr/>
                    <a:lstStyle/>
                    <a:p>
                      <a:pPr algn="ctr" fontAlgn="b"/>
                      <a:r>
                        <a:rPr lang="en-GB" sz="900" b="0" i="0" u="none" strike="noStrike">
                          <a:solidFill>
                            <a:srgbClr val="000000"/>
                          </a:solidFill>
                          <a:effectLst/>
                          <a:latin typeface="+mn-lt"/>
                        </a:rPr>
                        <a:t>8.10</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7.58</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3023226617"/>
                  </a:ext>
                </a:extLst>
              </a:tr>
              <a:tr h="188026">
                <a:tc>
                  <a:txBody>
                    <a:bodyPr/>
                    <a:lstStyle/>
                    <a:p>
                      <a:pPr algn="l" fontAlgn="b"/>
                      <a:r>
                        <a:rPr lang="en-GB" sz="900" b="0" i="0" u="none" strike="noStrike" kern="1200">
                          <a:solidFill>
                            <a:srgbClr val="000000"/>
                          </a:solidFill>
                          <a:effectLst/>
                          <a:latin typeface="+mn-lt"/>
                          <a:ea typeface="+mn-ea"/>
                          <a:cs typeface="+mn-cs"/>
                        </a:rPr>
                        <a:t>Small Value</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kern="1200">
                          <a:solidFill>
                            <a:schemeClr val="tx1"/>
                          </a:solidFill>
                          <a:effectLst/>
                          <a:latin typeface="+mn-lt"/>
                          <a:ea typeface="+mn-ea"/>
                          <a:cs typeface="+mn-cs"/>
                        </a:rPr>
                        <a:t>2.90</a:t>
                      </a:r>
                      <a:endParaRPr lang="en-GB" sz="900" b="0" i="0" u="none" strike="noStrike" kern="1200" dirty="0">
                        <a:solidFill>
                          <a:schemeClr val="tx1"/>
                        </a:solidFill>
                        <a:effectLst/>
                        <a:latin typeface="+mn-lt"/>
                        <a:ea typeface="+mn-ea"/>
                        <a:cs typeface="+mn-cs"/>
                      </a:endParaRPr>
                    </a:p>
                  </a:txBody>
                  <a:tcPr marL="0" marR="0" marT="0" marB="0" anchor="ctr">
                    <a:noFill/>
                  </a:tcPr>
                </a:tc>
                <a:tc>
                  <a:txBody>
                    <a:bodyPr/>
                    <a:lstStyle/>
                    <a:p>
                      <a:pPr algn="ctr" fontAlgn="b"/>
                      <a:r>
                        <a:rPr lang="en-GB" sz="900" b="0" i="0" u="none" strike="noStrike">
                          <a:solidFill>
                            <a:schemeClr val="tx1"/>
                          </a:solidFill>
                          <a:effectLst/>
                          <a:latin typeface="+mn-lt"/>
                        </a:rPr>
                        <a:t>18.75</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2.22</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8.17</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dirty="0">
                          <a:solidFill>
                            <a:srgbClr val="000000"/>
                          </a:solidFill>
                          <a:effectLst/>
                          <a:latin typeface="+mn-lt"/>
                        </a:rPr>
                        <a:t>6.87</a:t>
                      </a:r>
                    </a:p>
                  </a:txBody>
                  <a:tcPr marL="0" marR="0" marT="0" marB="0" anchor="ctr">
                    <a:noFill/>
                  </a:tcPr>
                </a:tc>
                <a:extLst>
                  <a:ext uri="{0D108BD9-81ED-4DB2-BD59-A6C34878D82A}">
                    <a16:rowId xmlns:a16="http://schemas.microsoft.com/office/drawing/2014/main" val="3707886944"/>
                  </a:ext>
                </a:extLst>
              </a:tr>
            </a:tbl>
          </a:graphicData>
        </a:graphic>
      </p:graphicFrame>
      <p:sp>
        <p:nvSpPr>
          <p:cNvPr id="2" name="Title 1"/>
          <p:cNvSpPr>
            <a:spLocks noGrp="1"/>
          </p:cNvSpPr>
          <p:nvPr>
            <p:ph type="title"/>
          </p:nvPr>
        </p:nvSpPr>
        <p:spPr>
          <a:xfrm>
            <a:off x="520287" y="657966"/>
            <a:ext cx="9052560" cy="521864"/>
          </a:xfrm>
        </p:spPr>
        <p:txBody>
          <a:bodyPr/>
          <a:lstStyle/>
          <a:p>
            <a:r>
              <a:rPr lang="en-US" dirty="0"/>
              <a:t>US Stocks</a:t>
            </a:r>
          </a:p>
        </p:txBody>
      </p:sp>
      <p:sp>
        <p:nvSpPr>
          <p:cNvPr id="4" name="Slide Number Placeholder 3"/>
          <p:cNvSpPr>
            <a:spLocks noGrp="1"/>
          </p:cNvSpPr>
          <p:nvPr>
            <p:ph type="sldNum" sz="quarter" idx="12"/>
          </p:nvPr>
        </p:nvSpPr>
        <p:spPr/>
        <p:txBody>
          <a:bodyPr/>
          <a:lstStyle/>
          <a:p>
            <a:fld id="{66F6FF41-5833-4EBF-9145-362BCED2914A}" type="slidenum">
              <a:rPr lang="en-US" smtClean="0"/>
              <a:pPr/>
              <a:t>7</a:t>
            </a:fld>
            <a:endParaRPr lang="en-US" dirty="0"/>
          </a:p>
        </p:txBody>
      </p:sp>
      <p:sp>
        <p:nvSpPr>
          <p:cNvPr id="8" name="Text Placeholder 7"/>
          <p:cNvSpPr>
            <a:spLocks noGrp="1"/>
          </p:cNvSpPr>
          <p:nvPr>
            <p:ph type="body" sz="quarter" idx="14"/>
          </p:nvPr>
        </p:nvSpPr>
        <p:spPr>
          <a:xfrm>
            <a:off x="529813" y="1067438"/>
            <a:ext cx="8823326" cy="346075"/>
          </a:xfrm>
        </p:spPr>
        <p:txBody>
          <a:bodyPr/>
          <a:lstStyle/>
          <a:p>
            <a:r>
              <a:rPr lang="en-US" dirty="0">
                <a:highlight>
                  <a:srgbClr val="FFFFFF"/>
                </a:highlight>
              </a:rPr>
              <a:t>First quarter 2024 i</a:t>
            </a:r>
            <a:r>
              <a:rPr lang="en-US" dirty="0"/>
              <a:t>ndex returns</a:t>
            </a:r>
          </a:p>
        </p:txBody>
      </p:sp>
      <p:sp>
        <p:nvSpPr>
          <p:cNvPr id="9" name="Text Placeholder 8"/>
          <p:cNvSpPr>
            <a:spLocks noGrp="1"/>
          </p:cNvSpPr>
          <p:nvPr>
            <p:ph type="body" sz="quarter" idx="15"/>
          </p:nvPr>
        </p:nvSpPr>
        <p:spPr/>
        <p:txBody>
          <a:bodyPr/>
          <a:lstStyle/>
          <a:p>
            <a:r>
              <a:rPr lang="en-US" b="1" dirty="0"/>
              <a:t>Past performance is not a guarantee of future results. Indices are not available for direct investment. Index performance does not reflect the expenses associated with the management of an actual portfolio.</a:t>
            </a:r>
            <a:r>
              <a:rPr lang="en-US" dirty="0"/>
              <a:t> Market segment (index representation) as follows: Marketwide (Russell 3000 Index), Large Cap (Russell 1000 Index), Large Value (Russell 1000 Value Index), Large Growth (Russell 1000 Growth Index), Small Cap (Russell 2000 Index), Small Value (Russell 2000 Value Index), and Small Growth (Russell 2000 Growth Index). World Market Cap represented by Russell 3000 Index, MSCI World ex USA IMI Index, and MSCI Emerging Markets IMI Index. Russell 3000 Index is used as the proxy for the US market. Dow Jones US Select REIT Index used as proxy for the US REIT market. MSCI data © MSCI 2024, all rights reserved. Frank Russell Company is the source and owner of the trademarks, service marks, and copyrights related to the Russell Indexes. </a:t>
            </a:r>
          </a:p>
        </p:txBody>
      </p:sp>
      <p:sp>
        <p:nvSpPr>
          <p:cNvPr id="14" name="Text Placeholder 13"/>
          <p:cNvSpPr>
            <a:spLocks noGrp="1"/>
          </p:cNvSpPr>
          <p:nvPr>
            <p:ph type="body" sz="quarter" idx="18"/>
          </p:nvPr>
        </p:nvSpPr>
        <p:spPr>
          <a:xfrm>
            <a:off x="540294" y="1771150"/>
            <a:ext cx="3195127" cy="2879714"/>
          </a:xfrm>
        </p:spPr>
        <p:txBody>
          <a:bodyPr/>
          <a:lstStyle/>
          <a:p>
            <a:r>
              <a:rPr lang="en-US" dirty="0"/>
              <a:t>The US equity market posted positive returns for the quarter and outperformed both non-US developed and emerging markets.</a:t>
            </a:r>
          </a:p>
          <a:p>
            <a:r>
              <a:rPr lang="en-US" dirty="0"/>
              <a:t>Value underperformed growth.</a:t>
            </a:r>
          </a:p>
          <a:p>
            <a:r>
              <a:rPr lang="en-US" dirty="0"/>
              <a:t>Small caps underperformed large caps.</a:t>
            </a:r>
          </a:p>
          <a:p>
            <a:r>
              <a:rPr lang="en-US" dirty="0"/>
              <a:t>REIT indices underperformed equity market indices.</a:t>
            </a:r>
          </a:p>
        </p:txBody>
      </p:sp>
      <p:graphicFrame>
        <p:nvGraphicFramePr>
          <p:cNvPr id="13" name="Chart 12"/>
          <p:cNvGraphicFramePr/>
          <p:nvPr>
            <p:extLst>
              <p:ext uri="{D42A27DB-BD31-4B8C-83A1-F6EECF244321}">
                <p14:modId xmlns:p14="http://schemas.microsoft.com/office/powerpoint/2010/main" val="3538700586"/>
              </p:ext>
            </p:extLst>
          </p:nvPr>
        </p:nvGraphicFramePr>
        <p:xfrm>
          <a:off x="1032420" y="4817687"/>
          <a:ext cx="3441593" cy="19865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14"/>
          <p:cNvGraphicFramePr/>
          <p:nvPr>
            <p:extLst>
              <p:ext uri="{D42A27DB-BD31-4B8C-83A1-F6EECF244321}">
                <p14:modId xmlns:p14="http://schemas.microsoft.com/office/powerpoint/2010/main" val="870095919"/>
              </p:ext>
            </p:extLst>
          </p:nvPr>
        </p:nvGraphicFramePr>
        <p:xfrm>
          <a:off x="4592096" y="2120202"/>
          <a:ext cx="5242568" cy="2192722"/>
        </p:xfrm>
        <a:graphic>
          <a:graphicData uri="http://schemas.openxmlformats.org/drawingml/2006/chart">
            <c:chart xmlns:c="http://schemas.openxmlformats.org/drawingml/2006/chart" xmlns:r="http://schemas.openxmlformats.org/officeDocument/2006/relationships" r:id="rId4"/>
          </a:graphicData>
        </a:graphic>
      </p:graphicFrame>
      <p:grpSp>
        <p:nvGrpSpPr>
          <p:cNvPr id="12" name="Group 11">
            <a:extLst>
              <a:ext uri="{FF2B5EF4-FFF2-40B4-BE49-F238E27FC236}">
                <a16:creationId xmlns:a16="http://schemas.microsoft.com/office/drawing/2014/main" id="{96E7A299-7A58-4436-B74F-573F099D4EB3}"/>
              </a:ext>
            </a:extLst>
          </p:cNvPr>
          <p:cNvGrpSpPr/>
          <p:nvPr/>
        </p:nvGrpSpPr>
        <p:grpSpPr>
          <a:xfrm>
            <a:off x="539264" y="4790391"/>
            <a:ext cx="3771481" cy="404896"/>
            <a:chOff x="539264" y="4790391"/>
            <a:chExt cx="3771481" cy="404896"/>
          </a:xfrm>
        </p:grpSpPr>
        <p:cxnSp>
          <p:nvCxnSpPr>
            <p:cNvPr id="5" name="Straight Connector 4"/>
            <p:cNvCxnSpPr>
              <a:cxnSpLocks/>
            </p:cNvCxnSpPr>
            <p:nvPr/>
          </p:nvCxnSpPr>
          <p:spPr>
            <a:xfrm>
              <a:off x="618638" y="5033044"/>
              <a:ext cx="3498167"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8" name="Content Placeholder 10">
              <a:extLst>
                <a:ext uri="{FF2B5EF4-FFF2-40B4-BE49-F238E27FC236}">
                  <a16:creationId xmlns:a16="http://schemas.microsoft.com/office/drawing/2014/main" id="{86AA1426-A268-4A6B-AE0C-0527D2988DB0}"/>
                </a:ext>
              </a:extLst>
            </p:cNvPr>
            <p:cNvSpPr txBox="1">
              <a:spLocks/>
            </p:cNvSpPr>
            <p:nvPr/>
          </p:nvSpPr>
          <p:spPr>
            <a:xfrm>
              <a:off x="539264" y="4790391"/>
              <a:ext cx="3771481" cy="404896"/>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solidFill>
                    <a:schemeClr val="accent1"/>
                  </a:solidFill>
                </a:rPr>
                <a:t>World Market Capitalization—US</a:t>
              </a:r>
            </a:p>
            <a:p>
              <a:pPr marL="0" lvl="1" indent="0">
                <a:spcBef>
                  <a:spcPts val="0"/>
                </a:spcBef>
                <a:buNone/>
              </a:pPr>
              <a:endParaRPr lang="en-US" sz="1000" b="1" dirty="0">
                <a:solidFill>
                  <a:schemeClr val="tx2"/>
                </a:solidFill>
              </a:endParaRPr>
            </a:p>
          </p:txBody>
        </p:sp>
      </p:grpSp>
      <p:grpSp>
        <p:nvGrpSpPr>
          <p:cNvPr id="11" name="Group 10">
            <a:extLst>
              <a:ext uri="{FF2B5EF4-FFF2-40B4-BE49-F238E27FC236}">
                <a16:creationId xmlns:a16="http://schemas.microsoft.com/office/drawing/2014/main" id="{40805EBB-D870-4E3B-8868-3513B10251C1}"/>
              </a:ext>
            </a:extLst>
          </p:cNvPr>
          <p:cNvGrpSpPr/>
          <p:nvPr/>
        </p:nvGrpSpPr>
        <p:grpSpPr>
          <a:xfrm>
            <a:off x="4635169" y="1798133"/>
            <a:ext cx="4813631" cy="342590"/>
            <a:chOff x="4635169" y="1826708"/>
            <a:chExt cx="4813631" cy="342590"/>
          </a:xfrm>
        </p:grpSpPr>
        <p:sp>
          <p:nvSpPr>
            <p:cNvPr id="17" name="Content Placeholder 9">
              <a:extLst>
                <a:ext uri="{FF2B5EF4-FFF2-40B4-BE49-F238E27FC236}">
                  <a16:creationId xmlns:a16="http://schemas.microsoft.com/office/drawing/2014/main" id="{9CB907B7-BAB7-460B-9A7D-A38A9015832A}"/>
                </a:ext>
              </a:extLst>
            </p:cNvPr>
            <p:cNvSpPr txBox="1">
              <a:spLocks/>
            </p:cNvSpPr>
            <p:nvPr/>
          </p:nvSpPr>
          <p:spPr>
            <a:xfrm>
              <a:off x="4635169" y="1826708"/>
              <a:ext cx="4441437" cy="34259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solidFill>
                    <a:schemeClr val="accent1"/>
                  </a:solidFill>
                </a:rPr>
                <a:t>Ranked Returns (%)</a:t>
              </a:r>
            </a:p>
            <a:p>
              <a:pPr>
                <a:spcBef>
                  <a:spcPts val="0"/>
                </a:spcBef>
              </a:pPr>
              <a:endParaRPr lang="en-US" sz="1000" b="1" dirty="0">
                <a:solidFill>
                  <a:schemeClr val="tx2"/>
                </a:solidFill>
              </a:endParaRPr>
            </a:p>
          </p:txBody>
        </p:sp>
        <p:cxnSp>
          <p:nvCxnSpPr>
            <p:cNvPr id="20" name="Straight Connector 19">
              <a:extLst>
                <a:ext uri="{FF2B5EF4-FFF2-40B4-BE49-F238E27FC236}">
                  <a16:creationId xmlns:a16="http://schemas.microsoft.com/office/drawing/2014/main" id="{656CC887-C9DD-42C0-BF3E-D298B09A3DCB}"/>
                </a:ext>
              </a:extLst>
            </p:cNvPr>
            <p:cNvCxnSpPr>
              <a:cxnSpLocks/>
            </p:cNvCxnSpPr>
            <p:nvPr/>
          </p:nvCxnSpPr>
          <p:spPr>
            <a:xfrm flipV="1">
              <a:off x="4724400" y="2069700"/>
              <a:ext cx="4724400" cy="1"/>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10" name="Group 9">
            <a:extLst>
              <a:ext uri="{FF2B5EF4-FFF2-40B4-BE49-F238E27FC236}">
                <a16:creationId xmlns:a16="http://schemas.microsoft.com/office/drawing/2014/main" id="{1B663D57-9BB6-473E-B75B-ED5397B553C3}"/>
              </a:ext>
            </a:extLst>
          </p:cNvPr>
          <p:cNvGrpSpPr/>
          <p:nvPr/>
        </p:nvGrpSpPr>
        <p:grpSpPr>
          <a:xfrm>
            <a:off x="4637281" y="4790616"/>
            <a:ext cx="4811519" cy="355735"/>
            <a:chOff x="4637281" y="4790616"/>
            <a:chExt cx="4811519" cy="355735"/>
          </a:xfrm>
        </p:grpSpPr>
        <p:sp>
          <p:nvSpPr>
            <p:cNvPr id="19" name="Content Placeholder 23">
              <a:extLst>
                <a:ext uri="{FF2B5EF4-FFF2-40B4-BE49-F238E27FC236}">
                  <a16:creationId xmlns:a16="http://schemas.microsoft.com/office/drawing/2014/main" id="{DD421C88-5337-4332-A62C-162B850941A1}"/>
                </a:ext>
              </a:extLst>
            </p:cNvPr>
            <p:cNvSpPr txBox="1">
              <a:spLocks/>
            </p:cNvSpPr>
            <p:nvPr/>
          </p:nvSpPr>
          <p:spPr>
            <a:xfrm>
              <a:off x="4637281" y="4790616"/>
              <a:ext cx="4441437" cy="355735"/>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solidFill>
                    <a:schemeClr val="accent1"/>
                  </a:solidFill>
                </a:rPr>
                <a:t>Period Returns (%) </a:t>
              </a:r>
            </a:p>
          </p:txBody>
        </p:sp>
        <p:cxnSp>
          <p:nvCxnSpPr>
            <p:cNvPr id="21" name="Straight Connector 20">
              <a:extLst>
                <a:ext uri="{FF2B5EF4-FFF2-40B4-BE49-F238E27FC236}">
                  <a16:creationId xmlns:a16="http://schemas.microsoft.com/office/drawing/2014/main" id="{1B0FD3D1-3D51-48D0-9EB5-5992704C1CEE}"/>
                </a:ext>
              </a:extLst>
            </p:cNvPr>
            <p:cNvCxnSpPr>
              <a:cxnSpLocks/>
            </p:cNvCxnSpPr>
            <p:nvPr/>
          </p:nvCxnSpPr>
          <p:spPr>
            <a:xfrm>
              <a:off x="4720988" y="5033043"/>
              <a:ext cx="4727812"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pic>
        <p:nvPicPr>
          <p:cNvPr id="6" name="Picture Placeholder 5" descr="A logo for a company&#10;&#10;Description automatically generated">
            <a:extLst>
              <a:ext uri="{FF2B5EF4-FFF2-40B4-BE49-F238E27FC236}">
                <a16:creationId xmlns:a16="http://schemas.microsoft.com/office/drawing/2014/main" id="{E122C5B3-1C63-8347-601A-47E346F6A5CF}"/>
              </a:ext>
            </a:extLst>
          </p:cNvPr>
          <p:cNvPicPr>
            <a:picLocks noGrp="1" noChangeAspect="1"/>
          </p:cNvPicPr>
          <p:nvPr>
            <p:ph type="pic" sz="quarter" idx="13"/>
          </p:nvPr>
        </p:nvPicPr>
        <p:blipFill>
          <a:blip r:embed="rId5">
            <a:extLst>
              <a:ext uri="{28A0092B-C50C-407E-A947-70E740481C1C}">
                <a14:useLocalDpi xmlns:a14="http://schemas.microsoft.com/office/drawing/2010/main" val="0"/>
              </a:ext>
            </a:extLst>
          </a:blip>
          <a:srcRect l="221" r="221"/>
          <a:stretch>
            <a:fillRect/>
          </a:stretch>
        </p:blipFill>
        <p:spPr>
          <a:xfrm>
            <a:off x="7759700" y="350838"/>
            <a:ext cx="1830388" cy="731837"/>
          </a:xfrm>
        </p:spPr>
      </p:pic>
    </p:spTree>
    <p:extLst>
      <p:ext uri="{BB962C8B-B14F-4D97-AF65-F5344CB8AC3E}">
        <p14:creationId xmlns:p14="http://schemas.microsoft.com/office/powerpoint/2010/main" val="486070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ssetID" descr="svtx:content/slide/@id">
            <a:extLst>
              <a:ext uri="{FF2B5EF4-FFF2-40B4-BE49-F238E27FC236}">
                <a16:creationId xmlns:a16="http://schemas.microsoft.com/office/drawing/2014/main" id="{B79BA80C-E79D-CAF8-9580-266CBD826D6A}"/>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dirty="0">
                <a:solidFill>
                  <a:schemeClr val="bg1">
                    <a:lumMod val="50000"/>
                  </a:schemeClr>
                </a:solidFill>
                <a:latin typeface="Avenir LT 35 Light" panose="020B0303020000020003" pitchFamily="34" charset="0"/>
                <a:cs typeface="+mn-cs"/>
              </a:rPr>
              <a:t>135216</a:t>
            </a:r>
          </a:p>
        </p:txBody>
      </p:sp>
      <p:grpSp>
        <p:nvGrpSpPr>
          <p:cNvPr id="44" name="Group 43">
            <a:extLst>
              <a:ext uri="{FF2B5EF4-FFF2-40B4-BE49-F238E27FC236}">
                <a16:creationId xmlns:a16="http://schemas.microsoft.com/office/drawing/2014/main" id="{5F18054B-9DB1-42E8-AF28-F72475E6FDE3}"/>
              </a:ext>
            </a:extLst>
          </p:cNvPr>
          <p:cNvGrpSpPr/>
          <p:nvPr/>
        </p:nvGrpSpPr>
        <p:grpSpPr>
          <a:xfrm>
            <a:off x="4637281" y="4790616"/>
            <a:ext cx="4811519" cy="355735"/>
            <a:chOff x="4637281" y="4790616"/>
            <a:chExt cx="4811519" cy="355735"/>
          </a:xfrm>
        </p:grpSpPr>
        <p:sp>
          <p:nvSpPr>
            <p:cNvPr id="45" name="Content Placeholder 23">
              <a:extLst>
                <a:ext uri="{FF2B5EF4-FFF2-40B4-BE49-F238E27FC236}">
                  <a16:creationId xmlns:a16="http://schemas.microsoft.com/office/drawing/2014/main" id="{6DAAF801-952A-4853-BAB7-945C556F3005}"/>
                </a:ext>
              </a:extLst>
            </p:cNvPr>
            <p:cNvSpPr txBox="1">
              <a:spLocks/>
            </p:cNvSpPr>
            <p:nvPr/>
          </p:nvSpPr>
          <p:spPr>
            <a:xfrm>
              <a:off x="4637281" y="4790616"/>
              <a:ext cx="4441437" cy="355735"/>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solidFill>
                    <a:schemeClr val="accent1"/>
                  </a:solidFill>
                </a:rPr>
                <a:t>Period Returns (%) </a:t>
              </a:r>
            </a:p>
          </p:txBody>
        </p:sp>
        <p:cxnSp>
          <p:nvCxnSpPr>
            <p:cNvPr id="46" name="Straight Connector 45">
              <a:extLst>
                <a:ext uri="{FF2B5EF4-FFF2-40B4-BE49-F238E27FC236}">
                  <a16:creationId xmlns:a16="http://schemas.microsoft.com/office/drawing/2014/main" id="{165E812F-2688-450D-B189-FA7F12E9DD33}"/>
                </a:ext>
              </a:extLst>
            </p:cNvPr>
            <p:cNvCxnSpPr>
              <a:cxnSpLocks/>
            </p:cNvCxnSpPr>
            <p:nvPr/>
          </p:nvCxnSpPr>
          <p:spPr>
            <a:xfrm>
              <a:off x="4720988" y="5033043"/>
              <a:ext cx="4727812"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49" name="Table 48">
            <a:extLst>
              <a:ext uri="{FF2B5EF4-FFF2-40B4-BE49-F238E27FC236}">
                <a16:creationId xmlns:a16="http://schemas.microsoft.com/office/drawing/2014/main" id="{85DA3895-B5DD-47C7-9B90-1D1F4B156024}"/>
              </a:ext>
            </a:extLst>
          </p:cNvPr>
          <p:cNvGraphicFramePr>
            <a:graphicFrameLocks noGrp="1"/>
          </p:cNvGraphicFramePr>
          <p:nvPr>
            <p:extLst>
              <p:ext uri="{D42A27DB-BD31-4B8C-83A1-F6EECF244321}">
                <p14:modId xmlns:p14="http://schemas.microsoft.com/office/powerpoint/2010/main" val="3292052146"/>
              </p:ext>
            </p:extLst>
          </p:nvPr>
        </p:nvGraphicFramePr>
        <p:xfrm>
          <a:off x="4719493" y="5058118"/>
          <a:ext cx="4727450" cy="1200497"/>
        </p:xfrm>
        <a:graphic>
          <a:graphicData uri="http://schemas.openxmlformats.org/drawingml/2006/table">
            <a:tbl>
              <a:tblPr>
                <a:tableStyleId>{5C22544A-7EE6-4342-B048-85BDC9FD1C3A}</a:tableStyleId>
              </a:tblPr>
              <a:tblGrid>
                <a:gridCol w="1129495">
                  <a:extLst>
                    <a:ext uri="{9D8B030D-6E8A-4147-A177-3AD203B41FA5}">
                      <a16:colId xmlns:a16="http://schemas.microsoft.com/office/drawing/2014/main" val="20000"/>
                    </a:ext>
                  </a:extLst>
                </a:gridCol>
                <a:gridCol w="719591">
                  <a:extLst>
                    <a:ext uri="{9D8B030D-6E8A-4147-A177-3AD203B41FA5}">
                      <a16:colId xmlns:a16="http://schemas.microsoft.com/office/drawing/2014/main" val="851030634"/>
                    </a:ext>
                  </a:extLst>
                </a:gridCol>
                <a:gridCol w="719591">
                  <a:extLst>
                    <a:ext uri="{9D8B030D-6E8A-4147-A177-3AD203B41FA5}">
                      <a16:colId xmlns:a16="http://schemas.microsoft.com/office/drawing/2014/main" val="20001"/>
                    </a:ext>
                  </a:extLst>
                </a:gridCol>
                <a:gridCol w="719591">
                  <a:extLst>
                    <a:ext uri="{9D8B030D-6E8A-4147-A177-3AD203B41FA5}">
                      <a16:colId xmlns:a16="http://schemas.microsoft.com/office/drawing/2014/main" val="20003"/>
                    </a:ext>
                  </a:extLst>
                </a:gridCol>
                <a:gridCol w="719591">
                  <a:extLst>
                    <a:ext uri="{9D8B030D-6E8A-4147-A177-3AD203B41FA5}">
                      <a16:colId xmlns:a16="http://schemas.microsoft.com/office/drawing/2014/main" val="20004"/>
                    </a:ext>
                  </a:extLst>
                </a:gridCol>
                <a:gridCol w="719591">
                  <a:extLst>
                    <a:ext uri="{9D8B030D-6E8A-4147-A177-3AD203B41FA5}">
                      <a16:colId xmlns:a16="http://schemas.microsoft.com/office/drawing/2014/main" val="20005"/>
                    </a:ext>
                  </a:extLst>
                </a:gridCol>
              </a:tblGrid>
              <a:tr h="0">
                <a:tc>
                  <a:txBody>
                    <a:bodyPr/>
                    <a:lstStyle/>
                    <a:p>
                      <a:endParaRPr lang="en-GB" sz="500" dirty="0"/>
                    </a:p>
                  </a:txBody>
                  <a:tcPr marL="8959" marR="8959" marT="8959" marB="0" anchor="b">
                    <a:noFill/>
                  </a:tcPr>
                </a:tc>
                <a:tc>
                  <a:txBody>
                    <a:bodyPr/>
                    <a:lstStyle/>
                    <a:p>
                      <a:pPr algn="r" fontAlgn="b"/>
                      <a:endParaRPr lang="en-GB" sz="500" b="0" i="0" u="none" strike="noStrike" dirty="0">
                        <a:solidFill>
                          <a:srgbClr val="000000"/>
                        </a:solidFill>
                        <a:effectLst/>
                        <a:latin typeface="+mn-lt"/>
                      </a:endParaRPr>
                    </a:p>
                  </a:txBody>
                  <a:tcPr marL="8959" marR="107513" marT="8959" marB="0" anchor="b">
                    <a:noFill/>
                  </a:tcPr>
                </a:tc>
                <a:tc>
                  <a:txBody>
                    <a:bodyPr/>
                    <a:lstStyle/>
                    <a:p>
                      <a:pPr algn="r" fontAlgn="b"/>
                      <a:r>
                        <a:rPr lang="en-GB" sz="500" u="none" strike="noStrike" dirty="0">
                          <a:effectLst/>
                          <a:latin typeface="+mn-lt"/>
                        </a:rPr>
                        <a:t> </a:t>
                      </a:r>
                      <a:endParaRPr lang="en-GB" sz="500" b="0" i="0" u="none" strike="noStrike" dirty="0">
                        <a:solidFill>
                          <a:srgbClr val="000000"/>
                        </a:solidFill>
                        <a:effectLst/>
                        <a:latin typeface="+mn-lt"/>
                      </a:endParaRPr>
                    </a:p>
                  </a:txBody>
                  <a:tcPr marL="8959" marR="107513" marT="8959" marB="0" anchor="b">
                    <a:noFill/>
                  </a:tcPr>
                </a:tc>
                <a:tc gridSpan="3">
                  <a:txBody>
                    <a:bodyPr/>
                    <a:lstStyle/>
                    <a:p>
                      <a:pPr marL="0" marR="0" lvl="0" indent="0" algn="ctr" defTabSz="1018824" rtl="0" eaLnBrk="1" fontAlgn="b" latinLnBrk="0" hangingPunct="1">
                        <a:lnSpc>
                          <a:spcPct val="100000"/>
                        </a:lnSpc>
                        <a:spcBef>
                          <a:spcPts val="0"/>
                        </a:spcBef>
                        <a:spcAft>
                          <a:spcPts val="0"/>
                        </a:spcAft>
                        <a:buClrTx/>
                        <a:buSzTx/>
                        <a:buFontTx/>
                        <a:buNone/>
                        <a:tabLst/>
                        <a:defRPr/>
                      </a:pPr>
                      <a:r>
                        <a:rPr lang="en-GB" sz="700" u="none" strike="noStrike" dirty="0">
                          <a:effectLst/>
                          <a:latin typeface="+mn-lt"/>
                        </a:rPr>
                        <a:t>Annualized</a:t>
                      </a:r>
                      <a:endParaRPr lang="en-GB" sz="700" b="0" i="1" u="none" strike="noStrike" dirty="0">
                        <a:solidFill>
                          <a:srgbClr val="000000"/>
                        </a:solidFill>
                        <a:effectLst/>
                        <a:latin typeface="+mn-lt"/>
                      </a:endParaRPr>
                    </a:p>
                  </a:txBody>
                  <a:tcPr marL="0" marR="0" marT="0"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ts val="0"/>
                        </a:spcBef>
                        <a:spcAft>
                          <a:spcPts val="0"/>
                        </a:spcAft>
                        <a:buClrTx/>
                        <a:buSzTx/>
                        <a:buFontTx/>
                        <a:buNone/>
                        <a:tabLst/>
                        <a:defRPr/>
                      </a:pPr>
                      <a:r>
                        <a:rPr lang="en-GB" sz="800" u="none" strike="noStrike" dirty="0">
                          <a:effectLst/>
                          <a:latin typeface="+mn-lt"/>
                        </a:rPr>
                        <a:t>* Annualized</a:t>
                      </a:r>
                      <a:endParaRPr lang="en-GB" sz="800" b="0" i="1" u="none" strike="noStrike" dirty="0">
                        <a:solidFill>
                          <a:srgbClr val="000000"/>
                        </a:solidFill>
                        <a:effectLst/>
                        <a:latin typeface="+mn-lt"/>
                      </a:endParaRPr>
                    </a:p>
                  </a:txBody>
                  <a:tcPr marL="8959" marR="8959" marT="8959" marB="0">
                    <a:noFill/>
                  </a:tcPr>
                </a:tc>
                <a:tc hMerge="1">
                  <a:txBody>
                    <a:bodyPr/>
                    <a:lstStyle/>
                    <a:p>
                      <a:endParaRPr lang="en-GB"/>
                    </a:p>
                  </a:txBody>
                  <a:tcPr/>
                </a:tc>
                <a:extLst>
                  <a:ext uri="{0D108BD9-81ED-4DB2-BD59-A6C34878D82A}">
                    <a16:rowId xmlns:a16="http://schemas.microsoft.com/office/drawing/2014/main" val="10000"/>
                  </a:ext>
                </a:extLst>
              </a:tr>
              <a:tr h="211897">
                <a:tc>
                  <a:txBody>
                    <a:bodyPr/>
                    <a:lstStyle/>
                    <a:p>
                      <a:pPr algn="l" fontAlgn="ctr"/>
                      <a:r>
                        <a:rPr lang="en-US" sz="800" b="0" i="0" u="none" strike="noStrike" dirty="0">
                          <a:solidFill>
                            <a:schemeClr val="dk1"/>
                          </a:solidFill>
                          <a:effectLst/>
                          <a:latin typeface="+mn-lt"/>
                        </a:rPr>
                        <a:t>Asset Class</a:t>
                      </a:r>
                      <a:endParaRPr lang="en-GB" sz="800" b="0" i="0" u="none" strike="noStrike" dirty="0">
                        <a:solidFill>
                          <a:srgbClr val="000000"/>
                        </a:solidFill>
                        <a:effectLst/>
                        <a:latin typeface="+mn-lt"/>
                      </a:endParaRPr>
                    </a:p>
                  </a:txBody>
                  <a:tcPr marL="46800" marR="8959" marT="8959" marB="0" anchor="ctr">
                    <a:solidFill>
                      <a:schemeClr val="bg1">
                        <a:lumMod val="85000"/>
                      </a:schemeClr>
                    </a:solidFill>
                  </a:tcPr>
                </a:tc>
                <a:tc>
                  <a:txBody>
                    <a:bodyPr/>
                    <a:lstStyle/>
                    <a:p>
                      <a:pPr algn="ctr" fontAlgn="ctr"/>
                      <a:r>
                        <a:rPr lang="en-GB" sz="800" b="0" i="0" u="none" strike="noStrike" dirty="0">
                          <a:solidFill>
                            <a:srgbClr val="000000"/>
                          </a:solidFill>
                          <a:effectLst/>
                          <a:latin typeface="+mn-lt"/>
                        </a:rPr>
                        <a:t>QTR</a:t>
                      </a:r>
                    </a:p>
                  </a:txBody>
                  <a:tcPr marL="0" marR="0" marT="0" marB="0" anchor="ctr">
                    <a:solidFill>
                      <a:schemeClr val="bg1">
                        <a:lumMod val="85000"/>
                      </a:schemeClr>
                    </a:solidFill>
                  </a:tcPr>
                </a:tc>
                <a:tc>
                  <a:txBody>
                    <a:bodyPr/>
                    <a:lstStyle/>
                    <a:p>
                      <a:pPr algn="ctr" fontAlgn="ctr"/>
                      <a:r>
                        <a:rPr lang="en-GB" sz="800" b="0" i="0" u="none" strike="noStrike" dirty="0">
                          <a:solidFill>
                            <a:schemeClr val="dk1"/>
                          </a:solidFill>
                          <a:effectLst/>
                          <a:latin typeface="+mn-lt"/>
                        </a:rPr>
                        <a:t>1 Year</a:t>
                      </a:r>
                      <a:endParaRPr lang="en-GB" sz="800" b="0" i="0" u="none" strike="noStrike" dirty="0">
                        <a:solidFill>
                          <a:srgbClr val="000000"/>
                        </a:solidFill>
                        <a:effectLst/>
                        <a:latin typeface="+mn-lt"/>
                      </a:endParaRPr>
                    </a:p>
                  </a:txBody>
                  <a:tcPr marL="0" marR="0" marT="0" marB="0" anchor="ctr">
                    <a:solidFill>
                      <a:schemeClr val="bg1">
                        <a:lumMod val="85000"/>
                      </a:schemeClr>
                    </a:solidFill>
                  </a:tcPr>
                </a:tc>
                <a:tc>
                  <a:txBody>
                    <a:bodyPr/>
                    <a:lstStyle/>
                    <a:p>
                      <a:pPr algn="ctr" fontAlgn="ctr"/>
                      <a:r>
                        <a:rPr lang="en-GB" sz="800" u="none" strike="noStrike" dirty="0">
                          <a:effectLst/>
                          <a:latin typeface="+mn-lt"/>
                        </a:rPr>
                        <a:t>3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5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10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2"/>
                  </a:ext>
                </a:extLst>
              </a:tr>
              <a:tr h="218194">
                <a:tc>
                  <a:txBody>
                    <a:bodyPr/>
                    <a:lstStyle/>
                    <a:p>
                      <a:pPr algn="l" fontAlgn="b"/>
                      <a:r>
                        <a:rPr lang="en-US" sz="900" b="0" i="0" u="none" strike="noStrike" kern="1200" dirty="0">
                          <a:solidFill>
                            <a:srgbClr val="000000"/>
                          </a:solidFill>
                          <a:effectLst/>
                          <a:latin typeface="+mn-lt"/>
                          <a:ea typeface="+mn-ea"/>
                          <a:cs typeface="+mn-cs"/>
                        </a:rPr>
                        <a:t>Growth</a:t>
                      </a:r>
                    </a:p>
                  </a:txBody>
                  <a:tcPr marL="46800" marR="7168" marT="7168" marB="0" anchor="ctr">
                    <a:noFill/>
                  </a:tcPr>
                </a:tc>
                <a:tc>
                  <a:txBody>
                    <a:bodyPr/>
                    <a:lstStyle/>
                    <a:p>
                      <a:pPr algn="ctr" fontAlgn="b"/>
                      <a:r>
                        <a:rPr lang="en-GB" sz="900" b="0" i="0" u="none" strike="noStrike">
                          <a:solidFill>
                            <a:schemeClr val="tx1"/>
                          </a:solidFill>
                          <a:effectLst/>
                          <a:latin typeface="+mn-lt"/>
                        </a:rPr>
                        <a:t>6.91</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dirty="0">
                          <a:solidFill>
                            <a:schemeClr val="tx1"/>
                          </a:solidFill>
                          <a:effectLst/>
                          <a:latin typeface="+mn-lt"/>
                        </a:rPr>
                        <a:t>13.66</a:t>
                      </a:r>
                    </a:p>
                  </a:txBody>
                  <a:tcPr marL="0" marR="0" marT="0" marB="0" anchor="ctr">
                    <a:noFill/>
                  </a:tcPr>
                </a:tc>
                <a:tc>
                  <a:txBody>
                    <a:bodyPr/>
                    <a:lstStyle/>
                    <a:p>
                      <a:pPr algn="ctr" fontAlgn="b"/>
                      <a:r>
                        <a:rPr lang="en-GB" sz="900" b="0" i="0" u="none" strike="noStrike">
                          <a:solidFill>
                            <a:schemeClr val="tx1"/>
                          </a:solidFill>
                          <a:effectLst/>
                          <a:latin typeface="+mn-lt"/>
                        </a:rPr>
                        <a:t>2.83</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7.86</a:t>
                      </a:r>
                      <a:endParaRPr lang="en-GB" sz="900" b="0" i="0" u="none" strike="noStrike" dirty="0">
                        <a:solidFill>
                          <a:srgbClr val="000000"/>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5.74</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3"/>
                  </a:ext>
                </a:extLst>
              </a:tr>
              <a:tr h="218194">
                <a:tc>
                  <a:txBody>
                    <a:bodyPr/>
                    <a:lstStyle/>
                    <a:p>
                      <a:pPr algn="l" fontAlgn="b"/>
                      <a:r>
                        <a:rPr lang="en-GB" sz="900" b="0" i="0" u="none" strike="noStrike" kern="1200">
                          <a:solidFill>
                            <a:srgbClr val="000000"/>
                          </a:solidFill>
                          <a:effectLst/>
                          <a:latin typeface="+mn-lt"/>
                          <a:ea typeface="+mn-ea"/>
                          <a:cs typeface="+mn-cs"/>
                        </a:rPr>
                        <a:t>Large Cap</a:t>
                      </a:r>
                      <a:endParaRPr lang="en-US"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a:solidFill>
                            <a:schemeClr val="tx1"/>
                          </a:solidFill>
                          <a:effectLst/>
                          <a:latin typeface="+mn-lt"/>
                        </a:rPr>
                        <a:t>5.59</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chemeClr val="tx1"/>
                          </a:solidFill>
                          <a:effectLst/>
                          <a:latin typeface="+mn-lt"/>
                        </a:rPr>
                        <a:t>15.29</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dirty="0">
                          <a:solidFill>
                            <a:schemeClr val="tx1"/>
                          </a:solidFill>
                          <a:effectLst/>
                          <a:latin typeface="+mn-lt"/>
                        </a:rPr>
                        <a:t>4.93</a:t>
                      </a:r>
                    </a:p>
                  </a:txBody>
                  <a:tcPr marL="0" marR="0" marT="0" marB="0" anchor="ctr">
                    <a:noFill/>
                  </a:tcPr>
                </a:tc>
                <a:tc>
                  <a:txBody>
                    <a:bodyPr/>
                    <a:lstStyle/>
                    <a:p>
                      <a:pPr algn="ctr" fontAlgn="b"/>
                      <a:r>
                        <a:rPr lang="en-GB" sz="900" b="0" i="0" u="none" strike="noStrike">
                          <a:solidFill>
                            <a:schemeClr val="tx1"/>
                          </a:solidFill>
                          <a:effectLst/>
                          <a:latin typeface="+mn-lt"/>
                        </a:rPr>
                        <a:t>7.48</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4.81</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4"/>
                  </a:ext>
                </a:extLst>
              </a:tr>
              <a:tr h="218194">
                <a:tc>
                  <a:txBody>
                    <a:bodyPr/>
                    <a:lstStyle/>
                    <a:p>
                      <a:pPr algn="l" fontAlgn="b"/>
                      <a:r>
                        <a:rPr lang="en-GB" sz="900" b="0" i="0" u="none" strike="noStrike" kern="1200">
                          <a:solidFill>
                            <a:srgbClr val="000000"/>
                          </a:solidFill>
                          <a:effectLst/>
                          <a:latin typeface="+mn-lt"/>
                          <a:ea typeface="+mn-ea"/>
                          <a:cs typeface="+mn-cs"/>
                        </a:rPr>
                        <a:t>Value</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a:solidFill>
                            <a:schemeClr val="tx1"/>
                          </a:solidFill>
                          <a:effectLst/>
                          <a:latin typeface="+mn-lt"/>
                        </a:rPr>
                        <a:t>4.22</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chemeClr val="tx1"/>
                          </a:solidFill>
                          <a:effectLst/>
                          <a:latin typeface="+mn-lt"/>
                        </a:rPr>
                        <a:t>16.90</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dirty="0">
                          <a:solidFill>
                            <a:schemeClr val="tx1"/>
                          </a:solidFill>
                          <a:effectLst/>
                          <a:latin typeface="+mn-lt"/>
                        </a:rPr>
                        <a:t>6.80</a:t>
                      </a:r>
                    </a:p>
                  </a:txBody>
                  <a:tcPr marL="0" marR="0" marT="0" marB="0" anchor="ctr">
                    <a:noFill/>
                  </a:tcPr>
                </a:tc>
                <a:tc>
                  <a:txBody>
                    <a:bodyPr/>
                    <a:lstStyle/>
                    <a:p>
                      <a:pPr algn="ctr" fontAlgn="b"/>
                      <a:r>
                        <a:rPr lang="en-GB" sz="900" b="0" i="0" u="none" strike="noStrike">
                          <a:solidFill>
                            <a:schemeClr val="tx1"/>
                          </a:solidFill>
                          <a:effectLst/>
                          <a:latin typeface="+mn-lt"/>
                        </a:rPr>
                        <a:t>6.62</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3.61</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5"/>
                  </a:ext>
                </a:extLst>
              </a:tr>
              <a:tr h="218194">
                <a:tc>
                  <a:txBody>
                    <a:bodyPr/>
                    <a:lstStyle/>
                    <a:p>
                      <a:pPr algn="l" fontAlgn="b"/>
                      <a:r>
                        <a:rPr lang="en-GB" sz="900" b="0" i="0" u="none" strike="noStrike" kern="1200">
                          <a:solidFill>
                            <a:srgbClr val="000000"/>
                          </a:solidFill>
                          <a:effectLst/>
                          <a:latin typeface="+mn-lt"/>
                          <a:ea typeface="+mn-ea"/>
                          <a:cs typeface="+mn-cs"/>
                        </a:rPr>
                        <a:t>Small Cap</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a:solidFill>
                            <a:schemeClr val="tx1"/>
                          </a:solidFill>
                          <a:effectLst/>
                          <a:latin typeface="+mn-lt"/>
                        </a:rPr>
                        <a:t>2.58</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chemeClr val="tx1"/>
                          </a:solidFill>
                          <a:effectLst/>
                          <a:latin typeface="+mn-lt"/>
                        </a:rPr>
                        <a:t>10.04</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dirty="0">
                          <a:solidFill>
                            <a:srgbClr val="C00000"/>
                          </a:solidFill>
                          <a:effectLst/>
                          <a:latin typeface="+mn-lt"/>
                        </a:rPr>
                        <a:t>-0.93</a:t>
                      </a:r>
                    </a:p>
                  </a:txBody>
                  <a:tcPr marL="0" marR="0" marT="0" marB="0" anchor="ctr">
                    <a:noFill/>
                  </a:tcPr>
                </a:tc>
                <a:tc>
                  <a:txBody>
                    <a:bodyPr/>
                    <a:lstStyle/>
                    <a:p>
                      <a:pPr algn="ctr" fontAlgn="b"/>
                      <a:r>
                        <a:rPr lang="en-GB" sz="900" b="0" i="0" u="none" strike="noStrike">
                          <a:solidFill>
                            <a:schemeClr val="tx1"/>
                          </a:solidFill>
                          <a:effectLst/>
                          <a:latin typeface="+mn-lt"/>
                        </a:rPr>
                        <a:t>5.39</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dirty="0">
                          <a:solidFill>
                            <a:srgbClr val="000000"/>
                          </a:solidFill>
                          <a:effectLst/>
                          <a:latin typeface="+mn-lt"/>
                        </a:rPr>
                        <a:t>4.54</a:t>
                      </a:r>
                    </a:p>
                  </a:txBody>
                  <a:tcPr marL="0" marR="0" marT="0" marB="0" anchor="ctr">
                    <a:noFill/>
                  </a:tcPr>
                </a:tc>
                <a:extLst>
                  <a:ext uri="{0D108BD9-81ED-4DB2-BD59-A6C34878D82A}">
                    <a16:rowId xmlns:a16="http://schemas.microsoft.com/office/drawing/2014/main" val="1870949891"/>
                  </a:ext>
                </a:extLst>
              </a:tr>
            </a:tbl>
          </a:graphicData>
        </a:graphic>
      </p:graphicFrame>
      <p:sp>
        <p:nvSpPr>
          <p:cNvPr id="25" name="TextBox 24" hidden="1"/>
          <p:cNvSpPr txBox="1"/>
          <p:nvPr/>
        </p:nvSpPr>
        <p:spPr>
          <a:xfrm>
            <a:off x="4267211" y="2645193"/>
            <a:ext cx="1219197" cy="233433"/>
          </a:xfrm>
          <a:prstGeom prst="rect">
            <a:avLst/>
          </a:prstGeom>
          <a:noFill/>
        </p:spPr>
        <p:txBody>
          <a:bodyPr wrap="square" lIns="91368" tIns="45682" rIns="91368" bIns="45682" rtlCol="0">
            <a:spAutoFit/>
          </a:bodyPr>
          <a:lstStyle/>
          <a:p>
            <a:pPr algn="r">
              <a:spcAft>
                <a:spcPts val="2400"/>
              </a:spcAft>
            </a:pPr>
            <a:r>
              <a:rPr lang="en-US" sz="900" dirty="0">
                <a:solidFill>
                  <a:prstClr val="white">
                    <a:lumMod val="50000"/>
                  </a:prstClr>
                </a:solidFill>
                <a:ea typeface="Verdana"/>
                <a:cs typeface="Arial"/>
              </a:rPr>
              <a:t>Value</a:t>
            </a:r>
          </a:p>
        </p:txBody>
      </p:sp>
      <p:grpSp>
        <p:nvGrpSpPr>
          <p:cNvPr id="33" name="Group 19" hidden="1"/>
          <p:cNvGrpSpPr/>
          <p:nvPr/>
        </p:nvGrpSpPr>
        <p:grpSpPr>
          <a:xfrm>
            <a:off x="7924800" y="381000"/>
            <a:ext cx="1676400" cy="533400"/>
            <a:chOff x="7924800" y="381000"/>
            <a:chExt cx="1676400" cy="533400"/>
          </a:xfrm>
        </p:grpSpPr>
        <p:sp>
          <p:nvSpPr>
            <p:cNvPr id="36" name="Rectangle 35"/>
            <p:cNvSpPr/>
            <p:nvPr/>
          </p:nvSpPr>
          <p:spPr>
            <a:xfrm>
              <a:off x="7924800" y="381000"/>
              <a:ext cx="1676400" cy="533400"/>
            </a:xfrm>
            <a:prstGeom prst="rect">
              <a:avLst/>
            </a:prstGeom>
            <a:noFill/>
            <a:ln>
              <a:solidFill>
                <a:schemeClr val="bg1">
                  <a:lumMod val="8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7" name="TextBox 36"/>
            <p:cNvSpPr txBox="1"/>
            <p:nvPr/>
          </p:nvSpPr>
          <p:spPr>
            <a:xfrm>
              <a:off x="7924800" y="457200"/>
              <a:ext cx="1676400" cy="400110"/>
            </a:xfrm>
            <a:prstGeom prst="rect">
              <a:avLst/>
            </a:prstGeom>
            <a:noFill/>
          </p:spPr>
          <p:txBody>
            <a:bodyPr wrap="square" rtlCol="0">
              <a:spAutoFit/>
            </a:bodyPr>
            <a:lstStyle/>
            <a:p>
              <a:pPr algn="ctr"/>
              <a:r>
                <a:rPr lang="en-US" dirty="0">
                  <a:solidFill>
                    <a:prstClr val="white">
                      <a:lumMod val="85000"/>
                    </a:prstClr>
                  </a:solidFill>
                </a:rPr>
                <a:t>Firm Logo</a:t>
              </a:r>
            </a:p>
          </p:txBody>
        </p:sp>
      </p:grpSp>
      <p:sp>
        <p:nvSpPr>
          <p:cNvPr id="48" name="TextBox 47" hidden="1"/>
          <p:cNvSpPr txBox="1"/>
          <p:nvPr/>
        </p:nvSpPr>
        <p:spPr>
          <a:xfrm>
            <a:off x="4265620" y="3200404"/>
            <a:ext cx="1219197" cy="233433"/>
          </a:xfrm>
          <a:prstGeom prst="rect">
            <a:avLst/>
          </a:prstGeom>
          <a:noFill/>
        </p:spPr>
        <p:txBody>
          <a:bodyPr wrap="square" lIns="91368" tIns="45682" rIns="91368" bIns="45682" rtlCol="0">
            <a:spAutoFit/>
          </a:bodyPr>
          <a:lstStyle/>
          <a:p>
            <a:pPr algn="r">
              <a:spcAft>
                <a:spcPts val="2400"/>
              </a:spcAft>
            </a:pPr>
            <a:r>
              <a:rPr lang="en-US" sz="900" dirty="0">
                <a:solidFill>
                  <a:prstClr val="white">
                    <a:lumMod val="50000"/>
                  </a:prstClr>
                </a:solidFill>
                <a:ea typeface="Verdana"/>
                <a:cs typeface="Arial"/>
              </a:rPr>
              <a:t>Large Cap</a:t>
            </a:r>
          </a:p>
        </p:txBody>
      </p:sp>
      <p:sp>
        <p:nvSpPr>
          <p:cNvPr id="51" name="TextBox 50" hidden="1"/>
          <p:cNvSpPr txBox="1"/>
          <p:nvPr/>
        </p:nvSpPr>
        <p:spPr>
          <a:xfrm>
            <a:off x="4267208" y="3731042"/>
            <a:ext cx="1219197" cy="233433"/>
          </a:xfrm>
          <a:prstGeom prst="rect">
            <a:avLst/>
          </a:prstGeom>
          <a:noFill/>
        </p:spPr>
        <p:txBody>
          <a:bodyPr wrap="square" lIns="91368" tIns="45682" rIns="91368" bIns="45682" rtlCol="0">
            <a:spAutoFit/>
          </a:bodyPr>
          <a:lstStyle/>
          <a:p>
            <a:pPr algn="r">
              <a:spcAft>
                <a:spcPts val="2400"/>
              </a:spcAft>
            </a:pPr>
            <a:r>
              <a:rPr lang="en-US" sz="900" dirty="0">
                <a:solidFill>
                  <a:prstClr val="white">
                    <a:lumMod val="50000"/>
                  </a:prstClr>
                </a:solidFill>
                <a:ea typeface="Verdana"/>
                <a:cs typeface="Arial"/>
              </a:rPr>
              <a:t>Growth</a:t>
            </a:r>
          </a:p>
        </p:txBody>
      </p:sp>
      <p:sp>
        <p:nvSpPr>
          <p:cNvPr id="52" name="TextBox 51" hidden="1"/>
          <p:cNvSpPr txBox="1"/>
          <p:nvPr/>
        </p:nvSpPr>
        <p:spPr>
          <a:xfrm>
            <a:off x="4267208" y="4267200"/>
            <a:ext cx="1219197" cy="233433"/>
          </a:xfrm>
          <a:prstGeom prst="rect">
            <a:avLst/>
          </a:prstGeom>
          <a:noFill/>
        </p:spPr>
        <p:txBody>
          <a:bodyPr wrap="square" lIns="91368" tIns="45682" rIns="91368" bIns="45682" rtlCol="0">
            <a:spAutoFit/>
          </a:bodyPr>
          <a:lstStyle/>
          <a:p>
            <a:pPr algn="r">
              <a:spcAft>
                <a:spcPts val="2400"/>
              </a:spcAft>
            </a:pPr>
            <a:r>
              <a:rPr lang="en-US" sz="900" dirty="0">
                <a:solidFill>
                  <a:prstClr val="white">
                    <a:lumMod val="50000"/>
                  </a:prstClr>
                </a:solidFill>
                <a:ea typeface="Verdana"/>
                <a:cs typeface="Arial"/>
              </a:rPr>
              <a:t>Small Cap</a:t>
            </a:r>
          </a:p>
        </p:txBody>
      </p:sp>
      <p:cxnSp>
        <p:nvCxnSpPr>
          <p:cNvPr id="32" name="Straight Connector 31" hidden="1"/>
          <p:cNvCxnSpPr/>
          <p:nvPr/>
        </p:nvCxnSpPr>
        <p:spPr>
          <a:xfrm flipH="1">
            <a:off x="5472626" y="2575560"/>
            <a:ext cx="1" cy="2133600"/>
          </a:xfrm>
          <a:prstGeom prst="line">
            <a:avLst/>
          </a:prstGeom>
          <a:ln w="6350">
            <a:solidFill>
              <a:schemeClr val="bg1">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510762" y="657966"/>
            <a:ext cx="9052560" cy="521864"/>
          </a:xfrm>
        </p:spPr>
        <p:txBody>
          <a:bodyPr/>
          <a:lstStyle/>
          <a:p>
            <a:r>
              <a:rPr lang="en-US" dirty="0"/>
              <a:t>International Developed Stocks</a:t>
            </a:r>
          </a:p>
        </p:txBody>
      </p:sp>
      <p:sp>
        <p:nvSpPr>
          <p:cNvPr id="8" name="Slide Number Placeholder 7"/>
          <p:cNvSpPr>
            <a:spLocks noGrp="1"/>
          </p:cNvSpPr>
          <p:nvPr>
            <p:ph type="sldNum" sz="quarter" idx="12"/>
          </p:nvPr>
        </p:nvSpPr>
        <p:spPr/>
        <p:txBody>
          <a:bodyPr/>
          <a:lstStyle/>
          <a:p>
            <a:fld id="{66F6FF41-5833-4EBF-9145-362BCED2914A}" type="slidenum">
              <a:rPr lang="en-US" smtClean="0"/>
              <a:pPr/>
              <a:t>8</a:t>
            </a:fld>
            <a:endParaRPr lang="en-US" dirty="0"/>
          </a:p>
        </p:txBody>
      </p:sp>
      <p:sp>
        <p:nvSpPr>
          <p:cNvPr id="5" name="Text Placeholder 4"/>
          <p:cNvSpPr>
            <a:spLocks noGrp="1"/>
          </p:cNvSpPr>
          <p:nvPr>
            <p:ph type="body" sz="quarter" idx="14"/>
          </p:nvPr>
        </p:nvSpPr>
        <p:spPr>
          <a:xfrm>
            <a:off x="529813" y="1067438"/>
            <a:ext cx="8823326" cy="346075"/>
          </a:xfrm>
        </p:spPr>
        <p:txBody>
          <a:bodyPr/>
          <a:lstStyle/>
          <a:p>
            <a:r>
              <a:rPr lang="en-US" dirty="0">
                <a:highlight>
                  <a:srgbClr val="FFFFFF"/>
                </a:highlight>
              </a:rPr>
              <a:t>First quarter 2024 i</a:t>
            </a:r>
            <a:r>
              <a:rPr lang="en-US" dirty="0"/>
              <a:t>ndex returns</a:t>
            </a:r>
          </a:p>
        </p:txBody>
      </p:sp>
      <p:sp>
        <p:nvSpPr>
          <p:cNvPr id="12" name="Text Placeholder 11"/>
          <p:cNvSpPr>
            <a:spLocks noGrp="1"/>
          </p:cNvSpPr>
          <p:nvPr>
            <p:ph type="body" sz="quarter" idx="15"/>
          </p:nvPr>
        </p:nvSpPr>
        <p:spPr>
          <a:xfrm>
            <a:off x="529812" y="7134371"/>
            <a:ext cx="8690388" cy="400050"/>
          </a:xfrm>
        </p:spPr>
        <p:txBody>
          <a:bodyPr/>
          <a:lstStyle/>
          <a:p>
            <a:r>
              <a:rPr lang="en-US" b="1" dirty="0"/>
              <a:t>Past performance is not a guarantee of future results. Indices are not available for direct investment. Index performance does not reflect the expenses associated with the management of an actual portfolio.</a:t>
            </a:r>
          </a:p>
          <a:p>
            <a:r>
              <a:rPr lang="en-US" dirty="0"/>
              <a:t>Market segment (index representation) as follows: Large Cap (MSCI World ex USA Index), Small Cap (MSCI World ex USA Small Cap Index), Value (MSCI World ex USA Value Index), and Growth (MSCI World ex USA Growth Index). All index returns are net of withholding tax on dividends. World Market Cap represented by Russell 3000 Index, MSCI World ex USA IMI Index, and MSCI Emerging Markets IMI Index. MSCI World ex USA IMI Index is used as the proxy for the International Developed market. MSCI data © MSCI 2024, all rights reserved. Frank Russell Company is the source and owner of the trademarks, service marks, and copyrights related to the Russell Indexes. </a:t>
            </a:r>
          </a:p>
        </p:txBody>
      </p:sp>
      <p:sp>
        <p:nvSpPr>
          <p:cNvPr id="7" name="Text Placeholder 6"/>
          <p:cNvSpPr>
            <a:spLocks noGrp="1"/>
          </p:cNvSpPr>
          <p:nvPr>
            <p:ph type="body" sz="quarter" idx="18"/>
          </p:nvPr>
        </p:nvSpPr>
        <p:spPr>
          <a:xfrm>
            <a:off x="540295" y="1770682"/>
            <a:ext cx="3456670" cy="2596615"/>
          </a:xfrm>
        </p:spPr>
        <p:txBody>
          <a:bodyPr/>
          <a:lstStyle/>
          <a:p>
            <a:r>
              <a:rPr lang="en-US" dirty="0"/>
              <a:t>Developed markets outside of the US posted positive returns for the quarter and underperformed the US market, but outperformed emerging markets.</a:t>
            </a:r>
          </a:p>
          <a:p>
            <a:r>
              <a:rPr lang="en-US" dirty="0"/>
              <a:t>Value underperformed growth.</a:t>
            </a:r>
          </a:p>
          <a:p>
            <a:r>
              <a:rPr lang="en-US" dirty="0"/>
              <a:t>Small caps underperformed large caps.</a:t>
            </a:r>
          </a:p>
        </p:txBody>
      </p:sp>
      <p:graphicFrame>
        <p:nvGraphicFramePr>
          <p:cNvPr id="19" name="Chart 18"/>
          <p:cNvGraphicFramePr/>
          <p:nvPr>
            <p:extLst>
              <p:ext uri="{D42A27DB-BD31-4B8C-83A1-F6EECF244321}">
                <p14:modId xmlns:p14="http://schemas.microsoft.com/office/powerpoint/2010/main" val="3508170281"/>
              </p:ext>
            </p:extLst>
          </p:nvPr>
        </p:nvGraphicFramePr>
        <p:xfrm>
          <a:off x="690565" y="4995330"/>
          <a:ext cx="3620180" cy="1785291"/>
        </p:xfrm>
        <a:graphic>
          <a:graphicData uri="http://schemas.openxmlformats.org/drawingml/2006/chart">
            <c:chart xmlns:c="http://schemas.openxmlformats.org/drawingml/2006/chart" xmlns:r="http://schemas.openxmlformats.org/officeDocument/2006/relationships" r:id="rId3"/>
          </a:graphicData>
        </a:graphic>
      </p:graphicFrame>
      <p:sp>
        <p:nvSpPr>
          <p:cNvPr id="34" name="Content Placeholder 10">
            <a:extLst>
              <a:ext uri="{FF2B5EF4-FFF2-40B4-BE49-F238E27FC236}">
                <a16:creationId xmlns:a16="http://schemas.microsoft.com/office/drawing/2014/main" id="{C9FC5DB3-A625-4518-B902-4F2AF0763504}"/>
              </a:ext>
            </a:extLst>
          </p:cNvPr>
          <p:cNvSpPr txBox="1">
            <a:spLocks/>
          </p:cNvSpPr>
          <p:nvPr/>
        </p:nvSpPr>
        <p:spPr>
          <a:xfrm>
            <a:off x="539264" y="4790391"/>
            <a:ext cx="3771481" cy="404896"/>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solidFill>
                  <a:schemeClr val="accent1"/>
                </a:solidFill>
              </a:rPr>
              <a:t>World Market Capitalization—International Developed</a:t>
            </a:r>
          </a:p>
          <a:p>
            <a:pPr marL="0" lvl="1" indent="0">
              <a:spcBef>
                <a:spcPts val="0"/>
              </a:spcBef>
              <a:buNone/>
            </a:pPr>
            <a:endParaRPr lang="en-US" sz="1000" b="1" dirty="0">
              <a:solidFill>
                <a:schemeClr val="tx2"/>
              </a:solidFill>
            </a:endParaRPr>
          </a:p>
        </p:txBody>
      </p:sp>
      <p:grpSp>
        <p:nvGrpSpPr>
          <p:cNvPr id="41" name="Group 40">
            <a:extLst>
              <a:ext uri="{FF2B5EF4-FFF2-40B4-BE49-F238E27FC236}">
                <a16:creationId xmlns:a16="http://schemas.microsoft.com/office/drawing/2014/main" id="{6A9D2C0A-80E6-4B21-89E5-94169CECF800}"/>
              </a:ext>
            </a:extLst>
          </p:cNvPr>
          <p:cNvGrpSpPr/>
          <p:nvPr/>
        </p:nvGrpSpPr>
        <p:grpSpPr>
          <a:xfrm>
            <a:off x="4635169" y="1798133"/>
            <a:ext cx="4813631" cy="342590"/>
            <a:chOff x="4635169" y="1826708"/>
            <a:chExt cx="4813631" cy="342590"/>
          </a:xfrm>
        </p:grpSpPr>
        <p:sp>
          <p:nvSpPr>
            <p:cNvPr id="42" name="Content Placeholder 9">
              <a:extLst>
                <a:ext uri="{FF2B5EF4-FFF2-40B4-BE49-F238E27FC236}">
                  <a16:creationId xmlns:a16="http://schemas.microsoft.com/office/drawing/2014/main" id="{08186C8C-8A9F-46EE-9B69-CF88ECE2E60E}"/>
                </a:ext>
              </a:extLst>
            </p:cNvPr>
            <p:cNvSpPr txBox="1">
              <a:spLocks/>
            </p:cNvSpPr>
            <p:nvPr/>
          </p:nvSpPr>
          <p:spPr>
            <a:xfrm>
              <a:off x="4635169" y="1826708"/>
              <a:ext cx="4441437" cy="34259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solidFill>
                    <a:schemeClr val="accent1"/>
                  </a:solidFill>
                </a:rPr>
                <a:t>Ranked Returns (%)</a:t>
              </a:r>
            </a:p>
            <a:p>
              <a:pPr>
                <a:spcBef>
                  <a:spcPts val="0"/>
                </a:spcBef>
              </a:pPr>
              <a:endParaRPr lang="en-US" sz="1000" b="1" dirty="0">
                <a:solidFill>
                  <a:schemeClr val="tx2"/>
                </a:solidFill>
              </a:endParaRPr>
            </a:p>
          </p:txBody>
        </p:sp>
        <p:cxnSp>
          <p:nvCxnSpPr>
            <p:cNvPr id="43" name="Straight Connector 42">
              <a:extLst>
                <a:ext uri="{FF2B5EF4-FFF2-40B4-BE49-F238E27FC236}">
                  <a16:creationId xmlns:a16="http://schemas.microsoft.com/office/drawing/2014/main" id="{7918845B-458A-4E00-8EE1-1312ACC47434}"/>
                </a:ext>
              </a:extLst>
            </p:cNvPr>
            <p:cNvCxnSpPr>
              <a:cxnSpLocks/>
            </p:cNvCxnSpPr>
            <p:nvPr/>
          </p:nvCxnSpPr>
          <p:spPr>
            <a:xfrm flipV="1">
              <a:off x="4724400" y="2069700"/>
              <a:ext cx="4724400" cy="1"/>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cxnSp>
        <p:nvCxnSpPr>
          <p:cNvPr id="28" name="Straight Connector 27">
            <a:extLst>
              <a:ext uri="{FF2B5EF4-FFF2-40B4-BE49-F238E27FC236}">
                <a16:creationId xmlns:a16="http://schemas.microsoft.com/office/drawing/2014/main" id="{C5C242EA-C350-4ECA-896C-817973062549}"/>
              </a:ext>
            </a:extLst>
          </p:cNvPr>
          <p:cNvCxnSpPr>
            <a:cxnSpLocks/>
          </p:cNvCxnSpPr>
          <p:nvPr/>
        </p:nvCxnSpPr>
        <p:spPr>
          <a:xfrm>
            <a:off x="618638" y="5033044"/>
            <a:ext cx="3498167"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aphicFrame>
        <p:nvGraphicFramePr>
          <p:cNvPr id="4" name="Chart 3">
            <a:extLst>
              <a:ext uri="{FF2B5EF4-FFF2-40B4-BE49-F238E27FC236}">
                <a16:creationId xmlns:a16="http://schemas.microsoft.com/office/drawing/2014/main" id="{42187DC0-3340-5EF0-AA0B-F4E9BF911AEE}"/>
              </a:ext>
            </a:extLst>
          </p:cNvPr>
          <p:cNvGraphicFramePr/>
          <p:nvPr>
            <p:extLst>
              <p:ext uri="{D42A27DB-BD31-4B8C-83A1-F6EECF244321}">
                <p14:modId xmlns:p14="http://schemas.microsoft.com/office/powerpoint/2010/main" val="1000070180"/>
              </p:ext>
            </p:extLst>
          </p:nvPr>
        </p:nvGraphicFramePr>
        <p:xfrm>
          <a:off x="4719493" y="2035106"/>
          <a:ext cx="4734146" cy="2629408"/>
        </p:xfrm>
        <a:graphic>
          <a:graphicData uri="http://schemas.openxmlformats.org/drawingml/2006/chart">
            <c:chart xmlns:c="http://schemas.openxmlformats.org/drawingml/2006/chart" xmlns:r="http://schemas.openxmlformats.org/officeDocument/2006/relationships" r:id="rId4"/>
          </a:graphicData>
        </a:graphic>
      </p:graphicFrame>
      <p:pic>
        <p:nvPicPr>
          <p:cNvPr id="6" name="Picture Placeholder 5" descr="A logo for a company&#10;&#10;Description automatically generated">
            <a:extLst>
              <a:ext uri="{FF2B5EF4-FFF2-40B4-BE49-F238E27FC236}">
                <a16:creationId xmlns:a16="http://schemas.microsoft.com/office/drawing/2014/main" id="{9D78745E-6AB0-2646-E772-0DF06AEB8E40}"/>
              </a:ext>
            </a:extLst>
          </p:cNvPr>
          <p:cNvPicPr>
            <a:picLocks noGrp="1" noChangeAspect="1"/>
          </p:cNvPicPr>
          <p:nvPr>
            <p:ph type="pic" sz="quarter" idx="13"/>
          </p:nvPr>
        </p:nvPicPr>
        <p:blipFill>
          <a:blip r:embed="rId5">
            <a:extLst>
              <a:ext uri="{28A0092B-C50C-407E-A947-70E740481C1C}">
                <a14:useLocalDpi xmlns:a14="http://schemas.microsoft.com/office/drawing/2010/main" val="0"/>
              </a:ext>
            </a:extLst>
          </a:blip>
          <a:srcRect l="221" r="221"/>
          <a:stretch>
            <a:fillRect/>
          </a:stretch>
        </p:blipFill>
        <p:spPr>
          <a:xfrm>
            <a:off x="7759700" y="350838"/>
            <a:ext cx="1830388" cy="731837"/>
          </a:xfrm>
        </p:spPr>
      </p:pic>
    </p:spTree>
    <p:extLst>
      <p:ext uri="{BB962C8B-B14F-4D97-AF65-F5344CB8AC3E}">
        <p14:creationId xmlns:p14="http://schemas.microsoft.com/office/powerpoint/2010/main" val="951565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ssetID" descr="svtx:content/slide/@id">
            <a:extLst>
              <a:ext uri="{FF2B5EF4-FFF2-40B4-BE49-F238E27FC236}">
                <a16:creationId xmlns:a16="http://schemas.microsoft.com/office/drawing/2014/main" id="{F04EDE89-C579-E15D-C5BD-1FE4E1247A5D}"/>
              </a:ext>
            </a:extLst>
          </p:cNvPr>
          <p:cNvSpPr txBox="1">
            <a:spLocks noGrp="1" noRot="1" noMove="1" noResize="1" noEditPoints="1" noAdjustHandles="1" noChangeArrowheads="1" noChangeShapeType="1"/>
          </p:cNvSpPr>
          <p:nvPr/>
        </p:nvSpPr>
        <p:spPr>
          <a:xfrm>
            <a:off x="8238931" y="7549836"/>
            <a:ext cx="1819469" cy="22860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algn="r" defTabSz="1018824">
              <a:lnSpc>
                <a:spcPct val="110000"/>
              </a:lnSpc>
              <a:spcBef>
                <a:spcPts val="600"/>
              </a:spcBef>
            </a:pPr>
            <a:r>
              <a:rPr lang="en-US" sz="700" dirty="0">
                <a:solidFill>
                  <a:schemeClr val="bg1">
                    <a:lumMod val="50000"/>
                  </a:schemeClr>
                </a:solidFill>
                <a:latin typeface="Avenir LT 35 Light" panose="020B0303020000020003" pitchFamily="34" charset="0"/>
                <a:cs typeface="+mn-cs"/>
              </a:rPr>
              <a:t>135217</a:t>
            </a:r>
          </a:p>
        </p:txBody>
      </p:sp>
      <p:sp>
        <p:nvSpPr>
          <p:cNvPr id="3" name="Title 2"/>
          <p:cNvSpPr>
            <a:spLocks noGrp="1"/>
          </p:cNvSpPr>
          <p:nvPr>
            <p:ph type="title"/>
          </p:nvPr>
        </p:nvSpPr>
        <p:spPr>
          <a:xfrm>
            <a:off x="510762" y="657966"/>
            <a:ext cx="9052560" cy="521864"/>
          </a:xfrm>
        </p:spPr>
        <p:txBody>
          <a:bodyPr/>
          <a:lstStyle/>
          <a:p>
            <a:r>
              <a:rPr lang="en-US" dirty="0"/>
              <a:t>Emerging Markets Stocks</a:t>
            </a:r>
          </a:p>
        </p:txBody>
      </p:sp>
      <p:sp>
        <p:nvSpPr>
          <p:cNvPr id="2" name="Slide Number Placeholder 1"/>
          <p:cNvSpPr>
            <a:spLocks noGrp="1"/>
          </p:cNvSpPr>
          <p:nvPr>
            <p:ph type="sldNum" sz="quarter" idx="12"/>
          </p:nvPr>
        </p:nvSpPr>
        <p:spPr/>
        <p:txBody>
          <a:bodyPr/>
          <a:lstStyle/>
          <a:p>
            <a:fld id="{66F6FF41-5833-4EBF-9145-362BCED2914A}" type="slidenum">
              <a:rPr lang="en-US" smtClean="0"/>
              <a:pPr/>
              <a:t>9</a:t>
            </a:fld>
            <a:endParaRPr lang="en-US" dirty="0"/>
          </a:p>
        </p:txBody>
      </p:sp>
      <p:sp>
        <p:nvSpPr>
          <p:cNvPr id="6" name="Text Placeholder 5"/>
          <p:cNvSpPr>
            <a:spLocks noGrp="1"/>
          </p:cNvSpPr>
          <p:nvPr>
            <p:ph type="body" sz="quarter" idx="14"/>
          </p:nvPr>
        </p:nvSpPr>
        <p:spPr>
          <a:xfrm>
            <a:off x="529813" y="1067438"/>
            <a:ext cx="8823326" cy="346075"/>
          </a:xfrm>
        </p:spPr>
        <p:txBody>
          <a:bodyPr/>
          <a:lstStyle/>
          <a:p>
            <a:r>
              <a:rPr lang="en-US" dirty="0">
                <a:highlight>
                  <a:srgbClr val="FFFFFF"/>
                </a:highlight>
              </a:rPr>
              <a:t>First quarter 2024 i</a:t>
            </a:r>
            <a:r>
              <a:rPr lang="en-US" dirty="0"/>
              <a:t>ndex returns</a:t>
            </a:r>
          </a:p>
        </p:txBody>
      </p:sp>
      <p:sp>
        <p:nvSpPr>
          <p:cNvPr id="13" name="Text Placeholder 12"/>
          <p:cNvSpPr>
            <a:spLocks noGrp="1"/>
          </p:cNvSpPr>
          <p:nvPr>
            <p:ph type="body" sz="quarter" idx="15"/>
          </p:nvPr>
        </p:nvSpPr>
        <p:spPr/>
        <p:txBody>
          <a:bodyPr/>
          <a:lstStyle/>
          <a:p>
            <a:r>
              <a:rPr lang="en-US" b="1" dirty="0"/>
              <a:t>Past performance is not a guarantee of future results. Indices are not available for direct investment. Index performance does not reflect the expenses associated with the management of an actual portfolio.</a:t>
            </a:r>
            <a:r>
              <a:rPr lang="en-US" dirty="0"/>
              <a:t> Market segment (index representation) as follows: Large Cap (MSCI Emerging Markets Index), Small Cap (MSCI Emerging Markets Small Cap Index), Value (MSCI Emerging Markets Value Index), and Growth (MSCI Emerging Markets Growth Index). All index returns are net of withholding tax on dividends. World Market Cap represented by Russell 3000 Index, MSCI World ex USA IMI Index, and MSCI Emerging Markets IMI Index. MSCI Emerging Markets IMI Index used as the proxy for the emerging market portion of the market. MSCI data © MSCI 2024, all rights reserved. Frank Russell Company is the source and owner of the trademarks, service marks, and copyrights related to the Russell Indexes. </a:t>
            </a:r>
          </a:p>
        </p:txBody>
      </p:sp>
      <p:sp>
        <p:nvSpPr>
          <p:cNvPr id="8" name="Text Placeholder 7"/>
          <p:cNvSpPr>
            <a:spLocks noGrp="1"/>
          </p:cNvSpPr>
          <p:nvPr>
            <p:ph type="body" sz="quarter" idx="18"/>
          </p:nvPr>
        </p:nvSpPr>
        <p:spPr>
          <a:xfrm>
            <a:off x="540295" y="1780675"/>
            <a:ext cx="3010302" cy="2823583"/>
          </a:xfrm>
        </p:spPr>
        <p:txBody>
          <a:bodyPr/>
          <a:lstStyle/>
          <a:p>
            <a:r>
              <a:rPr lang="en-US" dirty="0"/>
              <a:t>Emerging markets posted positive returns for the quarter and underperformed both US and non-US developed markets.</a:t>
            </a:r>
          </a:p>
          <a:p>
            <a:r>
              <a:rPr lang="en-US" dirty="0"/>
              <a:t>Value underperformed growth.</a:t>
            </a:r>
          </a:p>
          <a:p>
            <a:r>
              <a:rPr lang="en-US" dirty="0"/>
              <a:t>Small caps underperformed large caps.</a:t>
            </a:r>
          </a:p>
        </p:txBody>
      </p:sp>
      <p:graphicFrame>
        <p:nvGraphicFramePr>
          <p:cNvPr id="12" name="Chart 11"/>
          <p:cNvGraphicFramePr/>
          <p:nvPr>
            <p:extLst>
              <p:ext uri="{D42A27DB-BD31-4B8C-83A1-F6EECF244321}">
                <p14:modId xmlns:p14="http://schemas.microsoft.com/office/powerpoint/2010/main" val="1186417710"/>
              </p:ext>
            </p:extLst>
          </p:nvPr>
        </p:nvGraphicFramePr>
        <p:xfrm>
          <a:off x="702262" y="5017291"/>
          <a:ext cx="3437965" cy="1763101"/>
        </p:xfrm>
        <a:graphic>
          <a:graphicData uri="http://schemas.openxmlformats.org/drawingml/2006/chart">
            <c:chart xmlns:c="http://schemas.openxmlformats.org/drawingml/2006/chart" xmlns:r="http://schemas.openxmlformats.org/officeDocument/2006/relationships" r:id="rId3"/>
          </a:graphicData>
        </a:graphic>
      </p:graphicFrame>
      <p:sp>
        <p:nvSpPr>
          <p:cNvPr id="28" name="Content Placeholder 10">
            <a:extLst>
              <a:ext uri="{FF2B5EF4-FFF2-40B4-BE49-F238E27FC236}">
                <a16:creationId xmlns:a16="http://schemas.microsoft.com/office/drawing/2014/main" id="{60292EA8-EF88-41FE-ACFC-7DAF0C3D4F2B}"/>
              </a:ext>
            </a:extLst>
          </p:cNvPr>
          <p:cNvSpPr txBox="1">
            <a:spLocks/>
          </p:cNvSpPr>
          <p:nvPr/>
        </p:nvSpPr>
        <p:spPr>
          <a:xfrm>
            <a:off x="539264" y="4790391"/>
            <a:ext cx="3771481" cy="404896"/>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solidFill>
                  <a:schemeClr val="accent1"/>
                </a:solidFill>
              </a:rPr>
              <a:t>World Market Capitalization—Emerging Markets</a:t>
            </a:r>
          </a:p>
          <a:p>
            <a:pPr marL="0" lvl="1" indent="0">
              <a:spcBef>
                <a:spcPts val="0"/>
              </a:spcBef>
              <a:buNone/>
            </a:pPr>
            <a:endParaRPr lang="en-US" sz="1000" b="1" dirty="0">
              <a:solidFill>
                <a:schemeClr val="tx2"/>
              </a:solidFill>
            </a:endParaRPr>
          </a:p>
        </p:txBody>
      </p:sp>
      <p:grpSp>
        <p:nvGrpSpPr>
          <p:cNvPr id="29" name="Group 28">
            <a:extLst>
              <a:ext uri="{FF2B5EF4-FFF2-40B4-BE49-F238E27FC236}">
                <a16:creationId xmlns:a16="http://schemas.microsoft.com/office/drawing/2014/main" id="{4B3D35CA-10C7-4D5F-B9E7-4CE2BAEC7D00}"/>
              </a:ext>
            </a:extLst>
          </p:cNvPr>
          <p:cNvGrpSpPr/>
          <p:nvPr/>
        </p:nvGrpSpPr>
        <p:grpSpPr>
          <a:xfrm>
            <a:off x="4635169" y="1798133"/>
            <a:ext cx="4813631" cy="342590"/>
            <a:chOff x="4635169" y="1826708"/>
            <a:chExt cx="4813631" cy="342590"/>
          </a:xfrm>
        </p:grpSpPr>
        <p:sp>
          <p:nvSpPr>
            <p:cNvPr id="30" name="Content Placeholder 9">
              <a:extLst>
                <a:ext uri="{FF2B5EF4-FFF2-40B4-BE49-F238E27FC236}">
                  <a16:creationId xmlns:a16="http://schemas.microsoft.com/office/drawing/2014/main" id="{9BB6CDA8-4B05-4D93-BB08-3595F04C6C5F}"/>
                </a:ext>
              </a:extLst>
            </p:cNvPr>
            <p:cNvSpPr txBox="1">
              <a:spLocks/>
            </p:cNvSpPr>
            <p:nvPr/>
          </p:nvSpPr>
          <p:spPr>
            <a:xfrm>
              <a:off x="4635169" y="1826708"/>
              <a:ext cx="4441437" cy="342590"/>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solidFill>
                    <a:schemeClr val="accent1"/>
                  </a:solidFill>
                </a:rPr>
                <a:t>Ranked Returns (%)</a:t>
              </a:r>
            </a:p>
            <a:p>
              <a:pPr>
                <a:spcBef>
                  <a:spcPts val="0"/>
                </a:spcBef>
              </a:pPr>
              <a:endParaRPr lang="en-US" sz="1000" b="1" dirty="0">
                <a:solidFill>
                  <a:schemeClr val="tx2"/>
                </a:solidFill>
              </a:endParaRPr>
            </a:p>
          </p:txBody>
        </p:sp>
        <p:cxnSp>
          <p:nvCxnSpPr>
            <p:cNvPr id="31" name="Straight Connector 30">
              <a:extLst>
                <a:ext uri="{FF2B5EF4-FFF2-40B4-BE49-F238E27FC236}">
                  <a16:creationId xmlns:a16="http://schemas.microsoft.com/office/drawing/2014/main" id="{F7339FA1-8C13-4E1B-84FC-30CE271D54A9}"/>
                </a:ext>
              </a:extLst>
            </p:cNvPr>
            <p:cNvCxnSpPr>
              <a:cxnSpLocks/>
            </p:cNvCxnSpPr>
            <p:nvPr/>
          </p:nvCxnSpPr>
          <p:spPr>
            <a:xfrm flipV="1">
              <a:off x="4724400" y="2069700"/>
              <a:ext cx="4724400" cy="1"/>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pSp>
        <p:nvGrpSpPr>
          <p:cNvPr id="32" name="Group 31">
            <a:extLst>
              <a:ext uri="{FF2B5EF4-FFF2-40B4-BE49-F238E27FC236}">
                <a16:creationId xmlns:a16="http://schemas.microsoft.com/office/drawing/2014/main" id="{11C0FF2A-12B3-44EF-84E2-AF8D1C002DD4}"/>
              </a:ext>
            </a:extLst>
          </p:cNvPr>
          <p:cNvGrpSpPr/>
          <p:nvPr/>
        </p:nvGrpSpPr>
        <p:grpSpPr>
          <a:xfrm>
            <a:off x="4637281" y="4790616"/>
            <a:ext cx="4811519" cy="355735"/>
            <a:chOff x="4637281" y="4790616"/>
            <a:chExt cx="4811519" cy="355735"/>
          </a:xfrm>
        </p:grpSpPr>
        <p:sp>
          <p:nvSpPr>
            <p:cNvPr id="33" name="Content Placeholder 23">
              <a:extLst>
                <a:ext uri="{FF2B5EF4-FFF2-40B4-BE49-F238E27FC236}">
                  <a16:creationId xmlns:a16="http://schemas.microsoft.com/office/drawing/2014/main" id="{BE7F0FAF-B878-4E7C-BCAA-567DCE3F0F3F}"/>
                </a:ext>
              </a:extLst>
            </p:cNvPr>
            <p:cNvSpPr txBox="1">
              <a:spLocks/>
            </p:cNvSpPr>
            <p:nvPr/>
          </p:nvSpPr>
          <p:spPr>
            <a:xfrm>
              <a:off x="4637281" y="4790616"/>
              <a:ext cx="4441437" cy="355735"/>
            </a:xfrm>
            <a:prstGeom prst="rect">
              <a:avLst/>
            </a:prstGeom>
          </p:spPr>
          <p:txBody>
            <a:bodyPr/>
            <a:lstStyle>
              <a:lvl1pPr marL="0" indent="0" algn="l" defTabSz="1018228" rtl="0" eaLnBrk="1" latinLnBrk="0" hangingPunct="1">
                <a:spcBef>
                  <a:spcPct val="20000"/>
                </a:spcBef>
                <a:buFont typeface="Arial" pitchFamily="34" charset="0"/>
                <a:buNone/>
                <a:defRPr sz="1600" kern="1200">
                  <a:solidFill>
                    <a:schemeClr val="tx1"/>
                  </a:solidFill>
                  <a:latin typeface="Arial" pitchFamily="34" charset="0"/>
                  <a:ea typeface="+mn-ea"/>
                  <a:cs typeface="Arial" pitchFamily="34" charset="0"/>
                </a:defRPr>
              </a:lvl1pPr>
              <a:lvl2pPr marL="827310" indent="-318195"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2pPr>
              <a:lvl3pPr marL="1272787"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781900"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291015" indent="-254556" algn="l" defTabSz="1018228"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80012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09245"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18359"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27471" indent="-254556" algn="l" defTabSz="1018228"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spcBef>
                  <a:spcPts val="0"/>
                </a:spcBef>
                <a:buNone/>
              </a:pPr>
              <a:r>
                <a:rPr lang="en-US" sz="1000" b="1" dirty="0">
                  <a:solidFill>
                    <a:schemeClr val="accent1"/>
                  </a:solidFill>
                </a:rPr>
                <a:t>Period Returns (%) </a:t>
              </a:r>
            </a:p>
          </p:txBody>
        </p:sp>
        <p:cxnSp>
          <p:nvCxnSpPr>
            <p:cNvPr id="34" name="Straight Connector 33">
              <a:extLst>
                <a:ext uri="{FF2B5EF4-FFF2-40B4-BE49-F238E27FC236}">
                  <a16:creationId xmlns:a16="http://schemas.microsoft.com/office/drawing/2014/main" id="{F7BD89E2-F3A9-48CB-A831-31B80D0D9568}"/>
                </a:ext>
              </a:extLst>
            </p:cNvPr>
            <p:cNvCxnSpPr>
              <a:cxnSpLocks/>
            </p:cNvCxnSpPr>
            <p:nvPr/>
          </p:nvCxnSpPr>
          <p:spPr>
            <a:xfrm>
              <a:off x="4720988" y="5033043"/>
              <a:ext cx="4727812"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graphicFrame>
        <p:nvGraphicFramePr>
          <p:cNvPr id="21" name="Table 20">
            <a:extLst>
              <a:ext uri="{FF2B5EF4-FFF2-40B4-BE49-F238E27FC236}">
                <a16:creationId xmlns:a16="http://schemas.microsoft.com/office/drawing/2014/main" id="{AAFC83AD-2E69-4A7A-B9C1-205582B00D99}"/>
              </a:ext>
            </a:extLst>
          </p:cNvPr>
          <p:cNvGraphicFramePr>
            <a:graphicFrameLocks noGrp="1"/>
          </p:cNvGraphicFramePr>
          <p:nvPr>
            <p:extLst>
              <p:ext uri="{D42A27DB-BD31-4B8C-83A1-F6EECF244321}">
                <p14:modId xmlns:p14="http://schemas.microsoft.com/office/powerpoint/2010/main" val="3479947337"/>
              </p:ext>
            </p:extLst>
          </p:nvPr>
        </p:nvGraphicFramePr>
        <p:xfrm>
          <a:off x="4718847" y="5057447"/>
          <a:ext cx="4727449" cy="1201168"/>
        </p:xfrm>
        <a:graphic>
          <a:graphicData uri="http://schemas.openxmlformats.org/drawingml/2006/table">
            <a:tbl>
              <a:tblPr>
                <a:tableStyleId>{5C22544A-7EE6-4342-B048-85BDC9FD1C3A}</a:tableStyleId>
              </a:tblPr>
              <a:tblGrid>
                <a:gridCol w="1129494">
                  <a:extLst>
                    <a:ext uri="{9D8B030D-6E8A-4147-A177-3AD203B41FA5}">
                      <a16:colId xmlns:a16="http://schemas.microsoft.com/office/drawing/2014/main" val="20000"/>
                    </a:ext>
                  </a:extLst>
                </a:gridCol>
                <a:gridCol w="719591">
                  <a:extLst>
                    <a:ext uri="{9D8B030D-6E8A-4147-A177-3AD203B41FA5}">
                      <a16:colId xmlns:a16="http://schemas.microsoft.com/office/drawing/2014/main" val="851030634"/>
                    </a:ext>
                  </a:extLst>
                </a:gridCol>
                <a:gridCol w="719591">
                  <a:extLst>
                    <a:ext uri="{9D8B030D-6E8A-4147-A177-3AD203B41FA5}">
                      <a16:colId xmlns:a16="http://schemas.microsoft.com/office/drawing/2014/main" val="20001"/>
                    </a:ext>
                  </a:extLst>
                </a:gridCol>
                <a:gridCol w="719591">
                  <a:extLst>
                    <a:ext uri="{9D8B030D-6E8A-4147-A177-3AD203B41FA5}">
                      <a16:colId xmlns:a16="http://schemas.microsoft.com/office/drawing/2014/main" val="20003"/>
                    </a:ext>
                  </a:extLst>
                </a:gridCol>
                <a:gridCol w="719591">
                  <a:extLst>
                    <a:ext uri="{9D8B030D-6E8A-4147-A177-3AD203B41FA5}">
                      <a16:colId xmlns:a16="http://schemas.microsoft.com/office/drawing/2014/main" val="20004"/>
                    </a:ext>
                  </a:extLst>
                </a:gridCol>
                <a:gridCol w="719591">
                  <a:extLst>
                    <a:ext uri="{9D8B030D-6E8A-4147-A177-3AD203B41FA5}">
                      <a16:colId xmlns:a16="http://schemas.microsoft.com/office/drawing/2014/main" val="20005"/>
                    </a:ext>
                  </a:extLst>
                </a:gridCol>
              </a:tblGrid>
              <a:tr h="0">
                <a:tc>
                  <a:txBody>
                    <a:bodyPr/>
                    <a:lstStyle/>
                    <a:p>
                      <a:endParaRPr lang="en-GB" sz="500" dirty="0"/>
                    </a:p>
                  </a:txBody>
                  <a:tcPr marL="8959" marR="8959" marT="8959" marB="0" anchor="b">
                    <a:noFill/>
                  </a:tcPr>
                </a:tc>
                <a:tc>
                  <a:txBody>
                    <a:bodyPr/>
                    <a:lstStyle/>
                    <a:p>
                      <a:pPr algn="r" fontAlgn="b"/>
                      <a:endParaRPr lang="en-GB" sz="500" b="0" i="0" u="none" strike="noStrike" dirty="0">
                        <a:solidFill>
                          <a:srgbClr val="000000"/>
                        </a:solidFill>
                        <a:effectLst/>
                        <a:latin typeface="+mn-lt"/>
                      </a:endParaRPr>
                    </a:p>
                  </a:txBody>
                  <a:tcPr marL="8959" marR="107513" marT="8959" marB="0" anchor="b">
                    <a:noFill/>
                  </a:tcPr>
                </a:tc>
                <a:tc>
                  <a:txBody>
                    <a:bodyPr/>
                    <a:lstStyle/>
                    <a:p>
                      <a:pPr algn="r" fontAlgn="b"/>
                      <a:r>
                        <a:rPr lang="en-GB" sz="500" u="none" strike="noStrike" dirty="0">
                          <a:effectLst/>
                          <a:latin typeface="+mn-lt"/>
                        </a:rPr>
                        <a:t> </a:t>
                      </a:r>
                      <a:endParaRPr lang="en-GB" sz="500" b="0" i="0" u="none" strike="noStrike" dirty="0">
                        <a:solidFill>
                          <a:srgbClr val="000000"/>
                        </a:solidFill>
                        <a:effectLst/>
                        <a:latin typeface="+mn-lt"/>
                      </a:endParaRPr>
                    </a:p>
                  </a:txBody>
                  <a:tcPr marL="8959" marR="107513" marT="8959" marB="0" anchor="b">
                    <a:noFill/>
                  </a:tcPr>
                </a:tc>
                <a:tc gridSpan="3">
                  <a:txBody>
                    <a:bodyPr/>
                    <a:lstStyle/>
                    <a:p>
                      <a:pPr marL="0" marR="0" lvl="0" indent="0" algn="ctr" defTabSz="1018824" rtl="0" eaLnBrk="1" fontAlgn="b" latinLnBrk="0" hangingPunct="1">
                        <a:lnSpc>
                          <a:spcPct val="100000"/>
                        </a:lnSpc>
                        <a:spcBef>
                          <a:spcPts val="0"/>
                        </a:spcBef>
                        <a:spcAft>
                          <a:spcPts val="0"/>
                        </a:spcAft>
                        <a:buClrTx/>
                        <a:buSzTx/>
                        <a:buFontTx/>
                        <a:buNone/>
                        <a:tabLst/>
                        <a:defRPr/>
                      </a:pPr>
                      <a:r>
                        <a:rPr lang="en-GB" sz="700" u="none" strike="noStrike" dirty="0">
                          <a:effectLst/>
                          <a:latin typeface="+mn-lt"/>
                        </a:rPr>
                        <a:t>Annualized</a:t>
                      </a:r>
                      <a:endParaRPr lang="en-GB" sz="800" b="0" i="1" u="none" strike="noStrike" dirty="0">
                        <a:solidFill>
                          <a:srgbClr val="000000"/>
                        </a:solidFill>
                        <a:effectLst/>
                        <a:latin typeface="+mn-lt"/>
                      </a:endParaRPr>
                    </a:p>
                  </a:txBody>
                  <a:tcPr marL="0" marR="0" marT="0" marB="9144" anchor="b">
                    <a:lnB w="9525" cap="flat" cmpd="sng" algn="ctr">
                      <a:solidFill>
                        <a:schemeClr val="tx1">
                          <a:lumMod val="75000"/>
                          <a:lumOff val="25000"/>
                        </a:schemeClr>
                      </a:solidFill>
                      <a:prstDash val="solid"/>
                      <a:round/>
                      <a:headEnd type="none" w="med" len="med"/>
                      <a:tailEnd type="none" w="med" len="med"/>
                    </a:lnB>
                    <a:noFill/>
                  </a:tcPr>
                </a:tc>
                <a:tc hMerge="1">
                  <a:txBody>
                    <a:bodyPr/>
                    <a:lstStyle/>
                    <a:p>
                      <a:pPr marL="0" marR="0" lvl="0" indent="0" algn="r" defTabSz="1018824" rtl="0" eaLnBrk="1" fontAlgn="b" latinLnBrk="0" hangingPunct="1">
                        <a:lnSpc>
                          <a:spcPct val="100000"/>
                        </a:lnSpc>
                        <a:spcBef>
                          <a:spcPts val="0"/>
                        </a:spcBef>
                        <a:spcAft>
                          <a:spcPts val="0"/>
                        </a:spcAft>
                        <a:buClrTx/>
                        <a:buSzTx/>
                        <a:buFontTx/>
                        <a:buNone/>
                        <a:tabLst/>
                        <a:defRPr/>
                      </a:pPr>
                      <a:r>
                        <a:rPr lang="en-GB" sz="800" u="none" strike="noStrike" dirty="0">
                          <a:effectLst/>
                          <a:latin typeface="+mn-lt"/>
                        </a:rPr>
                        <a:t>Annualized</a:t>
                      </a:r>
                      <a:endParaRPr lang="en-GB" sz="800" b="0" i="1" u="none" strike="noStrike" dirty="0">
                        <a:solidFill>
                          <a:srgbClr val="000000"/>
                        </a:solidFill>
                        <a:effectLst/>
                        <a:latin typeface="+mn-lt"/>
                      </a:endParaRPr>
                    </a:p>
                  </a:txBody>
                  <a:tcPr marL="8959" marR="8959" marT="8959" marB="0">
                    <a:noFill/>
                  </a:tcPr>
                </a:tc>
                <a:tc hMerge="1">
                  <a:txBody>
                    <a:bodyPr/>
                    <a:lstStyle/>
                    <a:p>
                      <a:endParaRPr lang="en-GB"/>
                    </a:p>
                  </a:txBody>
                  <a:tcPr/>
                </a:tc>
                <a:extLst>
                  <a:ext uri="{0D108BD9-81ED-4DB2-BD59-A6C34878D82A}">
                    <a16:rowId xmlns:a16="http://schemas.microsoft.com/office/drawing/2014/main" val="10000"/>
                  </a:ext>
                </a:extLst>
              </a:tr>
              <a:tr h="212568">
                <a:tc>
                  <a:txBody>
                    <a:bodyPr/>
                    <a:lstStyle/>
                    <a:p>
                      <a:pPr algn="l" fontAlgn="ctr"/>
                      <a:r>
                        <a:rPr lang="en-US" sz="800" b="0" i="0" u="none" strike="noStrike" dirty="0">
                          <a:solidFill>
                            <a:schemeClr val="dk1"/>
                          </a:solidFill>
                          <a:effectLst/>
                          <a:latin typeface="+mn-lt"/>
                        </a:rPr>
                        <a:t>Asset Class</a:t>
                      </a:r>
                      <a:endParaRPr lang="en-GB" sz="800" b="0" i="0" u="none" strike="noStrike" dirty="0">
                        <a:solidFill>
                          <a:srgbClr val="000000"/>
                        </a:solidFill>
                        <a:effectLst/>
                        <a:latin typeface="+mn-lt"/>
                      </a:endParaRPr>
                    </a:p>
                  </a:txBody>
                  <a:tcPr marL="46800" marR="8959" marT="8959" marB="0" anchor="ctr">
                    <a:solidFill>
                      <a:schemeClr val="bg1">
                        <a:lumMod val="85000"/>
                      </a:schemeClr>
                    </a:solidFill>
                  </a:tcPr>
                </a:tc>
                <a:tc>
                  <a:txBody>
                    <a:bodyPr/>
                    <a:lstStyle/>
                    <a:p>
                      <a:pPr algn="ctr" fontAlgn="ctr"/>
                      <a:r>
                        <a:rPr lang="en-GB" sz="800" b="0" i="0" u="none" strike="noStrike" dirty="0">
                          <a:solidFill>
                            <a:srgbClr val="000000"/>
                          </a:solidFill>
                          <a:effectLst/>
                          <a:latin typeface="+mn-lt"/>
                        </a:rPr>
                        <a:t>QTR</a:t>
                      </a:r>
                    </a:p>
                  </a:txBody>
                  <a:tcPr marL="0" marR="0" marT="0" marB="0" anchor="ctr">
                    <a:solidFill>
                      <a:schemeClr val="bg1">
                        <a:lumMod val="85000"/>
                      </a:schemeClr>
                    </a:solidFill>
                  </a:tcPr>
                </a:tc>
                <a:tc>
                  <a:txBody>
                    <a:bodyPr/>
                    <a:lstStyle/>
                    <a:p>
                      <a:pPr algn="ctr" fontAlgn="ctr"/>
                      <a:r>
                        <a:rPr lang="en-GB" sz="800" b="0" i="0" u="none" strike="noStrike" dirty="0">
                          <a:solidFill>
                            <a:schemeClr val="dk1"/>
                          </a:solidFill>
                          <a:effectLst/>
                          <a:latin typeface="+mn-lt"/>
                        </a:rPr>
                        <a:t>1 Year</a:t>
                      </a:r>
                      <a:endParaRPr lang="en-GB" sz="800" b="0" i="0" u="none" strike="noStrike" dirty="0">
                        <a:solidFill>
                          <a:srgbClr val="000000"/>
                        </a:solidFill>
                        <a:effectLst/>
                        <a:latin typeface="+mn-lt"/>
                      </a:endParaRPr>
                    </a:p>
                  </a:txBody>
                  <a:tcPr marL="0" marR="0" marT="0" marB="0" anchor="ctr">
                    <a:solidFill>
                      <a:schemeClr val="bg1">
                        <a:lumMod val="85000"/>
                      </a:schemeClr>
                    </a:solidFill>
                  </a:tcPr>
                </a:tc>
                <a:tc>
                  <a:txBody>
                    <a:bodyPr/>
                    <a:lstStyle/>
                    <a:p>
                      <a:pPr algn="ctr" fontAlgn="ctr"/>
                      <a:r>
                        <a:rPr lang="en-GB" sz="800" u="none" strike="noStrike" dirty="0">
                          <a:effectLst/>
                          <a:latin typeface="+mn-lt"/>
                        </a:rPr>
                        <a:t>3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5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tc>
                  <a:txBody>
                    <a:bodyPr/>
                    <a:lstStyle/>
                    <a:p>
                      <a:pPr algn="ctr" fontAlgn="ctr"/>
                      <a:r>
                        <a:rPr lang="en-GB" sz="800" u="none" strike="noStrike" dirty="0">
                          <a:effectLst/>
                          <a:latin typeface="+mn-lt"/>
                        </a:rPr>
                        <a:t>10 Years</a:t>
                      </a:r>
                      <a:endParaRPr lang="en-GB" sz="800" b="0" i="0" u="none" strike="noStrike" dirty="0">
                        <a:solidFill>
                          <a:srgbClr val="000000"/>
                        </a:solidFill>
                        <a:effectLst/>
                        <a:latin typeface="+mn-lt"/>
                      </a:endParaRPr>
                    </a:p>
                  </a:txBody>
                  <a:tcPr marL="0" marR="0" marT="0" marB="0" anchor="ctr">
                    <a:lnT w="9525" cap="flat" cmpd="sng" algn="ctr">
                      <a:solidFill>
                        <a:schemeClr val="tx1">
                          <a:lumMod val="75000"/>
                          <a:lumOff val="25000"/>
                        </a:schemeClr>
                      </a:solid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0002"/>
                  </a:ext>
                </a:extLst>
              </a:tr>
              <a:tr h="218194">
                <a:tc>
                  <a:txBody>
                    <a:bodyPr/>
                    <a:lstStyle/>
                    <a:p>
                      <a:pPr algn="l" fontAlgn="b"/>
                      <a:r>
                        <a:rPr lang="en-US" sz="900" b="0" i="0" u="none" strike="noStrike" kern="1200" dirty="0">
                          <a:solidFill>
                            <a:srgbClr val="000000"/>
                          </a:solidFill>
                          <a:effectLst/>
                          <a:latin typeface="+mn-lt"/>
                          <a:ea typeface="+mn-ea"/>
                          <a:cs typeface="+mn-cs"/>
                        </a:rPr>
                        <a:t>Growth</a:t>
                      </a:r>
                    </a:p>
                  </a:txBody>
                  <a:tcPr marL="46800" marR="7168" marT="7168" marB="0" anchor="ctr">
                    <a:noFill/>
                  </a:tcPr>
                </a:tc>
                <a:tc>
                  <a:txBody>
                    <a:bodyPr/>
                    <a:lstStyle/>
                    <a:p>
                      <a:pPr algn="ctr" fontAlgn="b"/>
                      <a:r>
                        <a:rPr lang="en-GB" sz="900" b="0" i="0" u="none" strike="noStrike">
                          <a:solidFill>
                            <a:schemeClr val="tx1"/>
                          </a:solidFill>
                          <a:effectLst/>
                          <a:latin typeface="+mn-lt"/>
                        </a:rPr>
                        <a:t>3.35</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dirty="0">
                          <a:solidFill>
                            <a:schemeClr val="tx1"/>
                          </a:solidFill>
                          <a:effectLst/>
                          <a:latin typeface="+mn-lt"/>
                        </a:rPr>
                        <a:t>5.16</a:t>
                      </a:r>
                    </a:p>
                  </a:txBody>
                  <a:tcPr marL="0" marR="0" marT="0" marB="0" anchor="ctr">
                    <a:noFill/>
                  </a:tcPr>
                </a:tc>
                <a:tc>
                  <a:txBody>
                    <a:bodyPr/>
                    <a:lstStyle/>
                    <a:p>
                      <a:pPr algn="ctr" fontAlgn="b"/>
                      <a:r>
                        <a:rPr lang="en-GB" sz="900" b="0" i="0" u="none" strike="noStrike" dirty="0">
                          <a:solidFill>
                            <a:srgbClr val="C00000"/>
                          </a:solidFill>
                          <a:effectLst/>
                          <a:latin typeface="+mn-lt"/>
                        </a:rPr>
                        <a:t>-8.85</a:t>
                      </a:r>
                    </a:p>
                  </a:txBody>
                  <a:tcPr marL="0" marR="0" marT="0" marB="0" anchor="ctr">
                    <a:noFill/>
                  </a:tcPr>
                </a:tc>
                <a:tc>
                  <a:txBody>
                    <a:bodyPr/>
                    <a:lstStyle/>
                    <a:p>
                      <a:pPr algn="ctr" fontAlgn="b"/>
                      <a:r>
                        <a:rPr lang="en-GB" sz="900" b="0" i="0" u="none" strike="noStrike">
                          <a:solidFill>
                            <a:schemeClr val="tx1"/>
                          </a:solidFill>
                          <a:effectLst/>
                          <a:latin typeface="+mn-lt"/>
                        </a:rPr>
                        <a:t>2.24</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3.63</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3"/>
                  </a:ext>
                </a:extLst>
              </a:tr>
              <a:tr h="218194">
                <a:tc>
                  <a:txBody>
                    <a:bodyPr/>
                    <a:lstStyle/>
                    <a:p>
                      <a:pPr algn="l" fontAlgn="b"/>
                      <a:r>
                        <a:rPr lang="en-GB" sz="900" b="0" i="0" u="none" strike="noStrike" kern="1200">
                          <a:solidFill>
                            <a:srgbClr val="000000"/>
                          </a:solidFill>
                          <a:effectLst/>
                          <a:latin typeface="+mn-lt"/>
                          <a:ea typeface="+mn-ea"/>
                          <a:cs typeface="+mn-cs"/>
                        </a:rPr>
                        <a:t>Large Cap</a:t>
                      </a:r>
                      <a:endParaRPr lang="en-US"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a:solidFill>
                            <a:schemeClr val="tx1"/>
                          </a:solidFill>
                          <a:effectLst/>
                          <a:latin typeface="+mn-lt"/>
                        </a:rPr>
                        <a:t>2.37</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chemeClr val="tx1"/>
                          </a:solidFill>
                          <a:effectLst/>
                          <a:latin typeface="+mn-lt"/>
                        </a:rPr>
                        <a:t>8.15</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dirty="0">
                          <a:solidFill>
                            <a:srgbClr val="C00000"/>
                          </a:solidFill>
                          <a:effectLst/>
                          <a:latin typeface="+mn-lt"/>
                        </a:rPr>
                        <a:t>-5.05</a:t>
                      </a:r>
                    </a:p>
                  </a:txBody>
                  <a:tcPr marL="0" marR="0" marT="0" marB="0" anchor="ctr">
                    <a:noFill/>
                  </a:tcPr>
                </a:tc>
                <a:tc>
                  <a:txBody>
                    <a:bodyPr/>
                    <a:lstStyle/>
                    <a:p>
                      <a:pPr algn="ctr" fontAlgn="b"/>
                      <a:r>
                        <a:rPr lang="en-GB" sz="900" b="0" i="0" u="none" strike="noStrike">
                          <a:solidFill>
                            <a:schemeClr val="tx1"/>
                          </a:solidFill>
                          <a:effectLst/>
                          <a:latin typeface="+mn-lt"/>
                        </a:rPr>
                        <a:t>2.22</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chemeClr val="tx1"/>
                          </a:solidFill>
                          <a:effectLst/>
                          <a:latin typeface="+mn-lt"/>
                        </a:rPr>
                        <a:t>2.95</a:t>
                      </a:r>
                      <a:endParaRPr lang="en-GB" sz="900" b="0" i="0" u="none" strike="noStrike" dirty="0">
                        <a:solidFill>
                          <a:schemeClr val="tx1"/>
                        </a:solidFill>
                        <a:effectLst/>
                        <a:latin typeface="+mn-lt"/>
                      </a:endParaRPr>
                    </a:p>
                  </a:txBody>
                  <a:tcPr marL="0" marR="0" marT="0" marB="0" anchor="ctr">
                    <a:noFill/>
                  </a:tcPr>
                </a:tc>
                <a:extLst>
                  <a:ext uri="{0D108BD9-81ED-4DB2-BD59-A6C34878D82A}">
                    <a16:rowId xmlns:a16="http://schemas.microsoft.com/office/drawing/2014/main" val="10004"/>
                  </a:ext>
                </a:extLst>
              </a:tr>
              <a:tr h="218194">
                <a:tc>
                  <a:txBody>
                    <a:bodyPr/>
                    <a:lstStyle/>
                    <a:p>
                      <a:pPr algn="l" fontAlgn="b"/>
                      <a:r>
                        <a:rPr lang="en-GB" sz="900" b="0" i="0" u="none" strike="noStrike" kern="1200">
                          <a:solidFill>
                            <a:srgbClr val="000000"/>
                          </a:solidFill>
                          <a:effectLst/>
                          <a:latin typeface="+mn-lt"/>
                          <a:ea typeface="+mn-ea"/>
                          <a:cs typeface="+mn-cs"/>
                        </a:rPr>
                        <a:t>Value</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a:solidFill>
                            <a:schemeClr val="tx1"/>
                          </a:solidFill>
                          <a:effectLst/>
                          <a:latin typeface="+mn-lt"/>
                        </a:rPr>
                        <a:t>1.31</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chemeClr val="tx1"/>
                          </a:solidFill>
                          <a:effectLst/>
                          <a:latin typeface="+mn-lt"/>
                        </a:rPr>
                        <a:t>11.36</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dirty="0">
                          <a:solidFill>
                            <a:srgbClr val="C00000"/>
                          </a:solidFill>
                          <a:effectLst/>
                          <a:latin typeface="+mn-lt"/>
                        </a:rPr>
                        <a:t>-0.91</a:t>
                      </a:r>
                    </a:p>
                  </a:txBody>
                  <a:tcPr marL="0" marR="0" marT="0" marB="0" anchor="ctr">
                    <a:noFill/>
                  </a:tcPr>
                </a:tc>
                <a:tc>
                  <a:txBody>
                    <a:bodyPr/>
                    <a:lstStyle/>
                    <a:p>
                      <a:pPr algn="ctr" fontAlgn="b"/>
                      <a:r>
                        <a:rPr lang="en-GB" sz="900" b="0" i="0" u="none" strike="noStrike">
                          <a:solidFill>
                            <a:schemeClr val="tx1"/>
                          </a:solidFill>
                          <a:effectLst/>
                          <a:latin typeface="+mn-lt"/>
                        </a:rPr>
                        <a:t>2.09</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a:solidFill>
                            <a:srgbClr val="000000"/>
                          </a:solidFill>
                          <a:effectLst/>
                          <a:latin typeface="+mn-lt"/>
                        </a:rPr>
                        <a:t>2.15</a:t>
                      </a:r>
                      <a:endParaRPr lang="en-GB" sz="900" b="0" i="0" u="none" strike="noStrike" dirty="0">
                        <a:solidFill>
                          <a:srgbClr val="000000"/>
                        </a:solidFill>
                        <a:effectLst/>
                        <a:latin typeface="+mn-lt"/>
                      </a:endParaRPr>
                    </a:p>
                  </a:txBody>
                  <a:tcPr marL="0" marR="0" marT="0" marB="0" anchor="ctr">
                    <a:noFill/>
                  </a:tcPr>
                </a:tc>
                <a:extLst>
                  <a:ext uri="{0D108BD9-81ED-4DB2-BD59-A6C34878D82A}">
                    <a16:rowId xmlns:a16="http://schemas.microsoft.com/office/drawing/2014/main" val="10005"/>
                  </a:ext>
                </a:extLst>
              </a:tr>
              <a:tr h="218194">
                <a:tc>
                  <a:txBody>
                    <a:bodyPr/>
                    <a:lstStyle/>
                    <a:p>
                      <a:pPr algn="l" fontAlgn="b"/>
                      <a:r>
                        <a:rPr lang="en-GB" sz="900" b="0" i="0" u="none" strike="noStrike" kern="1200">
                          <a:solidFill>
                            <a:srgbClr val="000000"/>
                          </a:solidFill>
                          <a:effectLst/>
                          <a:latin typeface="+mn-lt"/>
                          <a:ea typeface="+mn-ea"/>
                          <a:cs typeface="+mn-cs"/>
                        </a:rPr>
                        <a:t>Small Cap</a:t>
                      </a:r>
                      <a:endParaRPr lang="en-GB" sz="900" b="0" i="0" u="none" strike="noStrike" kern="1200" dirty="0">
                        <a:solidFill>
                          <a:srgbClr val="000000"/>
                        </a:solidFill>
                        <a:effectLst/>
                        <a:latin typeface="+mn-lt"/>
                        <a:ea typeface="+mn-ea"/>
                        <a:cs typeface="+mn-cs"/>
                      </a:endParaRPr>
                    </a:p>
                  </a:txBody>
                  <a:tcPr marL="46800" marR="7168" marT="7168" marB="0" anchor="ctr">
                    <a:noFill/>
                  </a:tcPr>
                </a:tc>
                <a:tc>
                  <a:txBody>
                    <a:bodyPr/>
                    <a:lstStyle/>
                    <a:p>
                      <a:pPr algn="ctr" fontAlgn="b"/>
                      <a:r>
                        <a:rPr lang="en-GB" sz="900" b="0" i="0" u="none" strike="noStrike">
                          <a:solidFill>
                            <a:schemeClr val="tx1"/>
                          </a:solidFill>
                          <a:effectLst/>
                          <a:latin typeface="+mn-lt"/>
                        </a:rPr>
                        <a:t>1.05</a:t>
                      </a:r>
                      <a:endParaRPr lang="en-GB" sz="900" b="0" i="0" u="none" strike="noStrike" kern="1200" dirty="0">
                        <a:solidFill>
                          <a:schemeClr val="tx1"/>
                        </a:solidFill>
                        <a:effectLst/>
                        <a:latin typeface="+mn-lt"/>
                        <a:ea typeface="+mn-ea"/>
                        <a:cs typeface="+mn-cs"/>
                      </a:endParaRPr>
                    </a:p>
                  </a:txBody>
                  <a:tcPr marL="0" marR="0" marT="0" marB="0" anchor="ctr">
                    <a:noFill/>
                  </a:tcPr>
                </a:tc>
                <a:tc>
                  <a:txBody>
                    <a:bodyPr/>
                    <a:lstStyle/>
                    <a:p>
                      <a:pPr algn="ctr" fontAlgn="b"/>
                      <a:r>
                        <a:rPr lang="en-GB" sz="900" b="0" i="0" u="none" strike="noStrike" kern="1200">
                          <a:solidFill>
                            <a:schemeClr val="tx1"/>
                          </a:solidFill>
                          <a:effectLst/>
                          <a:latin typeface="+mn-lt"/>
                          <a:ea typeface="+mn-ea"/>
                          <a:cs typeface="+mn-cs"/>
                        </a:rPr>
                        <a:t>20.56</a:t>
                      </a:r>
                      <a:endParaRPr lang="en-GB" sz="900" b="0" i="0" u="none" strike="noStrike" kern="1200" dirty="0">
                        <a:solidFill>
                          <a:schemeClr val="tx1"/>
                        </a:solidFill>
                        <a:effectLst/>
                        <a:latin typeface="+mn-lt"/>
                        <a:ea typeface="+mn-ea"/>
                        <a:cs typeface="+mn-cs"/>
                      </a:endParaRPr>
                    </a:p>
                  </a:txBody>
                  <a:tcPr marL="0" marR="0" marT="0" marB="0" anchor="ctr">
                    <a:noFill/>
                  </a:tcPr>
                </a:tc>
                <a:tc>
                  <a:txBody>
                    <a:bodyPr/>
                    <a:lstStyle/>
                    <a:p>
                      <a:pPr algn="ctr" fontAlgn="b"/>
                      <a:r>
                        <a:rPr lang="en-GB" sz="900" b="0" i="0" u="none" strike="noStrike" kern="1200" dirty="0">
                          <a:solidFill>
                            <a:schemeClr val="tx1"/>
                          </a:solidFill>
                          <a:effectLst/>
                          <a:latin typeface="+mn-lt"/>
                          <a:ea typeface="+mn-ea"/>
                          <a:cs typeface="+mn-cs"/>
                        </a:rPr>
                        <a:t>4.23</a:t>
                      </a:r>
                    </a:p>
                  </a:txBody>
                  <a:tcPr marL="0" marR="0" marT="0" marB="0" anchor="ctr">
                    <a:noFill/>
                  </a:tcPr>
                </a:tc>
                <a:tc>
                  <a:txBody>
                    <a:bodyPr/>
                    <a:lstStyle/>
                    <a:p>
                      <a:pPr algn="ctr" fontAlgn="b"/>
                      <a:r>
                        <a:rPr lang="en-GB" sz="900" b="0" i="0" u="none" strike="noStrike">
                          <a:solidFill>
                            <a:schemeClr val="tx1"/>
                          </a:solidFill>
                          <a:effectLst/>
                          <a:latin typeface="+mn-lt"/>
                        </a:rPr>
                        <a:t>8.51</a:t>
                      </a:r>
                      <a:endParaRPr lang="en-GB" sz="900" b="0" i="0" u="none" strike="noStrike" dirty="0">
                        <a:solidFill>
                          <a:schemeClr val="tx1"/>
                        </a:solidFill>
                        <a:effectLst/>
                        <a:latin typeface="+mn-lt"/>
                      </a:endParaRPr>
                    </a:p>
                  </a:txBody>
                  <a:tcPr marL="0" marR="0" marT="0" marB="0" anchor="ctr">
                    <a:noFill/>
                  </a:tcPr>
                </a:tc>
                <a:tc>
                  <a:txBody>
                    <a:bodyPr/>
                    <a:lstStyle/>
                    <a:p>
                      <a:pPr algn="ctr" fontAlgn="b"/>
                      <a:r>
                        <a:rPr lang="en-GB" sz="900" b="0" i="0" u="none" strike="noStrike" dirty="0">
                          <a:solidFill>
                            <a:schemeClr val="tx1"/>
                          </a:solidFill>
                          <a:effectLst/>
                          <a:latin typeface="+mn-lt"/>
                        </a:rPr>
                        <a:t>5.09</a:t>
                      </a:r>
                    </a:p>
                  </a:txBody>
                  <a:tcPr marL="0" marR="0" marT="0" marB="0" anchor="ctr">
                    <a:noFill/>
                  </a:tcPr>
                </a:tc>
                <a:extLst>
                  <a:ext uri="{0D108BD9-81ED-4DB2-BD59-A6C34878D82A}">
                    <a16:rowId xmlns:a16="http://schemas.microsoft.com/office/drawing/2014/main" val="1870949891"/>
                  </a:ext>
                </a:extLst>
              </a:tr>
            </a:tbl>
          </a:graphicData>
        </a:graphic>
      </p:graphicFrame>
      <p:cxnSp>
        <p:nvCxnSpPr>
          <p:cNvPr id="22" name="Straight Connector 21">
            <a:extLst>
              <a:ext uri="{FF2B5EF4-FFF2-40B4-BE49-F238E27FC236}">
                <a16:creationId xmlns:a16="http://schemas.microsoft.com/office/drawing/2014/main" id="{2899E621-B0E3-487F-ACEC-F30B01987CAE}"/>
              </a:ext>
            </a:extLst>
          </p:cNvPr>
          <p:cNvCxnSpPr>
            <a:cxnSpLocks/>
          </p:cNvCxnSpPr>
          <p:nvPr/>
        </p:nvCxnSpPr>
        <p:spPr>
          <a:xfrm>
            <a:off x="618638" y="5033044"/>
            <a:ext cx="3498167"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5" name="Chart 14">
            <a:extLst>
              <a:ext uri="{FF2B5EF4-FFF2-40B4-BE49-F238E27FC236}">
                <a16:creationId xmlns:a16="http://schemas.microsoft.com/office/drawing/2014/main" id="{2216DD64-11AB-1A0D-F29E-74FE85B1E991}"/>
              </a:ext>
            </a:extLst>
          </p:cNvPr>
          <p:cNvGraphicFramePr/>
          <p:nvPr>
            <p:extLst>
              <p:ext uri="{D42A27DB-BD31-4B8C-83A1-F6EECF244321}">
                <p14:modId xmlns:p14="http://schemas.microsoft.com/office/powerpoint/2010/main" val="3395124228"/>
              </p:ext>
            </p:extLst>
          </p:nvPr>
        </p:nvGraphicFramePr>
        <p:xfrm>
          <a:off x="4709160" y="2035815"/>
          <a:ext cx="4736592" cy="2629408"/>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Placeholder 5" descr="A logo for a company&#10;&#10;Description automatically generated">
            <a:extLst>
              <a:ext uri="{FF2B5EF4-FFF2-40B4-BE49-F238E27FC236}">
                <a16:creationId xmlns:a16="http://schemas.microsoft.com/office/drawing/2014/main" id="{F82765A8-7F65-5E7E-340D-B9928DD346E4}"/>
              </a:ext>
            </a:extLst>
          </p:cNvPr>
          <p:cNvPicPr>
            <a:picLocks noGrp="1" noChangeAspect="1"/>
          </p:cNvPicPr>
          <p:nvPr>
            <p:ph type="pic" sz="quarter" idx="13"/>
          </p:nvPr>
        </p:nvPicPr>
        <p:blipFill>
          <a:blip r:embed="rId5">
            <a:extLst>
              <a:ext uri="{28A0092B-C50C-407E-A947-70E740481C1C}">
                <a14:useLocalDpi xmlns:a14="http://schemas.microsoft.com/office/drawing/2010/main" val="0"/>
              </a:ext>
            </a:extLst>
          </a:blip>
          <a:srcRect l="221" r="221"/>
          <a:stretch>
            <a:fillRect/>
          </a:stretch>
        </p:blipFill>
        <p:spPr>
          <a:xfrm>
            <a:off x="7759700" y="350838"/>
            <a:ext cx="1830388" cy="731837"/>
          </a:xfrm>
        </p:spPr>
      </p:pic>
    </p:spTree>
    <p:extLst>
      <p:ext uri="{BB962C8B-B14F-4D97-AF65-F5344CB8AC3E}">
        <p14:creationId xmlns:p14="http://schemas.microsoft.com/office/powerpoint/2010/main" val="93675892"/>
      </p:ext>
    </p:extLst>
  </p:cSld>
  <p:clrMapOvr>
    <a:masterClrMapping/>
  </p:clrMapOvr>
</p:sld>
</file>

<file path=ppt/theme/theme1.xml><?xml version="1.0" encoding="utf-8"?>
<a:theme xmlns:a="http://schemas.openxmlformats.org/drawingml/2006/main" name="1_QMR_Q2_2016_Landscape v1arr">
  <a:themeElements>
    <a:clrScheme name="White label colors">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6350">
          <a:solidFill>
            <a:schemeClr val="bg1">
              <a:lumMod val="6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QMR 2013">
    <a:dk1>
      <a:sysClr val="windowText" lastClr="000000"/>
    </a:dk1>
    <a:lt1>
      <a:sysClr val="window" lastClr="FFFFFF"/>
    </a:lt1>
    <a:dk2>
      <a:srgbClr val="35627D"/>
    </a:dk2>
    <a:lt2>
      <a:srgbClr val="A5C3CF"/>
    </a:lt2>
    <a:accent1>
      <a:srgbClr val="4D859E"/>
    </a:accent1>
    <a:accent2>
      <a:srgbClr val="93A37C"/>
    </a:accent2>
    <a:accent3>
      <a:srgbClr val="C00000"/>
    </a:accent3>
    <a:accent4>
      <a:srgbClr val="C5A43B"/>
    </a:accent4>
    <a:accent5>
      <a:srgbClr val="976563"/>
    </a:accent5>
    <a:accent6>
      <a:srgbClr val="8B814F"/>
    </a:accent6>
    <a:hlink>
      <a:srgbClr val="0000FF"/>
    </a:hlink>
    <a:folHlink>
      <a:srgbClr val="800080"/>
    </a:folHlink>
  </a:clrScheme>
  <a:fontScheme name="QMR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36806</TotalTime>
  <Words>3636</Words>
  <Application>Microsoft Office PowerPoint</Application>
  <PresentationFormat>Custom</PresentationFormat>
  <Paragraphs>507</Paragraphs>
  <Slides>12</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Arial Narrow</vt:lpstr>
      <vt:lpstr>Avenir LT 35 Light</vt:lpstr>
      <vt:lpstr>Avenir LT 55 Roman</vt:lpstr>
      <vt:lpstr>Avenir LT Std 35 Light</vt:lpstr>
      <vt:lpstr>Calibri</vt:lpstr>
      <vt:lpstr>Times New Roman</vt:lpstr>
      <vt:lpstr>Verdana</vt:lpstr>
      <vt:lpstr>1_QMR_Q2_2016_Landscape v1arr</vt:lpstr>
      <vt:lpstr>Q1</vt:lpstr>
      <vt:lpstr>Quarterly Market Review</vt:lpstr>
      <vt:lpstr>Quarterly Market Summary</vt:lpstr>
      <vt:lpstr>Long-Term Market Summary</vt:lpstr>
      <vt:lpstr>World Stock Market Performance</vt:lpstr>
      <vt:lpstr>World Stock Market Performance</vt:lpstr>
      <vt:lpstr>US Stocks</vt:lpstr>
      <vt:lpstr>International Developed Stocks</vt:lpstr>
      <vt:lpstr>Emerging Markets Stocks</vt:lpstr>
      <vt:lpstr>Fixed Income</vt:lpstr>
      <vt:lpstr>The Next BlackBerry?</vt:lpstr>
      <vt:lpstr>The Next BlackBerry?</vt:lpstr>
    </vt:vector>
  </TitlesOfParts>
  <Company>Dimensional Fund Advisors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Quarterly Market Review</dc:title>
  <dc:creator>kim.vanwieren@dimensional.com</dc:creator>
  <cp:lastModifiedBy>Brian Welch</cp:lastModifiedBy>
  <cp:revision>2251</cp:revision>
  <cp:lastPrinted>2020-04-03T21:03:20Z</cp:lastPrinted>
  <dcterms:created xsi:type="dcterms:W3CDTF">2016-07-05T22:39:06Z</dcterms:created>
  <dcterms:modified xsi:type="dcterms:W3CDTF">2024-04-10T19:57:18Z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e0091bf-42ae-41c9-b2bd-8f960b8bfdda_Enabled">
    <vt:lpwstr>true</vt:lpwstr>
  </property>
  <property fmtid="{D5CDD505-2E9C-101B-9397-08002B2CF9AE}" pid="3" name="MSIP_Label_9e0091bf-42ae-41c9-b2bd-8f960b8bfdda_SetDate">
    <vt:lpwstr>2021-10-06T13:43:46Z</vt:lpwstr>
  </property>
  <property fmtid="{D5CDD505-2E9C-101B-9397-08002B2CF9AE}" pid="4" name="MSIP_Label_9e0091bf-42ae-41c9-b2bd-8f960b8bfdda_Method">
    <vt:lpwstr>Privileged</vt:lpwstr>
  </property>
  <property fmtid="{D5CDD505-2E9C-101B-9397-08002B2CF9AE}" pid="5" name="MSIP_Label_9e0091bf-42ae-41c9-b2bd-8f960b8bfdda_Name">
    <vt:lpwstr>Limited Access Content - No Label</vt:lpwstr>
  </property>
  <property fmtid="{D5CDD505-2E9C-101B-9397-08002B2CF9AE}" pid="6" name="MSIP_Label_9e0091bf-42ae-41c9-b2bd-8f960b8bfdda_SiteId">
    <vt:lpwstr>50488be8-ac74-4dcd-9bdd-44db35d92d8d</vt:lpwstr>
  </property>
  <property fmtid="{D5CDD505-2E9C-101B-9397-08002B2CF9AE}" pid="7" name="MSIP_Label_9e0091bf-42ae-41c9-b2bd-8f960b8bfdda_ActionId">
    <vt:lpwstr>ff3bc4f2-0626-41c2-8fa5-ea5647c2617f</vt:lpwstr>
  </property>
  <property fmtid="{D5CDD505-2E9C-101B-9397-08002B2CF9AE}" pid="8" name="MSIP_Label_9e0091bf-42ae-41c9-b2bd-8f960b8bfdda_ContentBits">
    <vt:lpwstr>0</vt:lpwstr>
  </property>
</Properties>
</file>